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08" r:id="rId3"/>
    <p:sldId id="269" r:id="rId4"/>
    <p:sldId id="307" r:id="rId5"/>
    <p:sldId id="321" r:id="rId6"/>
    <p:sldId id="322" r:id="rId7"/>
    <p:sldId id="319" r:id="rId8"/>
    <p:sldId id="320" r:id="rId9"/>
    <p:sldId id="312" r:id="rId10"/>
    <p:sldId id="318" r:id="rId11"/>
    <p:sldId id="315" r:id="rId12"/>
    <p:sldId id="300" r:id="rId13"/>
  </p:sldIdLst>
  <p:sldSz cx="9144000" cy="6858000" type="screen4x3"/>
  <p:notesSz cx="7019925" cy="9305925"/>
  <p:defaultTextStyle>
    <a:defPPr>
      <a:defRPr lang="es-MX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591" autoAdjust="0"/>
    <p:restoredTop sz="92619" autoAdjust="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5D49182-CCF0-43CD-8887-FD95CEE4A598}" type="datetimeFigureOut">
              <a:rPr lang="en-US"/>
              <a:pPr/>
              <a:t>8/27/2008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pPr lvl="0"/>
            <a:endParaRPr lang="en-U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4786FF5-088B-4817-BF7C-4E9382281B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97847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39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3784" indent="-28607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4283" indent="-22885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1996" indent="-22885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9709" indent="-22885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7422" indent="-2288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5135" indent="-2288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2849" indent="-2288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0561" indent="-2288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E6CEB06-186E-4434-8A1B-B998F3646068}" type="slidenum">
              <a:rPr lang="es-MX" smtClean="0">
                <a:latin typeface="Calibri" pitchFamily="34" charset="0"/>
              </a:rPr>
              <a:pPr eaLnBrk="1" hangingPunct="1"/>
              <a:t>12</a:t>
            </a:fld>
            <a:endParaRPr lang="es-MX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54FB1D-C073-4772-9932-E230D16374FD}" type="datetimeFigureOut">
              <a:rPr lang="es-MX"/>
              <a:pPr/>
              <a:t>27/08/2008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7F7F7F"/>
                </a:solidFill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83E9B-2EFC-4683-B529-CC2D1F0AD6A6}" type="slidenum">
              <a:rPr lang="es-MX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54F4A6-CD33-4C04-95DD-A2EC4F1EDB39}" type="datetimeFigureOut">
              <a:rPr lang="es-MX"/>
              <a:pPr/>
              <a:t>27/08/2008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7F7F7F"/>
                </a:solidFill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1975B-3759-4F05-92AB-DB7A3424EFE2}" type="slidenum">
              <a:rPr lang="es-MX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C6CD65-E232-494B-9D09-15B73D516E9D}" type="datetimeFigureOut">
              <a:rPr lang="es-MX"/>
              <a:pPr/>
              <a:t>27/08/2008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7F7F7F"/>
                </a:solidFill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3CD22-DF4C-4E82-97CB-A1BE8D3610C0}" type="slidenum">
              <a:rPr lang="es-MX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194C89-F12B-4091-A583-52CFE7E3EC62}" type="datetimeFigureOut">
              <a:rPr lang="es-MX"/>
              <a:pPr/>
              <a:t>27/08/2008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7F7F7F"/>
                </a:solidFill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12EC0F-B8B8-4A8A-B762-A8E4F3A1F762}" type="slidenum">
              <a:rPr lang="es-MX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2C1BE3-34FD-4230-A620-7D87B685A795}" type="datetimeFigureOut">
              <a:rPr lang="es-MX"/>
              <a:pPr/>
              <a:t>27/08/2008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7F7F7F"/>
                </a:solidFill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4730D-D86E-4836-AEF8-05F93538E8F7}" type="slidenum">
              <a:rPr lang="es-MX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474B15-AFBC-4032-ADC6-4190F6BEA3A1}" type="datetimeFigureOut">
              <a:rPr lang="es-MX"/>
              <a:pPr/>
              <a:t>27/08/2008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7F7F7F"/>
                </a:solidFill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3D5E9-4144-4D5E-98EF-738899D0AAA3}" type="slidenum">
              <a:rPr lang="es-MX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8FE15E-BC8C-4FB8-9EC7-B0B2DF2B581A}" type="datetimeFigureOut">
              <a:rPr lang="es-MX"/>
              <a:pPr/>
              <a:t>27/08/2008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7F7F7F"/>
                </a:solidFill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24A5EC-F46C-4BDE-8DAC-78922DE80E0A}" type="slidenum">
              <a:rPr lang="es-MX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3D4CFD-C009-451D-9EED-D3A10F382317}" type="datetimeFigureOut">
              <a:rPr lang="es-MX"/>
              <a:pPr/>
              <a:t>27/08/2008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7F7F7F"/>
                </a:solidFill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211C4-1D77-4CC5-80A2-035C238B06CC}" type="slidenum">
              <a:rPr lang="es-MX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39435D-C5D0-4E8F-9479-CA8244F91ABB}" type="datetimeFigureOut">
              <a:rPr lang="es-MX"/>
              <a:pPr/>
              <a:t>27/08/2008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7F7F7F"/>
                </a:solidFill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9F5D6-A743-415D-A193-0B4BB9EF5502}" type="slidenum">
              <a:rPr lang="es-MX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30242B-3A0C-4803-9807-BA1D262BF3CB}" type="datetimeFigureOut">
              <a:rPr lang="es-MX"/>
              <a:pPr/>
              <a:t>27/08/2008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7F7F7F"/>
                </a:solidFill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F0A375-21BF-42D4-9ED7-072287119760}" type="slidenum">
              <a:rPr lang="es-MX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A56CD1-CB7B-4270-9D7D-50712563825C}" type="datetimeFigureOut">
              <a:rPr lang="es-MX"/>
              <a:pPr/>
              <a:t>27/08/2008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7F7F7F"/>
                </a:solidFill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33DE7-3A21-4BEC-9248-B258AE6F05B0}" type="slidenum">
              <a:rPr lang="es-MX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FC069D-A2CD-46C6-A53D-4F30F0C17C2E}" type="datetimeFigureOut">
              <a:rPr lang="es-MX"/>
              <a:pPr/>
              <a:t>27/08/2008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7F7F7F"/>
                </a:solidFill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30306F-B966-4027-AB2D-00AE6878C3DF}" type="slidenum">
              <a:rPr lang="es-MX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07B62B-EC0D-483C-A3D5-813919FF4361}" type="datetimeFigureOut">
              <a:rPr lang="es-MX"/>
              <a:pPr/>
              <a:t>27/08/2008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7F7F7F"/>
                </a:solidFill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96A392-9980-4D63-8133-ABF15E1D4711}" type="slidenum">
              <a:rPr lang="es-MX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Users\UANL\Desktop\plantilla 2.jp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61913" y="0"/>
            <a:ext cx="9242426" cy="694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1 Marcador de título"/>
          <p:cNvSpPr>
            <a:spLocks noGrp="1"/>
          </p:cNvSpPr>
          <p:nvPr>
            <p:ph type="title"/>
          </p:nvPr>
        </p:nvSpPr>
        <p:spPr bwMode="auto">
          <a:xfrm>
            <a:off x="66357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MX" smtClean="0"/>
              <a:t>DIRECCIÓN GENERAL DE TECNOLOGÍAS</a:t>
            </a:r>
            <a:br>
              <a:rPr lang="es-MX" smtClean="0"/>
            </a:br>
            <a:r>
              <a:rPr lang="es-MX" smtClean="0"/>
              <a:t>DE INFORMACIÓN E INNOVACIÓN</a:t>
            </a:r>
            <a:br>
              <a:rPr lang="es-MX" smtClean="0"/>
            </a:br>
            <a:r>
              <a:rPr lang="es-MX" smtClean="0"/>
              <a:t>Dirección de Desarrollo de Sistemas para el Exterior e Internet</a:t>
            </a:r>
          </a:p>
        </p:txBody>
      </p:sp>
      <p:sp>
        <p:nvSpPr>
          <p:cNvPr id="1028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D87964B8-A788-410E-9D7F-5A43F7A04436}" type="datetimeFigureOut">
              <a:rPr lang="es-MX"/>
              <a:pPr/>
              <a:t>27/08/2008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476375" y="6356350"/>
            <a:ext cx="5759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 pitchFamily="18" charset="0"/>
                <a:cs typeface="+mn-cs"/>
              </a:defRPr>
            </a:lvl1pPr>
          </a:lstStyle>
          <a:p>
            <a:pPr>
              <a:defRPr/>
            </a:pPr>
            <a:r>
              <a:rPr lang="es-MX"/>
              <a:t>Plaza Juárez núm. 20, Col. Centro, Del. Cuauhtémoc, , C.P. 06010, México, D.F., </a:t>
            </a:r>
          </a:p>
          <a:p>
            <a:pPr>
              <a:defRPr/>
            </a:pPr>
            <a:r>
              <a:rPr lang="es-MX"/>
              <a:t>Tels.: (55) 3686 - 5100  </a:t>
            </a:r>
            <a:r>
              <a:rPr lang="es-MX" b="1"/>
              <a:t>http://www.sre.gob.mx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E313C80-12C4-48B9-9F5B-BFC3CC59C7E2}" type="slidenum">
              <a:rPr lang="es-MX"/>
              <a:pPr/>
              <a:t>‹#›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1000" b="1" kern="1200">
          <a:solidFill>
            <a:srgbClr val="7F7F7F"/>
          </a:solidFill>
          <a:latin typeface="Adobe Caslon Pro" pitchFamily="18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000" b="1">
          <a:solidFill>
            <a:srgbClr val="7F7F7F"/>
          </a:solidFill>
          <a:latin typeface="Adobe Caslon Pro" panose="0205050205050A020403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000" b="1">
          <a:solidFill>
            <a:srgbClr val="7F7F7F"/>
          </a:solidFill>
          <a:latin typeface="Adobe Caslon Pro" panose="0205050205050A020403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000" b="1">
          <a:solidFill>
            <a:srgbClr val="7F7F7F"/>
          </a:solidFill>
          <a:latin typeface="Adobe Caslon Pro" panose="0205050205050A020403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000" b="1">
          <a:solidFill>
            <a:srgbClr val="7F7F7F"/>
          </a:solidFill>
          <a:latin typeface="Adobe Caslon Pro" panose="0205050205050A020403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000" b="1">
          <a:solidFill>
            <a:srgbClr val="7F7F7F"/>
          </a:solidFill>
          <a:latin typeface="Adobe Caslon Pro" panose="0205050205050A020403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000" b="1">
          <a:solidFill>
            <a:srgbClr val="7F7F7F"/>
          </a:solidFill>
          <a:latin typeface="Adobe Caslon Pro" panose="0205050205050A020403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000" b="1">
          <a:solidFill>
            <a:srgbClr val="7F7F7F"/>
          </a:solidFill>
          <a:latin typeface="Adobe Caslon Pro" panose="0205050205050A020403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000" b="1">
          <a:solidFill>
            <a:srgbClr val="7F7F7F"/>
          </a:solidFill>
          <a:latin typeface="Adobe Caslon Pro" panose="0205050205050A0204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www.sre.gob.mx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.weibo.com/embassyofmexico" TargetMode="External"/><Relationship Id="rId5" Type="http://schemas.openxmlformats.org/officeDocument/2006/relationships/hyperlink" Target="mailto:comunicacion@embmx.cn" TargetMode="External"/><Relationship Id="rId4" Type="http://schemas.openxmlformats.org/officeDocument/2006/relationships/hyperlink" Target="mailto:consulado@mexicocanton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872208"/>
          </a:xfrm>
        </p:spPr>
        <p:txBody>
          <a:bodyPr/>
          <a:lstStyle/>
          <a:p>
            <a:pPr algn="ctr"/>
            <a:r>
              <a:rPr lang="zh-CN" altLang="en-US" sz="4400" dirty="0" smtClean="0">
                <a:solidFill>
                  <a:schemeClr val="tx1"/>
                </a:solidFill>
                <a:latin typeface="Arial"/>
                <a:cs typeface="Arial"/>
              </a:rPr>
              <a:t>墨西哥基础设施建设领域中国企业的机会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000" dirty="0" smtClean="0">
                <a:solidFill>
                  <a:schemeClr val="tx1"/>
                </a:solidFill>
                <a:latin typeface="Arial"/>
                <a:cs typeface="Arial"/>
              </a:rPr>
              <a:t>    </a:t>
            </a:r>
            <a:endParaRPr lang="es-ES_tradnl" sz="5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3648" y="4869160"/>
            <a:ext cx="6400800" cy="17526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es-MX" sz="2500" dirty="0" smtClean="0">
                <a:solidFill>
                  <a:schemeClr val="tx1"/>
                </a:solidFill>
                <a:latin typeface="Arial"/>
                <a:cs typeface="Arial"/>
              </a:rPr>
              <a:t>Seminario “</a:t>
            </a:r>
            <a:r>
              <a:rPr lang="es-MX" sz="2500" dirty="0" err="1" smtClean="0">
                <a:solidFill>
                  <a:schemeClr val="tx1"/>
                </a:solidFill>
                <a:latin typeface="Arial"/>
                <a:cs typeface="Arial"/>
              </a:rPr>
              <a:t>Go</a:t>
            </a:r>
            <a:r>
              <a:rPr lang="es-MX" sz="2500" dirty="0" smtClean="0">
                <a:solidFill>
                  <a:schemeClr val="tx1"/>
                </a:solidFill>
                <a:latin typeface="Arial"/>
                <a:cs typeface="Arial"/>
              </a:rPr>
              <a:t> to </a:t>
            </a:r>
            <a:r>
              <a:rPr lang="es-MX" sz="2500" dirty="0" err="1" smtClean="0">
                <a:solidFill>
                  <a:schemeClr val="tx1"/>
                </a:solidFill>
                <a:latin typeface="Arial"/>
                <a:cs typeface="Arial"/>
              </a:rPr>
              <a:t>Latin</a:t>
            </a:r>
            <a:r>
              <a:rPr lang="es-MX" sz="25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s-MX" sz="2500" dirty="0" err="1" smtClean="0">
                <a:solidFill>
                  <a:schemeClr val="tx1"/>
                </a:solidFill>
                <a:latin typeface="Arial"/>
                <a:cs typeface="Arial"/>
              </a:rPr>
              <a:t>America</a:t>
            </a:r>
            <a:r>
              <a:rPr lang="es-MX" sz="2500" dirty="0" smtClean="0">
                <a:solidFill>
                  <a:schemeClr val="tx1"/>
                </a:solidFill>
                <a:latin typeface="Arial"/>
                <a:cs typeface="Arial"/>
              </a:rPr>
              <a:t>” </a:t>
            </a:r>
            <a:r>
              <a:rPr lang="zh-CN" altLang="en-US" sz="2800" dirty="0" smtClean="0">
                <a:solidFill>
                  <a:schemeClr val="tx1"/>
                </a:solidFill>
              </a:rPr>
              <a:t>前往拉丁美洲研讨会</a:t>
            </a:r>
            <a:endParaRPr lang="en-US" sz="2800" dirty="0" smtClean="0">
              <a:solidFill>
                <a:schemeClr val="tx1"/>
              </a:solidFill>
            </a:endParaRPr>
          </a:p>
          <a:p>
            <a:pPr>
              <a:lnSpc>
                <a:spcPct val="160000"/>
              </a:lnSpc>
            </a:pPr>
            <a:r>
              <a:rPr lang="es-MX" sz="2500" dirty="0" err="1" smtClean="0">
                <a:solidFill>
                  <a:schemeClr val="tx1"/>
                </a:solidFill>
                <a:latin typeface="Arial"/>
                <a:cs typeface="Arial"/>
              </a:rPr>
              <a:t>Guangzhou</a:t>
            </a:r>
            <a:r>
              <a:rPr lang="es-MX" sz="2500" dirty="0" smtClean="0">
                <a:solidFill>
                  <a:schemeClr val="tx1"/>
                </a:solidFill>
                <a:latin typeface="Arial"/>
                <a:cs typeface="Arial"/>
              </a:rPr>
              <a:t>, </a:t>
            </a:r>
            <a:r>
              <a:rPr lang="zh-CN" altLang="en-US" sz="2400" dirty="0" smtClean="0">
                <a:solidFill>
                  <a:schemeClr val="tx1"/>
                </a:solidFill>
              </a:rPr>
              <a:t>广州</a:t>
            </a:r>
            <a:endParaRPr lang="en-US" sz="2400" dirty="0" smtClean="0">
              <a:solidFill>
                <a:schemeClr val="tx1"/>
              </a:solidFill>
            </a:endParaRPr>
          </a:p>
          <a:p>
            <a:pPr>
              <a:lnSpc>
                <a:spcPct val="160000"/>
              </a:lnSpc>
            </a:pPr>
            <a:r>
              <a:rPr lang="es-MX" sz="2500" dirty="0" smtClean="0">
                <a:solidFill>
                  <a:schemeClr val="tx1"/>
                </a:solidFill>
                <a:latin typeface="Arial"/>
                <a:cs typeface="Arial"/>
              </a:rPr>
              <a:t>Febrero de 2014</a:t>
            </a:r>
            <a:r>
              <a:rPr lang="en-US" sz="2400" dirty="0" smtClean="0">
                <a:solidFill>
                  <a:schemeClr val="tx1"/>
                </a:solidFill>
              </a:rPr>
              <a:t>2014</a:t>
            </a:r>
            <a:r>
              <a:rPr lang="zh-CN" altLang="en-US" sz="2400" dirty="0" smtClean="0">
                <a:solidFill>
                  <a:schemeClr val="tx1"/>
                </a:solidFill>
              </a:rPr>
              <a:t>年</a:t>
            </a:r>
            <a:r>
              <a:rPr lang="en-US" sz="2400" dirty="0" smtClean="0">
                <a:solidFill>
                  <a:schemeClr val="tx1"/>
                </a:solidFill>
              </a:rPr>
              <a:t>2</a:t>
            </a:r>
            <a:r>
              <a:rPr lang="zh-CN" altLang="en-US" sz="2400" dirty="0" smtClean="0">
                <a:solidFill>
                  <a:schemeClr val="tx1"/>
                </a:solidFill>
              </a:rPr>
              <a:t>月</a:t>
            </a:r>
            <a:endParaRPr lang="en-US" sz="2400" dirty="0" smtClean="0">
              <a:solidFill>
                <a:schemeClr val="tx1"/>
              </a:solidFill>
            </a:endParaRPr>
          </a:p>
          <a:p>
            <a:pPr>
              <a:lnSpc>
                <a:spcPct val="160000"/>
              </a:lnSpc>
            </a:pPr>
            <a:endParaRPr lang="es-MX" sz="2500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4" name="3 Imagen" descr="CHINA_H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72008"/>
            <a:ext cx="3024489" cy="1196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CHINA_H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469" y="44624"/>
            <a:ext cx="2558246" cy="105273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3834" y="908720"/>
            <a:ext cx="8928992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700" b="1" dirty="0" smtClean="0"/>
              <a:t>墨西哥总统培尼亚</a:t>
            </a:r>
            <a:r>
              <a:rPr lang="en-US" sz="1700" b="1" dirty="0" smtClean="0"/>
              <a:t>.</a:t>
            </a:r>
            <a:r>
              <a:rPr lang="zh-CN" altLang="en-US" sz="1700" b="1" dirty="0" smtClean="0"/>
              <a:t>涅托和中国国家主席习近平及其夫人于</a:t>
            </a:r>
            <a:r>
              <a:rPr lang="en-US" sz="1700" b="1" dirty="0" smtClean="0"/>
              <a:t>2013</a:t>
            </a:r>
            <a:r>
              <a:rPr lang="zh-CN" altLang="en-US" sz="1700" b="1" dirty="0" smtClean="0"/>
              <a:t>年</a:t>
            </a:r>
            <a:r>
              <a:rPr lang="en-US" sz="1700" b="1" dirty="0" smtClean="0"/>
              <a:t>6</a:t>
            </a:r>
            <a:r>
              <a:rPr lang="zh-CN" altLang="en-US" sz="1700" b="1" dirty="0" smtClean="0"/>
              <a:t>月在尤卡坦半岛奇琴伊察金字塔参观。奇琴伊察是世界级考古学遗迹和旅游景点，</a:t>
            </a:r>
            <a:endParaRPr lang="es-MX" altLang="zh-CN" sz="1700" b="1" dirty="0" smtClean="0"/>
          </a:p>
          <a:p>
            <a:pPr algn="ctr"/>
            <a:r>
              <a:rPr lang="zh-CN" altLang="en-US" sz="1700" b="1" dirty="0" smtClean="0"/>
              <a:t>如果建设跨半岛铁路将会让其大大受益。</a:t>
            </a:r>
            <a:endParaRPr lang="en-US" sz="1700" b="1" dirty="0" smtClean="0"/>
          </a:p>
          <a:p>
            <a:pPr algn="ctr"/>
            <a:endParaRPr lang="en-US" sz="16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1844824"/>
            <a:ext cx="5256584" cy="5145081"/>
          </a:xfrm>
          <a:prstGeom prst="rect">
            <a:avLst/>
          </a:prstGeom>
        </p:spPr>
      </p:pic>
      <p:sp>
        <p:nvSpPr>
          <p:cNvPr id="6" name="CuadroTexto 2"/>
          <p:cNvSpPr txBox="1"/>
          <p:nvPr/>
        </p:nvSpPr>
        <p:spPr>
          <a:xfrm>
            <a:off x="2987824" y="260648"/>
            <a:ext cx="59046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b="1" dirty="0" smtClean="0">
                <a:solidFill>
                  <a:srgbClr val="FF0000"/>
                </a:solidFill>
              </a:rPr>
              <a:t>尤卡坦半岛跨半岛铁路</a:t>
            </a:r>
            <a:endParaRPr lang="en-US" sz="3000" b="1" dirty="0" smtClean="0">
              <a:solidFill>
                <a:srgbClr val="FF0000"/>
              </a:solidFill>
            </a:endParaRPr>
          </a:p>
          <a:p>
            <a:pPr algn="ctr"/>
            <a:endParaRPr lang="es-E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560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483768" y="260648"/>
            <a:ext cx="66602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b="1" dirty="0" smtClean="0">
                <a:solidFill>
                  <a:srgbClr val="FF0000"/>
                </a:solidFill>
              </a:rPr>
              <a:t>墨西哥城</a:t>
            </a:r>
            <a:r>
              <a:rPr lang="en-US" sz="3000" b="1" dirty="0" smtClean="0">
                <a:solidFill>
                  <a:srgbClr val="FF0000"/>
                </a:solidFill>
              </a:rPr>
              <a:t>-</a:t>
            </a:r>
            <a:r>
              <a:rPr lang="zh-CN" altLang="en-US" sz="3000" b="1" dirty="0" smtClean="0">
                <a:solidFill>
                  <a:srgbClr val="FF0000"/>
                </a:solidFill>
              </a:rPr>
              <a:t>凯莱塔罗城际高铁</a:t>
            </a:r>
            <a:endParaRPr lang="en-US" sz="3000" b="1" dirty="0" smtClean="0">
              <a:solidFill>
                <a:srgbClr val="FF0000"/>
              </a:solidFill>
            </a:endParaRPr>
          </a:p>
          <a:p>
            <a:pPr algn="ctr"/>
            <a:endParaRPr lang="es-ES" sz="2000" b="1" dirty="0">
              <a:solidFill>
                <a:srgbClr val="FF0000"/>
              </a:solidFill>
            </a:endParaRPr>
          </a:p>
        </p:txBody>
      </p:sp>
      <p:pic>
        <p:nvPicPr>
          <p:cNvPr id="4" name="6 Imagen" descr="CHINA_H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469" y="0"/>
            <a:ext cx="2558246" cy="105273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908672"/>
            <a:ext cx="6614120" cy="59493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729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6" name="AutoShape 9" descr="http://www.psdgraphics.com/file/blank-business-card.jpg"/>
          <p:cNvSpPr>
            <a:spLocks noChangeAspect="1" noChangeArrowheads="1"/>
          </p:cNvSpPr>
          <p:nvPr/>
        </p:nvSpPr>
        <p:spPr bwMode="auto">
          <a:xfrm>
            <a:off x="155575" y="-2193925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pic>
        <p:nvPicPr>
          <p:cNvPr id="6" name="3 Imagen" descr="CHINA_H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0"/>
            <a:ext cx="3024489" cy="1196752"/>
          </a:xfrm>
          <a:prstGeom prst="rect">
            <a:avLst/>
          </a:prstGeom>
        </p:spPr>
      </p:pic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4788024" y="1340768"/>
          <a:ext cx="4104679" cy="4549798"/>
        </p:xfrm>
        <a:graphic>
          <a:graphicData uri="http://schemas.openxmlformats.org/drawingml/2006/table">
            <a:tbl>
              <a:tblPr/>
              <a:tblGrid>
                <a:gridCol w="4104679"/>
              </a:tblGrid>
              <a:tr h="800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GUANGZHOU </a:t>
                      </a: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广州</a:t>
                      </a:r>
                      <a:endParaRPr kumimoji="0" lang="es-MX" altLang="ja-JP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3" marR="9144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3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CONSULADO GENERAL EN GUANGZHOU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墨西哥驻广州总领事馆</a:t>
                      </a:r>
                      <a:endParaRPr kumimoji="0" lang="es-MX" altLang="ja-JP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208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Tianhe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Rd, Teem Tower 20/F Unit 01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Guangzhou 510620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Tel.(86) 20 22081539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粤海天河城大厦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</a:t>
                      </a: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层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单元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广州 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510620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Tel.(86) 20 22081539</a:t>
                      </a:r>
                      <a:endParaRPr kumimoji="0" lang="es-MX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hlinkClick r:id="rId4"/>
                        </a:rPr>
                        <a:t>consulado@mexicocanton.com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kumimoji="0" lang="es-MX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3" marR="9144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179512" y="1340768"/>
          <a:ext cx="4392488" cy="5112568"/>
        </p:xfrm>
        <a:graphic>
          <a:graphicData uri="http://schemas.openxmlformats.org/drawingml/2006/table">
            <a:tbl>
              <a:tblPr/>
              <a:tblGrid>
                <a:gridCol w="4392488"/>
              </a:tblGrid>
              <a:tr h="7825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BEIJING </a:t>
                      </a: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北京</a:t>
                      </a:r>
                      <a:endParaRPr kumimoji="0" lang="es-MX" altLang="ja-JP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3" marR="9144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00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EMBAJADA DE MÉXICO EN CHINA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墨西哥</a:t>
                      </a: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驻华大使</a:t>
                      </a:r>
                      <a:r>
                        <a:rPr kumimoji="0" lang="zh-CN" alt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馆</a:t>
                      </a:r>
                      <a:endParaRPr kumimoji="0" lang="es-MX" altLang="ja-JP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No</a:t>
                      </a:r>
                      <a:r>
                        <a:rPr kumimoji="0" lang="es-MX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zh-CN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Sanlitun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zh-CN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Dongwujie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en-US" altLang="zh-CN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Chaoyang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District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Tel</a:t>
                      </a: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电话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(86) 10 65322070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Fax. </a:t>
                      </a: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传真</a:t>
                      </a:r>
                      <a:r>
                        <a:rPr kumimoji="0" lang="es-MX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(86) 10 65323744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北京市朝阳区三里屯东五街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100600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hlinkClick r:id="rId5"/>
                        </a:rPr>
                        <a:t>comunicacion</a:t>
                      </a:r>
                      <a:r>
                        <a:rPr kumimoji="0" lang="es-MX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hlinkClick r:id="rId5"/>
                        </a:rPr>
                        <a:t>@</a:t>
                      </a:r>
                      <a:r>
                        <a:rPr kumimoji="0" lang="es-MX" altLang="zh-CN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hlinkClick r:id="rId5"/>
                        </a:rPr>
                        <a:t>embmx.cn</a:t>
                      </a:r>
                      <a:endParaRPr kumimoji="0" lang="es-MX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hlinkClick r:id="rId6"/>
                        </a:rPr>
                        <a:t>http://e.weibo.com/embassyofmexico</a:t>
                      </a:r>
                      <a:r>
                        <a:rPr kumimoji="0" lang="es-MX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hlinkClick r:id="rId7"/>
                        </a:rPr>
                        <a:t>www.sre.gob.mx</a:t>
                      </a:r>
                      <a:r>
                        <a:rPr kumimoji="0" lang="es-MX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3" marR="9144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632702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06896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s-MX" sz="3000" dirty="0" smtClean="0">
                <a:solidFill>
                  <a:srgbClr val="FF0000"/>
                </a:solidFill>
                <a:latin typeface="Arial"/>
                <a:cs typeface="Arial"/>
              </a:rPr>
              <a:t>UNA RELACIÓN BILATERAL CON CHINA FUERTE Y EN DESARROLLO</a:t>
            </a:r>
            <a:br>
              <a:rPr lang="es-MX" sz="3000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zh-CN" altLang="en-US" sz="3000" dirty="0" smtClean="0">
                <a:solidFill>
                  <a:srgbClr val="FF0000"/>
                </a:solidFill>
                <a:latin typeface="Arial"/>
                <a:cs typeface="Arial"/>
              </a:rPr>
              <a:t>与中国的双边关系强劲并还在继续密切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s-MX" sz="3000" dirty="0" smtClean="0">
                <a:solidFill>
                  <a:srgbClr val="FF0000"/>
                </a:solidFill>
                <a:latin typeface="Arial"/>
                <a:cs typeface="Arial"/>
              </a:rPr>
              <a:t/>
            </a:r>
            <a:br>
              <a:rPr lang="es-MX" sz="3000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s-MX" sz="3000" dirty="0" smtClean="0">
                <a:latin typeface="Arial"/>
                <a:cs typeface="Arial"/>
              </a:rPr>
              <a:t>A TRAVÉS DE DIÁLOGO POLÍTICO DE ALTO NIVEL Y UNA PERSPECTIVA PRÁCTICA ORIENTADA A LA ACCIÓN</a:t>
            </a:r>
            <a:br>
              <a:rPr lang="es-MX" sz="3000" dirty="0" smtClean="0">
                <a:latin typeface="Arial"/>
                <a:cs typeface="Arial"/>
              </a:rPr>
            </a:br>
            <a:r>
              <a:rPr lang="zh-CN" altLang="en-US" sz="3200" dirty="0" smtClean="0"/>
              <a:t>通过高层政治对话和由行动纲领指引的有前景的实践来实现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s-MX" sz="3000" b="1" dirty="0">
              <a:latin typeface="Arial"/>
              <a:cs typeface="Arial"/>
            </a:endParaRPr>
          </a:p>
        </p:txBody>
      </p:sp>
      <p:pic>
        <p:nvPicPr>
          <p:cNvPr id="5" name="3 Imagen" descr="CHINA_H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0"/>
            <a:ext cx="3024489" cy="11967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268255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3 Imagen" descr="CHINA_H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44624"/>
            <a:ext cx="3024489" cy="1196752"/>
          </a:xfrm>
          <a:prstGeom prst="rect">
            <a:avLst/>
          </a:prstGeom>
        </p:spPr>
      </p:pic>
      <p:pic>
        <p:nvPicPr>
          <p:cNvPr id="6" name="15 Marcador de contenido" descr="fotopresidentesMX-CH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673722"/>
            <a:ext cx="8064896" cy="5184278"/>
          </a:xfrm>
        </p:spPr>
      </p:pic>
      <p:sp>
        <p:nvSpPr>
          <p:cNvPr id="2" name="CuadroTexto 1"/>
          <p:cNvSpPr txBox="1"/>
          <p:nvPr/>
        </p:nvSpPr>
        <p:spPr>
          <a:xfrm>
            <a:off x="179512" y="1052736"/>
            <a:ext cx="85689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latin typeface="Arial" pitchFamily="34" charset="0"/>
                <a:cs typeface="Arial" pitchFamily="34" charset="0"/>
              </a:rPr>
              <a:t>两国元首恩里克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zh-CN" altLang="en-US" sz="2000" b="1" dirty="0" smtClean="0">
                <a:latin typeface="Arial" pitchFamily="34" charset="0"/>
                <a:cs typeface="Arial" pitchFamily="34" charset="0"/>
              </a:rPr>
              <a:t>培尼亚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zh-CN" altLang="en-US" sz="2000" b="1" dirty="0" smtClean="0">
                <a:latin typeface="Arial" pitchFamily="34" charset="0"/>
                <a:cs typeface="Arial" pitchFamily="34" charset="0"/>
              </a:rPr>
              <a:t>涅托和习近平于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2013</a:t>
            </a:r>
            <a:r>
              <a:rPr lang="zh-CN" altLang="en-US" sz="2000" b="1" dirty="0" smtClean="0">
                <a:latin typeface="Arial" pitchFamily="34" charset="0"/>
                <a:cs typeface="Arial" pitchFamily="34" charset="0"/>
              </a:rPr>
              <a:t>年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zh-CN" altLang="en-US" sz="2000" b="1" dirty="0" smtClean="0">
                <a:latin typeface="Arial" pitchFamily="34" charset="0"/>
                <a:cs typeface="Arial" pitchFamily="34" charset="0"/>
              </a:rPr>
              <a:t>月在墨西哥城互致问候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s-ES" b="1" dirty="0"/>
          </a:p>
        </p:txBody>
      </p:sp>
      <p:sp>
        <p:nvSpPr>
          <p:cNvPr id="3" name="Rectángulo 2"/>
          <p:cNvSpPr/>
          <p:nvPr/>
        </p:nvSpPr>
        <p:spPr>
          <a:xfrm>
            <a:off x="2987824" y="404664"/>
            <a:ext cx="59046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600" b="1" dirty="0" smtClean="0">
                <a:solidFill>
                  <a:srgbClr val="FF0000"/>
                </a:solidFill>
                <a:latin typeface="Arial"/>
                <a:cs typeface="Arial"/>
              </a:rPr>
              <a:t>与中国的双边关系强劲并还在继续密切</a:t>
            </a:r>
            <a:endParaRPr lang="es-ES" sz="2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367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HINA_H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72008"/>
            <a:ext cx="3024489" cy="119675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164810"/>
            <a:ext cx="7560840" cy="4693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uadroTexto 5"/>
          <p:cNvSpPr txBox="1"/>
          <p:nvPr/>
        </p:nvSpPr>
        <p:spPr>
          <a:xfrm>
            <a:off x="107504" y="1196752"/>
            <a:ext cx="903649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/>
              <a:t>墨西哥财政与公共信贷部部长路易斯</a:t>
            </a:r>
            <a:r>
              <a:rPr lang="en-US" sz="2000" b="1" dirty="0" smtClean="0"/>
              <a:t>.</a:t>
            </a:r>
            <a:r>
              <a:rPr lang="zh-CN" altLang="en-US" sz="2000" b="1" dirty="0" smtClean="0"/>
              <a:t>韦德卡瑞与中国国家发改委主任徐绍史于</a:t>
            </a:r>
            <a:r>
              <a:rPr lang="en-US" sz="2000" b="1" dirty="0" smtClean="0"/>
              <a:t>2013</a:t>
            </a:r>
            <a:r>
              <a:rPr lang="zh-CN" altLang="en-US" sz="2000" b="1" dirty="0" smtClean="0"/>
              <a:t>年</a:t>
            </a:r>
            <a:r>
              <a:rPr lang="en-US" sz="2000" b="1" dirty="0" smtClean="0"/>
              <a:t>9</a:t>
            </a:r>
            <a:r>
              <a:rPr lang="zh-CN" altLang="en-US" sz="2000" b="1" dirty="0" smtClean="0"/>
              <a:t>月在俄罗斯圣彼得堡共同签署</a:t>
            </a:r>
            <a:r>
              <a:rPr lang="en-US" altLang="zh-CN" sz="2000" b="1" dirty="0" smtClean="0"/>
              <a:t>《</a:t>
            </a:r>
            <a:r>
              <a:rPr lang="zh-CN" altLang="en-US" sz="2000" b="1" dirty="0" smtClean="0"/>
              <a:t>两国高层投资工作组谅解备忘录</a:t>
            </a:r>
            <a:r>
              <a:rPr lang="en-US" altLang="zh-CN" sz="2000" b="1" dirty="0" smtClean="0"/>
              <a:t>》</a:t>
            </a:r>
            <a:r>
              <a:rPr lang="zh-CN" altLang="en-US" sz="1600" dirty="0" smtClean="0"/>
              <a:t>。</a:t>
            </a:r>
            <a:endParaRPr lang="en-US" sz="1600" dirty="0" smtClean="0"/>
          </a:p>
          <a:p>
            <a:pPr algn="ctr"/>
            <a:r>
              <a:rPr lang="es-ES" b="1" dirty="0" smtClean="0"/>
              <a:t> </a:t>
            </a:r>
          </a:p>
        </p:txBody>
      </p:sp>
      <p:sp>
        <p:nvSpPr>
          <p:cNvPr id="8" name="Rectángulo 2"/>
          <p:cNvSpPr/>
          <p:nvPr/>
        </p:nvSpPr>
        <p:spPr>
          <a:xfrm>
            <a:off x="3059832" y="404664"/>
            <a:ext cx="58326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与中国的双边关系强劲并还在继续密切</a:t>
            </a:r>
            <a:endParaRPr lang="es-ES" sz="2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043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844824"/>
            <a:ext cx="7236916" cy="4828997"/>
          </a:xfrm>
          <a:prstGeom prst="rect">
            <a:avLst/>
          </a:prstGeom>
        </p:spPr>
      </p:pic>
      <p:pic>
        <p:nvPicPr>
          <p:cNvPr id="6" name="3 Imagen" descr="CHINA_H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44624"/>
            <a:ext cx="3024489" cy="119675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0" y="1052736"/>
            <a:ext cx="9036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/>
              <a:t>墨西哥通信和交通部部长赫拉尔多</a:t>
            </a:r>
            <a:r>
              <a:rPr lang="en-US" sz="2000" b="1" dirty="0" smtClean="0"/>
              <a:t>.</a:t>
            </a:r>
            <a:r>
              <a:rPr lang="zh-CN" altLang="en-US" sz="2000" b="1" dirty="0" smtClean="0"/>
              <a:t>路易斯</a:t>
            </a:r>
            <a:r>
              <a:rPr lang="en-US" sz="2000" b="1" dirty="0" smtClean="0"/>
              <a:t>.</a:t>
            </a:r>
            <a:r>
              <a:rPr lang="zh-CN" altLang="en-US" sz="2000" b="1" dirty="0" smtClean="0"/>
              <a:t>埃斯帕尔萨与中国交通部部长杨传堂与</a:t>
            </a:r>
            <a:r>
              <a:rPr lang="en-US" sz="2000" b="1" dirty="0" smtClean="0"/>
              <a:t>2013</a:t>
            </a:r>
            <a:r>
              <a:rPr lang="zh-CN" altLang="en-US" sz="2000" b="1" dirty="0" smtClean="0"/>
              <a:t>年</a:t>
            </a:r>
            <a:r>
              <a:rPr lang="en-US" sz="2000" b="1" dirty="0" smtClean="0"/>
              <a:t>8</a:t>
            </a:r>
            <a:r>
              <a:rPr lang="zh-CN" altLang="en-US" sz="2000" b="1" dirty="0" smtClean="0"/>
              <a:t>月在北京会谈</a:t>
            </a:r>
            <a:endParaRPr lang="es-ES" sz="2000" b="1" dirty="0" smtClean="0"/>
          </a:p>
        </p:txBody>
      </p:sp>
      <p:sp>
        <p:nvSpPr>
          <p:cNvPr id="8" name="Rectángulo 2"/>
          <p:cNvSpPr/>
          <p:nvPr/>
        </p:nvSpPr>
        <p:spPr>
          <a:xfrm>
            <a:off x="3059832" y="260648"/>
            <a:ext cx="59046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600" b="1" dirty="0" smtClean="0">
                <a:solidFill>
                  <a:srgbClr val="FF0000"/>
                </a:solidFill>
                <a:latin typeface="Arial"/>
                <a:cs typeface="Arial"/>
              </a:rPr>
              <a:t>与中国的双边关系强劲并还在继续密切</a:t>
            </a:r>
            <a:endParaRPr lang="es-ES" sz="2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985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06896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s-MX" sz="2800" dirty="0" smtClean="0">
                <a:solidFill>
                  <a:srgbClr val="FF0000"/>
                </a:solidFill>
                <a:latin typeface="Arial"/>
                <a:cs typeface="Arial"/>
              </a:rPr>
              <a:t>OPORTUNIDADES DE INVERSIÓN EN EL SECTOR DE INFRAESTRUCTURA DE MÉXICO</a:t>
            </a:r>
            <a:r>
              <a:rPr lang="zh-CN" altLang="en-US" sz="2800" dirty="0" smtClean="0">
                <a:solidFill>
                  <a:srgbClr val="FF0000"/>
                </a:solidFill>
                <a:latin typeface="Arial"/>
                <a:cs typeface="Arial"/>
              </a:rPr>
              <a:t>墨西哥在基础设施建设领域投资的机会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s-MX" sz="3000" dirty="0" smtClean="0">
                <a:solidFill>
                  <a:srgbClr val="FF0000"/>
                </a:solidFill>
                <a:latin typeface="Arial"/>
                <a:cs typeface="Arial"/>
              </a:rPr>
              <a:t/>
            </a:r>
            <a:br>
              <a:rPr lang="es-MX" sz="3000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s-ES_tradnl" sz="3000" dirty="0" smtClean="0">
                <a:latin typeface="Arial"/>
                <a:cs typeface="Arial"/>
              </a:rPr>
              <a:t>PROYECTOS PARA CONTRIBUIR AL DESARROLLO DEL COMERCIO Y LA INVESIÓN ENTRE CHINA, MÉXICO Y LAS AMÉRICAS</a:t>
            </a:r>
            <a:br>
              <a:rPr lang="es-ES_tradnl" sz="3000" dirty="0" smtClean="0">
                <a:latin typeface="Arial"/>
                <a:cs typeface="Arial"/>
              </a:rPr>
            </a:br>
            <a:r>
              <a:rPr lang="zh-CN" altLang="en-US" sz="3200" dirty="0" smtClean="0"/>
              <a:t>让中国、墨西哥和美洲贸易机投资发展受益的项目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s-MX" sz="3000" b="1" dirty="0">
              <a:latin typeface="Arial"/>
              <a:cs typeface="Arial"/>
            </a:endParaRPr>
          </a:p>
        </p:txBody>
      </p:sp>
      <p:pic>
        <p:nvPicPr>
          <p:cNvPr id="5" name="3 Imagen" descr="CHINA_H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0"/>
            <a:ext cx="3024489" cy="11967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43230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059832" y="404664"/>
            <a:ext cx="59046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墨中物流平台：跨太平洋海路连接</a:t>
            </a:r>
            <a:endParaRPr lang="es-ES" sz="2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magen" descr="CHINA_H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44624"/>
            <a:ext cx="3024489" cy="119675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1236410"/>
            <a:ext cx="6048672" cy="56215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2197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1194371"/>
            <a:ext cx="5730287" cy="5661248"/>
          </a:xfrm>
          <a:prstGeom prst="rect">
            <a:avLst/>
          </a:prstGeom>
        </p:spPr>
      </p:pic>
      <p:pic>
        <p:nvPicPr>
          <p:cNvPr id="6" name="3 Imagen" descr="CHINA_H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44624"/>
            <a:ext cx="3024489" cy="119675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196752"/>
            <a:ext cx="4191000" cy="3441700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2627784" y="3140968"/>
            <a:ext cx="720080" cy="79208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2"/>
          <p:cNvSpPr txBox="1"/>
          <p:nvPr/>
        </p:nvSpPr>
        <p:spPr>
          <a:xfrm>
            <a:off x="3059832" y="404664"/>
            <a:ext cx="59046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墨中物流平台：跨特万特佩克地峡走廊</a:t>
            </a:r>
            <a:endParaRPr lang="es-ES" sz="2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910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987824" y="404664"/>
            <a:ext cx="59046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b="1" dirty="0" smtClean="0">
                <a:solidFill>
                  <a:srgbClr val="FF0000"/>
                </a:solidFill>
              </a:rPr>
              <a:t>尤卡坦半岛跨半岛铁路</a:t>
            </a:r>
            <a:endParaRPr lang="es-ES" sz="2000" b="1" dirty="0">
              <a:solidFill>
                <a:srgbClr val="FF0000"/>
              </a:solidFill>
            </a:endParaRPr>
          </a:p>
        </p:txBody>
      </p:sp>
      <p:pic>
        <p:nvPicPr>
          <p:cNvPr id="4" name="3 Imagen" descr="CHINA_H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44624"/>
            <a:ext cx="3024489" cy="119675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241376"/>
            <a:ext cx="5560081" cy="56166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5474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2562</TotalTime>
  <Words>353</Words>
  <Application>Microsoft Office PowerPoint</Application>
  <PresentationFormat>全屏显示(4:3)</PresentationFormat>
  <Paragraphs>43</Paragraphs>
  <Slides>12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Tema de Office</vt:lpstr>
      <vt:lpstr>墨西哥基础设施建设领域中国企业的机会     </vt:lpstr>
      <vt:lpstr>UNA RELACIÓN BILATERAL CON CHINA FUERTE Y EN DESARROLLO 与中国的双边关系强劲并还在继续密切  A TRAVÉS DE DIÁLOGO POLÍTICO DE ALTO NIVEL Y UNA PERSPECTIVA PRÁCTICA ORIENTADA A LA ACCIÓN 通过高层政治对话和由行动纲领指引的有前景的实践来实现 </vt:lpstr>
      <vt:lpstr>幻灯片 3</vt:lpstr>
      <vt:lpstr>幻灯片 4</vt:lpstr>
      <vt:lpstr>幻灯片 5</vt:lpstr>
      <vt:lpstr>OPORTUNIDADES DE INVERSIÓN EN EL SECTOR DE INFRAESTRUCTURA DE MÉXICO墨西哥在基础设施建设领域投资的机会  PROYECTOS PARA CONTRIBUIR AL DESARROLLO DEL COMERCIO Y LA INVESIÓN ENTRE CHINA, MÉXICO Y LAS AMÉRICAS 让中国、墨西哥和美洲贸易机投资发展受益的项目 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UANL</dc:creator>
  <cp:lastModifiedBy>Lenovo User</cp:lastModifiedBy>
  <cp:revision>271</cp:revision>
  <dcterms:created xsi:type="dcterms:W3CDTF">2012-12-13T02:15:28Z</dcterms:created>
  <dcterms:modified xsi:type="dcterms:W3CDTF">2008-08-27T10:24:45Z</dcterms:modified>
</cp:coreProperties>
</file>