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gif" ContentType="image/gif"/>
  <Override PartName="/ppt/notesSlides/notesSlide6.xml" ContentType="application/vnd.openxmlformats-officedocument.presentationml.notesSlide+xml"/>
  <Override PartName="/ppt/charts/chart4.xml" ContentType="application/vnd.openxmlformats-officedocument.drawingml.chart+xml"/>
  <Override PartName="/ppt/tags/tag13.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5" r:id="rId2"/>
    <p:sldId id="292" r:id="rId3"/>
    <p:sldId id="293" r:id="rId4"/>
    <p:sldId id="257" r:id="rId5"/>
    <p:sldId id="258" r:id="rId6"/>
    <p:sldId id="260" r:id="rId7"/>
    <p:sldId id="284" r:id="rId8"/>
    <p:sldId id="261" r:id="rId9"/>
    <p:sldId id="263" r:id="rId10"/>
    <p:sldId id="264" r:id="rId11"/>
    <p:sldId id="266" r:id="rId12"/>
    <p:sldId id="267" r:id="rId13"/>
    <p:sldId id="268" r:id="rId14"/>
    <p:sldId id="269" r:id="rId15"/>
    <p:sldId id="270" r:id="rId16"/>
    <p:sldId id="272" r:id="rId17"/>
    <p:sldId id="273" r:id="rId18"/>
    <p:sldId id="275" r:id="rId19"/>
    <p:sldId id="277" r:id="rId20"/>
    <p:sldId id="278" r:id="rId21"/>
    <p:sldId id="279" r:id="rId22"/>
    <p:sldId id="280" r:id="rId23"/>
    <p:sldId id="285" r:id="rId24"/>
    <p:sldId id="281" r:id="rId25"/>
    <p:sldId id="289" r:id="rId26"/>
    <p:sldId id="286" r:id="rId27"/>
    <p:sldId id="290" r:id="rId28"/>
    <p:sldId id="287" r:id="rId29"/>
    <p:sldId id="291" r:id="rId30"/>
    <p:sldId id="288" r:id="rId31"/>
    <p:sldId id="283" r:id="rId32"/>
    <p:sldId id="282" r:id="rId33"/>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5635" autoAdjust="0"/>
    <p:restoredTop sz="83043" autoAdjust="0"/>
  </p:normalViewPr>
  <p:slideViewPr>
    <p:cSldViewPr>
      <p:cViewPr>
        <p:scale>
          <a:sx n="75" d="100"/>
          <a:sy n="75" d="100"/>
        </p:scale>
        <p:origin x="-1620" y="-3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nparedes\Escritorio\crecimiento%20GDP%20201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irureta:Desktop:Gr&#225;ficos%20presentaci&#243;n%20Europa.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Libro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benjaminherrera\Mis%20documentos\SISTEMAS\generacion_bruta_sic_sing%2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CL"/>
  <c:clrMapOvr bg1="lt1" tx1="dk1" bg2="lt2" tx2="dk2" accent1="accent1" accent2="accent2" accent3="accent3" accent4="accent4" accent5="accent5" accent6="accent6" hlink="hlink" folHlink="folHlink"/>
  <c:chart>
    <c:title>
      <c:tx>
        <c:rich>
          <a:bodyPr/>
          <a:lstStyle/>
          <a:p>
            <a:pPr>
              <a:defRPr lang="es-ES" sz="1400" b="0" i="0" noProof="0"/>
            </a:pPr>
            <a:r>
              <a:rPr lang="en-US" altLang="zh-CN" sz="1400" b="0" i="0" noProof="0" dirty="0" smtClean="0"/>
              <a:t>2011</a:t>
            </a:r>
            <a:r>
              <a:rPr lang="zh-CN" altLang="en-US" sz="1400" b="0" i="0" noProof="0" dirty="0" smtClean="0"/>
              <a:t>年度人均出口额</a:t>
            </a:r>
            <a:r>
              <a:rPr lang="en-US" sz="1400" b="0" i="0" noProof="0" dirty="0" smtClean="0"/>
              <a:t> </a:t>
            </a:r>
            <a:r>
              <a:rPr lang="es-ES" sz="1400" b="0" i="0" noProof="0" dirty="0" smtClean="0"/>
              <a:t>(</a:t>
            </a:r>
            <a:r>
              <a:rPr lang="zh-CN" altLang="en-US" sz="1400" b="0" i="0" noProof="0" dirty="0" smtClean="0"/>
              <a:t>美元</a:t>
            </a:r>
            <a:r>
              <a:rPr lang="es-ES" sz="1400" b="0" i="0" noProof="0" dirty="0" smtClean="0"/>
              <a:t>)</a:t>
            </a:r>
            <a:endParaRPr lang="es-ES" sz="1400" b="0" i="0" noProof="0" dirty="0"/>
          </a:p>
        </c:rich>
      </c:tx>
      <c:layout>
        <c:manualLayout>
          <c:xMode val="edge"/>
          <c:yMode val="edge"/>
          <c:x val="1.4319335083114603E-2"/>
          <c:y val="2.5236593059936897E-2"/>
        </c:manualLayout>
      </c:layout>
    </c:title>
    <c:plotArea>
      <c:layout/>
      <c:barChart>
        <c:barDir val="col"/>
        <c:grouping val="clustered"/>
        <c:ser>
          <c:idx val="0"/>
          <c:order val="0"/>
          <c:spPr>
            <a:solidFill>
              <a:srgbClr val="DA9400"/>
            </a:solidFill>
          </c:spPr>
          <c:dLbls>
            <c:dLbl>
              <c:idx val="0"/>
              <c:layout>
                <c:manualLayout>
                  <c:x val="2.5462668816041724E-17"/>
                  <c:y val="-8.4121976866457678E-3"/>
                </c:manualLayout>
              </c:layout>
              <c:showVal val="1"/>
            </c:dLbl>
            <c:dLbl>
              <c:idx val="1"/>
              <c:layout>
                <c:manualLayout>
                  <c:x val="0"/>
                  <c:y val="-1.2618296529968502E-2"/>
                </c:manualLayout>
              </c:layout>
              <c:showVal val="1"/>
            </c:dLbl>
            <c:dLbl>
              <c:idx val="2"/>
              <c:layout>
                <c:manualLayout>
                  <c:x val="0"/>
                  <c:y val="1.2618296529968404E-2"/>
                </c:manualLayout>
              </c:layout>
              <c:showVal val="1"/>
            </c:dLbl>
            <c:txPr>
              <a:bodyPr/>
              <a:lstStyle/>
              <a:p>
                <a:pPr>
                  <a:defRPr lang="zh-CN" sz="800"/>
                </a:pPr>
                <a:endParaRPr lang="es-CL"/>
              </a:p>
            </c:txPr>
            <c:showVal val="1"/>
          </c:dLbls>
          <c:cat>
            <c:strRef>
              <c:f>Hoja2!$C$5:$C$7</c:f>
              <c:strCache>
                <c:ptCount val="3"/>
                <c:pt idx="0">
                  <c:v>Argentina</c:v>
                </c:pt>
                <c:pt idx="1">
                  <c:v>Brazil</c:v>
                </c:pt>
                <c:pt idx="2">
                  <c:v>Chile </c:v>
                </c:pt>
              </c:strCache>
            </c:strRef>
          </c:cat>
          <c:val>
            <c:numRef>
              <c:f>Hoja2!$F$5:$F$7</c:f>
              <c:numCache>
                <c:formatCode>#,##0</c:formatCode>
                <c:ptCount val="3"/>
                <c:pt idx="0">
                  <c:v>2371.9007654093007</c:v>
                </c:pt>
                <c:pt idx="1">
                  <c:v>1298.8098185396698</c:v>
                </c:pt>
                <c:pt idx="2">
                  <c:v>4659.4969644406619</c:v>
                </c:pt>
              </c:numCache>
            </c:numRef>
          </c:val>
        </c:ser>
        <c:dLbls/>
        <c:axId val="71056384"/>
        <c:axId val="81625856"/>
      </c:barChart>
      <c:catAx>
        <c:axId val="71056384"/>
        <c:scaling>
          <c:orientation val="minMax"/>
        </c:scaling>
        <c:axPos val="b"/>
        <c:majorTickMark val="none"/>
        <c:tickLblPos val="nextTo"/>
        <c:txPr>
          <a:bodyPr/>
          <a:lstStyle/>
          <a:p>
            <a:pPr>
              <a:defRPr lang="zh-CN"/>
            </a:pPr>
            <a:endParaRPr lang="es-CL"/>
          </a:p>
        </c:txPr>
        <c:crossAx val="81625856"/>
        <c:crosses val="autoZero"/>
        <c:auto val="1"/>
        <c:lblAlgn val="ctr"/>
        <c:lblOffset val="100"/>
      </c:catAx>
      <c:valAx>
        <c:axId val="81625856"/>
        <c:scaling>
          <c:orientation val="minMax"/>
        </c:scaling>
        <c:axPos val="l"/>
        <c:majorGridlines>
          <c:spPr>
            <a:ln>
              <a:solidFill>
                <a:schemeClr val="bg1">
                  <a:lumMod val="75000"/>
                </a:schemeClr>
              </a:solidFill>
            </a:ln>
          </c:spPr>
        </c:majorGridlines>
        <c:numFmt formatCode="#,##0" sourceLinked="1"/>
        <c:majorTickMark val="none"/>
        <c:tickLblPos val="nextTo"/>
        <c:txPr>
          <a:bodyPr/>
          <a:lstStyle/>
          <a:p>
            <a:pPr>
              <a:defRPr lang="zh-CN">
                <a:solidFill>
                  <a:sysClr val="windowText" lastClr="000000"/>
                </a:solidFill>
              </a:defRPr>
            </a:pPr>
            <a:endParaRPr lang="es-CL"/>
          </a:p>
        </c:txPr>
        <c:crossAx val="71056384"/>
        <c:crosses val="autoZero"/>
        <c:crossBetween val="between"/>
      </c:valAx>
    </c:plotArea>
    <c:plotVisOnly val="1"/>
    <c:dispBlanksAs val="gap"/>
  </c:chart>
  <c:spPr>
    <a:ln>
      <a:no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s-CL"/>
  <c:clrMapOvr bg1="lt1" tx1="dk1" bg2="lt2" tx2="dk2" accent1="accent1" accent2="accent2" accent3="accent3" accent4="accent4" accent5="accent5" accent6="accent6" hlink="hlink" folHlink="folHlink"/>
  <c:chart>
    <c:plotArea>
      <c:layout>
        <c:manualLayout>
          <c:layoutTarget val="inner"/>
          <c:xMode val="edge"/>
          <c:yMode val="edge"/>
          <c:x val="6.6192350956132434E-2"/>
          <c:y val="0.16078529246344703"/>
          <c:w val="0.8270038914240061"/>
          <c:h val="0.71948889201353117"/>
        </c:manualLayout>
      </c:layout>
      <c:lineChart>
        <c:grouping val="standard"/>
        <c:ser>
          <c:idx val="1"/>
          <c:order val="1"/>
          <c:tx>
            <c:strRef>
              <c:f>dd!$A$3</c:f>
              <c:strCache>
                <c:ptCount val="1"/>
                <c:pt idx="0">
                  <c:v>Chile</c:v>
                </c:pt>
              </c:strCache>
            </c:strRef>
          </c:tx>
          <c:spPr>
            <a:ln w="50800" cap="rnd" cmpd="sng" algn="ctr">
              <a:solidFill>
                <a:srgbClr val="B5BF15"/>
              </a:solidFill>
              <a:prstDash val="solid"/>
              <a:round/>
              <a:headEnd type="none" w="med" len="med"/>
              <a:tailEnd type="none" w="med" len="med"/>
            </a:ln>
          </c:spPr>
          <c:marker>
            <c:symbol val="none"/>
          </c:marker>
          <c:cat>
            <c:numRef>
              <c:f>dd!$B$1:$AF$1</c:f>
              <c:numCache>
                <c:formatCode>General</c:formatCode>
                <c:ptCount val="3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numCache>
            </c:numRef>
          </c:cat>
          <c:val>
            <c:numRef>
              <c:f>dd!$B$3:$AF$3</c:f>
              <c:numCache>
                <c:formatCode>General</c:formatCode>
                <c:ptCount val="31"/>
                <c:pt idx="0">
                  <c:v>100</c:v>
                </c:pt>
                <c:pt idx="1">
                  <c:v>103.8093837</c:v>
                </c:pt>
                <c:pt idx="2">
                  <c:v>88.345370779999044</c:v>
                </c:pt>
                <c:pt idx="3">
                  <c:v>84.552675429999979</c:v>
                </c:pt>
                <c:pt idx="4">
                  <c:v>88.124386109997744</c:v>
                </c:pt>
                <c:pt idx="5">
                  <c:v>88.426787409999648</c:v>
                </c:pt>
                <c:pt idx="6">
                  <c:v>91.85798269999998</c:v>
                </c:pt>
                <c:pt idx="7">
                  <c:v>96.283316909999982</c:v>
                </c:pt>
                <c:pt idx="8">
                  <c:v>101.57100809999939</c:v>
                </c:pt>
                <c:pt idx="9">
                  <c:v>110.4584984</c:v>
                </c:pt>
                <c:pt idx="10">
                  <c:v>112.59484690000001</c:v>
                </c:pt>
                <c:pt idx="11">
                  <c:v>119.55708809999959</c:v>
                </c:pt>
                <c:pt idx="12">
                  <c:v>132.00245790000153</c:v>
                </c:pt>
                <c:pt idx="13">
                  <c:v>138.9211555</c:v>
                </c:pt>
                <c:pt idx="14">
                  <c:v>144.51646509999998</c:v>
                </c:pt>
                <c:pt idx="15">
                  <c:v>157.4494838</c:v>
                </c:pt>
                <c:pt idx="16">
                  <c:v>166.65898300000001</c:v>
                </c:pt>
                <c:pt idx="17">
                  <c:v>175.3648934</c:v>
                </c:pt>
                <c:pt idx="18">
                  <c:v>178.66557509999166</c:v>
                </c:pt>
                <c:pt idx="19">
                  <c:v>175.67960539999194</c:v>
                </c:pt>
                <c:pt idx="20">
                  <c:v>181.18491259999999</c:v>
                </c:pt>
                <c:pt idx="21">
                  <c:v>185.2538964</c:v>
                </c:pt>
                <c:pt idx="22">
                  <c:v>186.98099480000062</c:v>
                </c:pt>
                <c:pt idx="23">
                  <c:v>192.44028830000073</c:v>
                </c:pt>
                <c:pt idx="24">
                  <c:v>200.96900109999999</c:v>
                </c:pt>
                <c:pt idx="25">
                  <c:v>209.05214970000233</c:v>
                </c:pt>
                <c:pt idx="26">
                  <c:v>216.13856059999998</c:v>
                </c:pt>
                <c:pt idx="27">
                  <c:v>223.70396449999146</c:v>
                </c:pt>
                <c:pt idx="28">
                  <c:v>229.74339569999015</c:v>
                </c:pt>
                <c:pt idx="29">
                  <c:v>223.11019219999929</c:v>
                </c:pt>
                <c:pt idx="30">
                  <c:v>231.5284552</c:v>
                </c:pt>
              </c:numCache>
            </c:numRef>
          </c:val>
        </c:ser>
        <c:dLbls/>
        <c:marker val="1"/>
        <c:axId val="71380992"/>
        <c:axId val="71382528"/>
      </c:lineChart>
      <c:lineChart>
        <c:grouping val="standard"/>
        <c:ser>
          <c:idx val="0"/>
          <c:order val="0"/>
          <c:tx>
            <c:strRef>
              <c:f>dd!$A$2</c:f>
              <c:strCache>
                <c:ptCount val="1"/>
                <c:pt idx="0">
                  <c:v>Latam</c:v>
                </c:pt>
              </c:strCache>
            </c:strRef>
          </c:tx>
          <c:spPr>
            <a:ln w="38100">
              <a:solidFill>
                <a:srgbClr val="F79646">
                  <a:lumMod val="75000"/>
                </a:srgbClr>
              </a:solidFill>
              <a:prstDash val="solid"/>
            </a:ln>
          </c:spPr>
          <c:marker>
            <c:symbol val="none"/>
          </c:marker>
          <c:cat>
            <c:numRef>
              <c:f>dd!$B$1:$AF$1</c:f>
              <c:numCache>
                <c:formatCode>General</c:formatCode>
                <c:ptCount val="3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numCache>
            </c:numRef>
          </c:cat>
          <c:val>
            <c:numRef>
              <c:f>dd!$B$2:$AF$2</c:f>
              <c:numCache>
                <c:formatCode>General</c:formatCode>
                <c:ptCount val="31"/>
                <c:pt idx="0">
                  <c:v>100</c:v>
                </c:pt>
                <c:pt idx="1">
                  <c:v>98.722594950000001</c:v>
                </c:pt>
                <c:pt idx="2">
                  <c:v>95.939623230003818</c:v>
                </c:pt>
                <c:pt idx="3">
                  <c:v>91.40827573</c:v>
                </c:pt>
                <c:pt idx="4">
                  <c:v>92.729228060000025</c:v>
                </c:pt>
                <c:pt idx="5">
                  <c:v>93.818761389999949</c:v>
                </c:pt>
                <c:pt idx="6">
                  <c:v>95.704708199999445</c:v>
                </c:pt>
                <c:pt idx="7">
                  <c:v>97.003182659999979</c:v>
                </c:pt>
                <c:pt idx="8">
                  <c:v>95.995638400000004</c:v>
                </c:pt>
                <c:pt idx="9">
                  <c:v>95.907495070000024</c:v>
                </c:pt>
                <c:pt idx="10">
                  <c:v>94.606009980000024</c:v>
                </c:pt>
                <c:pt idx="11">
                  <c:v>96.245170139999445</c:v>
                </c:pt>
                <c:pt idx="12">
                  <c:v>97.822126780000005</c:v>
                </c:pt>
                <c:pt idx="13">
                  <c:v>99.945106340000024</c:v>
                </c:pt>
                <c:pt idx="14">
                  <c:v>103.0736306</c:v>
                </c:pt>
                <c:pt idx="15">
                  <c:v>102.7930726</c:v>
                </c:pt>
                <c:pt idx="16">
                  <c:v>104.8094224</c:v>
                </c:pt>
                <c:pt idx="17">
                  <c:v>108.6475787</c:v>
                </c:pt>
                <c:pt idx="18">
                  <c:v>109.5650687</c:v>
                </c:pt>
                <c:pt idx="19">
                  <c:v>108.3804799</c:v>
                </c:pt>
                <c:pt idx="20">
                  <c:v>111.3010755</c:v>
                </c:pt>
                <c:pt idx="21">
                  <c:v>110.43667550000001</c:v>
                </c:pt>
                <c:pt idx="22">
                  <c:v>109.9328015</c:v>
                </c:pt>
                <c:pt idx="23">
                  <c:v>110.92409450000001</c:v>
                </c:pt>
                <c:pt idx="24">
                  <c:v>115.3376461</c:v>
                </c:pt>
                <c:pt idx="25">
                  <c:v>119.39707249999999</c:v>
                </c:pt>
                <c:pt idx="26">
                  <c:v>124.5981003</c:v>
                </c:pt>
                <c:pt idx="27">
                  <c:v>130.03923830000113</c:v>
                </c:pt>
                <c:pt idx="28">
                  <c:v>133.90255249999998</c:v>
                </c:pt>
                <c:pt idx="29">
                  <c:v>130.39190960000062</c:v>
                </c:pt>
                <c:pt idx="30">
                  <c:v>136.55278770000001</c:v>
                </c:pt>
              </c:numCache>
            </c:numRef>
          </c:val>
        </c:ser>
        <c:dLbls/>
        <c:marker val="1"/>
        <c:axId val="71384064"/>
        <c:axId val="71394048"/>
      </c:lineChart>
      <c:catAx>
        <c:axId val="71380992"/>
        <c:scaling>
          <c:orientation val="minMax"/>
        </c:scaling>
        <c:axPos val="b"/>
        <c:numFmt formatCode="General" sourceLinked="1"/>
        <c:tickLblPos val="nextTo"/>
        <c:spPr>
          <a:ln w="3175">
            <a:solidFill>
              <a:srgbClr val="808080"/>
            </a:solidFill>
            <a:prstDash val="solid"/>
          </a:ln>
        </c:spPr>
        <c:txPr>
          <a:bodyPr rot="0" vert="horz"/>
          <a:lstStyle/>
          <a:p>
            <a:pPr>
              <a:defRPr lang="es-CL" sz="1200" b="0">
                <a:latin typeface="+mn-lt"/>
              </a:defRPr>
            </a:pPr>
            <a:endParaRPr lang="es-CL"/>
          </a:p>
        </c:txPr>
        <c:crossAx val="71382528"/>
        <c:crosses val="autoZero"/>
        <c:auto val="1"/>
        <c:lblAlgn val="ctr"/>
        <c:lblOffset val="100"/>
        <c:tickLblSkip val="3"/>
      </c:catAx>
      <c:valAx>
        <c:axId val="71382528"/>
        <c:scaling>
          <c:orientation val="minMax"/>
          <c:max val="240"/>
          <c:min val="80"/>
        </c:scaling>
        <c:axPos val="l"/>
        <c:majorGridlines>
          <c:spPr>
            <a:ln w="3175">
              <a:solidFill>
                <a:srgbClr val="808080"/>
              </a:solidFill>
              <a:prstDash val="solid"/>
            </a:ln>
          </c:spPr>
        </c:majorGridlines>
        <c:numFmt formatCode="General" sourceLinked="1"/>
        <c:tickLblPos val="nextTo"/>
        <c:spPr>
          <a:ln w="9525">
            <a:noFill/>
          </a:ln>
        </c:spPr>
        <c:txPr>
          <a:bodyPr rot="0" vert="horz"/>
          <a:lstStyle/>
          <a:p>
            <a:pPr algn="r">
              <a:defRPr lang="es-CL" sz="1200" b="0">
                <a:latin typeface="+mn-lt"/>
              </a:defRPr>
            </a:pPr>
            <a:endParaRPr lang="es-CL"/>
          </a:p>
        </c:txPr>
        <c:crossAx val="71380992"/>
        <c:crosses val="autoZero"/>
        <c:crossBetween val="between"/>
        <c:majorUnit val="20"/>
      </c:valAx>
      <c:catAx>
        <c:axId val="71384064"/>
        <c:scaling>
          <c:orientation val="minMax"/>
        </c:scaling>
        <c:delete val="1"/>
        <c:axPos val="b"/>
        <c:numFmt formatCode="General" sourceLinked="1"/>
        <c:tickLblPos val="none"/>
        <c:crossAx val="71394048"/>
        <c:crosses val="autoZero"/>
        <c:auto val="1"/>
        <c:lblAlgn val="ctr"/>
        <c:lblOffset val="100"/>
      </c:catAx>
      <c:valAx>
        <c:axId val="71394048"/>
        <c:scaling>
          <c:orientation val="minMax"/>
          <c:max val="240"/>
          <c:min val="80"/>
        </c:scaling>
        <c:axPos val="r"/>
        <c:numFmt formatCode="General" sourceLinked="1"/>
        <c:tickLblPos val="nextTo"/>
        <c:spPr>
          <a:ln w="9525">
            <a:noFill/>
          </a:ln>
        </c:spPr>
        <c:txPr>
          <a:bodyPr rot="0" vert="horz"/>
          <a:lstStyle/>
          <a:p>
            <a:pPr algn="l">
              <a:defRPr lang="es-CL" sz="1200" b="0">
                <a:latin typeface="+mn-lt"/>
              </a:defRPr>
            </a:pPr>
            <a:endParaRPr lang="es-CL"/>
          </a:p>
        </c:txPr>
        <c:crossAx val="71384064"/>
        <c:crosses val="max"/>
        <c:crossBetween val="between"/>
        <c:majorUnit val="20"/>
      </c:valAx>
      <c:spPr>
        <a:noFill/>
        <a:ln w="25400">
          <a:noFill/>
        </a:ln>
      </c:spPr>
    </c:plotArea>
    <c:plotVisOnly val="1"/>
    <c:dispBlanksAs val="gap"/>
  </c:chart>
  <c:spPr>
    <a:noFill/>
    <a:ln w="3175">
      <a:noFill/>
      <a:prstDash val="solid"/>
    </a:ln>
  </c:spPr>
  <c:txPr>
    <a:bodyPr/>
    <a:lstStyle/>
    <a:p>
      <a:pPr>
        <a:defRPr sz="1000" b="0" i="0" u="none" strike="noStrike" baseline="0">
          <a:solidFill>
            <a:srgbClr val="000000"/>
          </a:solidFill>
          <a:latin typeface="Arial"/>
          <a:ea typeface="Calibri"/>
          <a:cs typeface="Arial"/>
        </a:defRPr>
      </a:pPr>
      <a:endParaRPr lang="es-CL"/>
    </a:p>
  </c:txPr>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lang val="es-CL"/>
  <c:style val="26"/>
  <c:clrMapOvr bg1="lt1" tx1="dk1" bg2="lt2" tx2="dk2" accent1="accent1" accent2="accent2" accent3="accent3" accent4="accent4" accent5="accent5" accent6="accent6" hlink="hlink" folHlink="folHlink"/>
  <c:chart>
    <c:plotArea>
      <c:layout/>
      <c:barChart>
        <c:barDir val="col"/>
        <c:grouping val="clustered"/>
        <c:ser>
          <c:idx val="0"/>
          <c:order val="0"/>
          <c:tx>
            <c:strRef>
              <c:f>Hoja1!$C$17</c:f>
              <c:strCache>
                <c:ptCount val="1"/>
                <c:pt idx="0">
                  <c:v>2008</c:v>
                </c:pt>
              </c:strCache>
            </c:strRef>
          </c:tx>
          <c:spPr>
            <a:solidFill>
              <a:srgbClr val="B5BF15"/>
            </a:solidFill>
          </c:spPr>
          <c:cat>
            <c:strRef>
              <c:f>Hoja1!$B$18:$B$23</c:f>
              <c:strCache>
                <c:ptCount val="6"/>
                <c:pt idx="0">
                  <c:v>Asia</c:v>
                </c:pt>
                <c:pt idx="1">
                  <c:v>Europa</c:v>
                </c:pt>
                <c:pt idx="2">
                  <c:v>América del Norte</c:v>
                </c:pt>
                <c:pt idx="3">
                  <c:v>América del Sur, Centroamérica y Caribe</c:v>
                </c:pt>
                <c:pt idx="4">
                  <c:v>Africa, Oceanía y otros</c:v>
                </c:pt>
                <c:pt idx="5">
                  <c:v>Otros</c:v>
                </c:pt>
              </c:strCache>
            </c:strRef>
          </c:cat>
          <c:val>
            <c:numRef>
              <c:f>Hoja1!$C$18:$C$23</c:f>
              <c:numCache>
                <c:formatCode>#,##0</c:formatCode>
                <c:ptCount val="6"/>
                <c:pt idx="0">
                  <c:v>24544.474975999998</c:v>
                </c:pt>
                <c:pt idx="1">
                  <c:v>17380.92094</c:v>
                </c:pt>
                <c:pt idx="2">
                  <c:v>11699.054297000001</c:v>
                </c:pt>
                <c:pt idx="3">
                  <c:v>11054.728324</c:v>
                </c:pt>
                <c:pt idx="4">
                  <c:v>2156.5586929999999</c:v>
                </c:pt>
                <c:pt idx="5">
                  <c:v>34.737222000000003</c:v>
                </c:pt>
              </c:numCache>
            </c:numRef>
          </c:val>
        </c:ser>
        <c:ser>
          <c:idx val="1"/>
          <c:order val="1"/>
          <c:tx>
            <c:strRef>
              <c:f>Hoja1!$D$17</c:f>
              <c:strCache>
                <c:ptCount val="1"/>
                <c:pt idx="0">
                  <c:v>2009</c:v>
                </c:pt>
              </c:strCache>
            </c:strRef>
          </c:tx>
          <c:spPr>
            <a:solidFill>
              <a:srgbClr val="FAC117"/>
            </a:solidFill>
          </c:spPr>
          <c:cat>
            <c:strRef>
              <c:f>Hoja1!$B$18:$B$23</c:f>
              <c:strCache>
                <c:ptCount val="6"/>
                <c:pt idx="0">
                  <c:v>Asia</c:v>
                </c:pt>
                <c:pt idx="1">
                  <c:v>Europa</c:v>
                </c:pt>
                <c:pt idx="2">
                  <c:v>América del Norte</c:v>
                </c:pt>
                <c:pt idx="3">
                  <c:v>América del Sur, Centroamérica y Caribe</c:v>
                </c:pt>
                <c:pt idx="4">
                  <c:v>Africa, Oceanía y otros</c:v>
                </c:pt>
                <c:pt idx="5">
                  <c:v>Otros</c:v>
                </c:pt>
              </c:strCache>
            </c:strRef>
          </c:cat>
          <c:val>
            <c:numRef>
              <c:f>Hoja1!$D$18:$D$23</c:f>
              <c:numCache>
                <c:formatCode>#,##0</c:formatCode>
                <c:ptCount val="6"/>
                <c:pt idx="0">
                  <c:v>24315.724999000002</c:v>
                </c:pt>
                <c:pt idx="1">
                  <c:v>10657.226042000022</c:v>
                </c:pt>
                <c:pt idx="2">
                  <c:v>8907.324138999993</c:v>
                </c:pt>
                <c:pt idx="3">
                  <c:v>7691.0805030000001</c:v>
                </c:pt>
                <c:pt idx="4">
                  <c:v>1323.257294</c:v>
                </c:pt>
                <c:pt idx="5">
                  <c:v>49.598920000000113</c:v>
                </c:pt>
              </c:numCache>
            </c:numRef>
          </c:val>
        </c:ser>
        <c:ser>
          <c:idx val="2"/>
          <c:order val="2"/>
          <c:tx>
            <c:strRef>
              <c:f>Hoja1!$E$17</c:f>
              <c:strCache>
                <c:ptCount val="1"/>
                <c:pt idx="0">
                  <c:v>2010</c:v>
                </c:pt>
              </c:strCache>
            </c:strRef>
          </c:tx>
          <c:spPr>
            <a:solidFill>
              <a:srgbClr val="DA9400"/>
            </a:solidFill>
          </c:spPr>
          <c:cat>
            <c:strRef>
              <c:f>Hoja1!$B$18:$B$23</c:f>
              <c:strCache>
                <c:ptCount val="6"/>
                <c:pt idx="0">
                  <c:v>Asia</c:v>
                </c:pt>
                <c:pt idx="1">
                  <c:v>Europa</c:v>
                </c:pt>
                <c:pt idx="2">
                  <c:v>América del Norte</c:v>
                </c:pt>
                <c:pt idx="3">
                  <c:v>América del Sur, Centroamérica y Caribe</c:v>
                </c:pt>
                <c:pt idx="4">
                  <c:v>Africa, Oceanía y otros</c:v>
                </c:pt>
                <c:pt idx="5">
                  <c:v>Otros</c:v>
                </c:pt>
              </c:strCache>
            </c:strRef>
          </c:cat>
          <c:val>
            <c:numRef>
              <c:f>Hoja1!$E$18:$E$23</c:f>
              <c:numCache>
                <c:formatCode>#,##0</c:formatCode>
                <c:ptCount val="6"/>
                <c:pt idx="0">
                  <c:v>33529.400644000001</c:v>
                </c:pt>
                <c:pt idx="1">
                  <c:v>13468.288859</c:v>
                </c:pt>
                <c:pt idx="2">
                  <c:v>10259.150513999999</c:v>
                </c:pt>
                <c:pt idx="3">
                  <c:v>9747.0230050000009</c:v>
                </c:pt>
                <c:pt idx="4">
                  <c:v>1833.8321799999999</c:v>
                </c:pt>
                <c:pt idx="5">
                  <c:v>53.569398000000113</c:v>
                </c:pt>
              </c:numCache>
            </c:numRef>
          </c:val>
        </c:ser>
        <c:ser>
          <c:idx val="3"/>
          <c:order val="3"/>
          <c:tx>
            <c:strRef>
              <c:f>Hoja1!$F$17</c:f>
              <c:strCache>
                <c:ptCount val="1"/>
                <c:pt idx="0">
                  <c:v>2011</c:v>
                </c:pt>
              </c:strCache>
            </c:strRef>
          </c:tx>
          <c:spPr>
            <a:solidFill>
              <a:srgbClr val="A40044"/>
            </a:solidFill>
          </c:spPr>
          <c:cat>
            <c:strRef>
              <c:f>Hoja1!$B$18:$B$23</c:f>
              <c:strCache>
                <c:ptCount val="6"/>
                <c:pt idx="0">
                  <c:v>Asia</c:v>
                </c:pt>
                <c:pt idx="1">
                  <c:v>Europa</c:v>
                </c:pt>
                <c:pt idx="2">
                  <c:v>América del Norte</c:v>
                </c:pt>
                <c:pt idx="3">
                  <c:v>América del Sur, Centroamérica y Caribe</c:v>
                </c:pt>
                <c:pt idx="4">
                  <c:v>Africa, Oceanía y otros</c:v>
                </c:pt>
                <c:pt idx="5">
                  <c:v>Otros</c:v>
                </c:pt>
              </c:strCache>
            </c:strRef>
          </c:cat>
          <c:val>
            <c:numRef>
              <c:f>Hoja1!$F$18:$F$23</c:f>
              <c:numCache>
                <c:formatCode>#,##0</c:formatCode>
                <c:ptCount val="6"/>
                <c:pt idx="0">
                  <c:v>38332.257307430002</c:v>
                </c:pt>
                <c:pt idx="1">
                  <c:v>16376.711176659999</c:v>
                </c:pt>
                <c:pt idx="2">
                  <c:v>12217.307793959979</c:v>
                </c:pt>
                <c:pt idx="3">
                  <c:v>11252.835683599867</c:v>
                </c:pt>
                <c:pt idx="4">
                  <c:v>2250.1478025800002</c:v>
                </c:pt>
                <c:pt idx="5">
                  <c:v>63.714890290000007</c:v>
                </c:pt>
              </c:numCache>
            </c:numRef>
          </c:val>
        </c:ser>
        <c:dLbls/>
        <c:axId val="85116032"/>
        <c:axId val="85117568"/>
      </c:barChart>
      <c:catAx>
        <c:axId val="85116032"/>
        <c:scaling>
          <c:orientation val="minMax"/>
        </c:scaling>
        <c:axPos val="b"/>
        <c:tickLblPos val="nextTo"/>
        <c:txPr>
          <a:bodyPr/>
          <a:lstStyle/>
          <a:p>
            <a:pPr>
              <a:defRPr lang="zh-CN">
                <a:solidFill>
                  <a:schemeClr val="bg1"/>
                </a:solidFill>
              </a:defRPr>
            </a:pPr>
            <a:endParaRPr lang="es-CL"/>
          </a:p>
        </c:txPr>
        <c:crossAx val="85117568"/>
        <c:crosses val="autoZero"/>
        <c:auto val="1"/>
        <c:lblAlgn val="ctr"/>
        <c:lblOffset val="100"/>
      </c:catAx>
      <c:valAx>
        <c:axId val="85117568"/>
        <c:scaling>
          <c:orientation val="minMax"/>
        </c:scaling>
        <c:axPos val="l"/>
        <c:majorGridlines>
          <c:spPr>
            <a:ln>
              <a:solidFill>
                <a:schemeClr val="bg1">
                  <a:lumMod val="85000"/>
                </a:schemeClr>
              </a:solidFill>
            </a:ln>
          </c:spPr>
        </c:majorGridlines>
        <c:numFmt formatCode="#,##0" sourceLinked="1"/>
        <c:tickLblPos val="nextTo"/>
        <c:txPr>
          <a:bodyPr/>
          <a:lstStyle/>
          <a:p>
            <a:pPr>
              <a:defRPr lang="zh-CN"/>
            </a:pPr>
            <a:endParaRPr lang="es-CL"/>
          </a:p>
        </c:txPr>
        <c:crossAx val="85116032"/>
        <c:crosses val="autoZero"/>
        <c:crossBetween val="between"/>
      </c:valAx>
    </c:plotArea>
    <c:legend>
      <c:legendPos val="r"/>
      <c:layout/>
      <c:txPr>
        <a:bodyPr/>
        <a:lstStyle/>
        <a:p>
          <a:pPr>
            <a:defRPr lang="zh-CN"/>
          </a:pPr>
          <a:endParaRPr lang="es-CL"/>
        </a:p>
      </c:txPr>
    </c:legend>
    <c:plotVisOnly val="1"/>
    <c:dispBlanksAs val="gap"/>
  </c:chart>
  <c:spPr>
    <a:noFill/>
    <a:ln>
      <a:noFill/>
    </a:ln>
  </c:spPr>
  <c:externalData r:id="rId2"/>
  <c:userShapes r:id="rId3"/>
</c:chartSpace>
</file>

<file path=ppt/charts/chart4.xml><?xml version="1.0" encoding="utf-8"?>
<c:chartSpace xmlns:c="http://schemas.openxmlformats.org/drawingml/2006/chart" xmlns:a="http://schemas.openxmlformats.org/drawingml/2006/main" xmlns:r="http://schemas.openxmlformats.org/officeDocument/2006/relationships">
  <c:lang val="es-CL"/>
  <c:chart>
    <c:title>
      <c:layout/>
      <c:txPr>
        <a:bodyPr/>
        <a:lstStyle/>
        <a:p>
          <a:pPr>
            <a:defRPr lang="es-ES"/>
          </a:pPr>
          <a:endParaRPr lang="es-CL"/>
        </a:p>
      </c:txPr>
    </c:title>
    <c:plotArea>
      <c:layout>
        <c:manualLayout>
          <c:layoutTarget val="inner"/>
          <c:xMode val="edge"/>
          <c:yMode val="edge"/>
          <c:x val="0"/>
          <c:y val="3.4070823810746609E-2"/>
          <c:w val="1"/>
          <c:h val="0.86850035175819507"/>
        </c:manualLayout>
      </c:layout>
      <c:ofPieChart>
        <c:ofPieType val="pie"/>
        <c:varyColors val="1"/>
        <c:ser>
          <c:idx val="0"/>
          <c:order val="0"/>
          <c:dLbls>
            <c:dLbl>
              <c:idx val="0"/>
              <c:layout/>
              <c:tx>
                <c:rich>
                  <a:bodyPr/>
                  <a:lstStyle/>
                  <a:p>
                    <a:r>
                      <a:rPr lang="en-US" sz="1600" b="1" dirty="0" smtClean="0">
                        <a:solidFill>
                          <a:schemeClr val="tx1"/>
                        </a:solidFill>
                      </a:rPr>
                      <a:t>Large Hydro (Dams)</a:t>
                    </a:r>
                    <a:r>
                      <a:rPr lang="en-US" sz="1600" b="1" dirty="0">
                        <a:solidFill>
                          <a:schemeClr val="tx1"/>
                        </a:solidFill>
                      </a:rPr>
                      <a:t>
20,8%</a:t>
                    </a:r>
                  </a:p>
                </c:rich>
              </c:tx>
              <c:dLblPos val="bestFit"/>
              <c:showCatName val="1"/>
              <c:showPercent val="1"/>
            </c:dLbl>
            <c:dLbl>
              <c:idx val="1"/>
              <c:layout>
                <c:manualLayout>
                  <c:x val="8.3841962293221411E-2"/>
                  <c:y val="-4.3214140908597108E-4"/>
                </c:manualLayout>
              </c:layout>
              <c:tx>
                <c:rich>
                  <a:bodyPr/>
                  <a:lstStyle/>
                  <a:p>
                    <a:r>
                      <a:rPr lang="en-US" sz="1600" b="1" dirty="0" smtClean="0">
                        <a:solidFill>
                          <a:schemeClr val="tx1"/>
                        </a:solidFill>
                      </a:rPr>
                      <a:t>Large</a:t>
                    </a:r>
                    <a:r>
                      <a:rPr lang="en-US" sz="1600" b="1" baseline="0" dirty="0" smtClean="0">
                        <a:solidFill>
                          <a:schemeClr val="tx1"/>
                        </a:solidFill>
                      </a:rPr>
                      <a:t> run of river hydro</a:t>
                    </a:r>
                    <a:r>
                      <a:rPr lang="en-US" sz="1600" b="1" dirty="0">
                        <a:solidFill>
                          <a:schemeClr val="tx1"/>
                        </a:solidFill>
                      </a:rPr>
                      <a:t>
11,5%</a:t>
                    </a:r>
                  </a:p>
                </c:rich>
              </c:tx>
              <c:dLblPos val="bestFit"/>
              <c:showCatName val="1"/>
              <c:showPercent val="1"/>
            </c:dLbl>
            <c:dLbl>
              <c:idx val="2"/>
              <c:layout/>
              <c:tx>
                <c:rich>
                  <a:bodyPr/>
                  <a:lstStyle/>
                  <a:p>
                    <a:r>
                      <a:rPr lang="en-US" sz="1600" b="1" dirty="0" smtClean="0">
                        <a:solidFill>
                          <a:schemeClr val="tx1"/>
                        </a:solidFill>
                      </a:rPr>
                      <a:t>Natural Gas</a:t>
                    </a:r>
                    <a:r>
                      <a:rPr lang="en-US" sz="1600" b="1" dirty="0">
                        <a:solidFill>
                          <a:schemeClr val="tx1"/>
                        </a:solidFill>
                      </a:rPr>
                      <a:t>
22,9%</a:t>
                    </a:r>
                  </a:p>
                </c:rich>
              </c:tx>
              <c:dLblPos val="bestFit"/>
              <c:showCatName val="1"/>
              <c:showPercent val="1"/>
            </c:dLbl>
            <c:dLbl>
              <c:idx val="3"/>
              <c:layout>
                <c:manualLayout>
                  <c:x val="-3.0205456022000914E-3"/>
                  <c:y val="0.23256532701014501"/>
                </c:manualLayout>
              </c:layout>
              <c:tx>
                <c:rich>
                  <a:bodyPr/>
                  <a:lstStyle/>
                  <a:p>
                    <a:r>
                      <a:rPr lang="en-US" sz="1600" b="1" dirty="0" smtClean="0">
                        <a:solidFill>
                          <a:schemeClr val="tx1"/>
                        </a:solidFill>
                      </a:rPr>
                      <a:t>Coal</a:t>
                    </a:r>
                    <a:r>
                      <a:rPr lang="en-US" sz="1600" b="1" dirty="0">
                        <a:solidFill>
                          <a:schemeClr val="tx1"/>
                        </a:solidFill>
                      </a:rPr>
                      <a:t>
34,7%</a:t>
                    </a:r>
                  </a:p>
                </c:rich>
              </c:tx>
              <c:dLblPos val="bestFit"/>
              <c:showCatName val="1"/>
              <c:showPercent val="1"/>
            </c:dLbl>
            <c:dLbl>
              <c:idx val="4"/>
              <c:layout>
                <c:manualLayout>
                  <c:x val="-4.1763830285824505E-2"/>
                  <c:y val="-3.6126150436947601E-3"/>
                </c:manualLayout>
              </c:layout>
              <c:tx>
                <c:rich>
                  <a:bodyPr/>
                  <a:lstStyle/>
                  <a:p>
                    <a:r>
                      <a:rPr lang="en-US" sz="1600" b="1" dirty="0" smtClean="0">
                        <a:solidFill>
                          <a:schemeClr val="tx1"/>
                        </a:solidFill>
                      </a:rPr>
                      <a:t>Derivatives</a:t>
                    </a:r>
                    <a:r>
                      <a:rPr lang="en-US" sz="1600" b="1" dirty="0">
                        <a:solidFill>
                          <a:schemeClr val="tx1"/>
                        </a:solidFill>
                      </a:rPr>
                      <a:t>
7,1%</a:t>
                    </a:r>
                  </a:p>
                </c:rich>
              </c:tx>
              <c:dLblPos val="bestFit"/>
              <c:showCatName val="1"/>
              <c:showPercent val="1"/>
            </c:dLbl>
            <c:dLbl>
              <c:idx val="5"/>
              <c:layout>
                <c:manualLayout>
                  <c:x val="3.7464024489609296E-2"/>
                  <c:y val="-0.24161578952671203"/>
                </c:manualLayout>
              </c:layout>
              <c:tx>
                <c:rich>
                  <a:bodyPr/>
                  <a:lstStyle/>
                  <a:p>
                    <a:r>
                      <a:rPr lang="en-US" sz="1600" b="1" dirty="0" smtClean="0">
                        <a:solidFill>
                          <a:schemeClr val="tx1"/>
                        </a:solidFill>
                      </a:rPr>
                      <a:t>Bioenergy</a:t>
                    </a:r>
                    <a:r>
                      <a:rPr lang="en-US" sz="1600" b="1" dirty="0">
                        <a:solidFill>
                          <a:schemeClr val="tx1"/>
                        </a:solidFill>
                      </a:rPr>
                      <a:t>
1,5%</a:t>
                    </a:r>
                  </a:p>
                </c:rich>
              </c:tx>
              <c:dLblPos val="bestFit"/>
              <c:showCatName val="1"/>
              <c:showPercent val="1"/>
            </c:dLbl>
            <c:dLbl>
              <c:idx val="6"/>
              <c:layout/>
              <c:tx>
                <c:rich>
                  <a:bodyPr/>
                  <a:lstStyle/>
                  <a:p>
                    <a:r>
                      <a:rPr lang="en-US" sz="1600" b="1" dirty="0" smtClean="0">
                        <a:solidFill>
                          <a:schemeClr val="tx1"/>
                        </a:solidFill>
                      </a:rPr>
                      <a:t>Wind</a:t>
                    </a:r>
                    <a:r>
                      <a:rPr lang="en-US" sz="1600" b="1" dirty="0">
                        <a:solidFill>
                          <a:schemeClr val="tx1"/>
                        </a:solidFill>
                      </a:rPr>
                      <a:t>
0,5%</a:t>
                    </a:r>
                  </a:p>
                </c:rich>
              </c:tx>
              <c:dLblPos val="bestFit"/>
              <c:showCatName val="1"/>
              <c:showPercent val="1"/>
            </c:dLbl>
            <c:dLbl>
              <c:idx val="7"/>
              <c:layout/>
              <c:tx>
                <c:rich>
                  <a:bodyPr/>
                  <a:lstStyle/>
                  <a:p>
                    <a:r>
                      <a:rPr lang="en-US" sz="1600" b="1" dirty="0" smtClean="0">
                        <a:solidFill>
                          <a:schemeClr val="tx1"/>
                        </a:solidFill>
                      </a:rPr>
                      <a:t>Small Hydropower</a:t>
                    </a:r>
                    <a:r>
                      <a:rPr lang="en-US" sz="1600" b="1" dirty="0">
                        <a:solidFill>
                          <a:schemeClr val="tx1"/>
                        </a:solidFill>
                      </a:rPr>
                      <a:t>
0,9%</a:t>
                    </a:r>
                  </a:p>
                </c:rich>
              </c:tx>
              <c:dLblPos val="bestFit"/>
              <c:showCatName val="1"/>
              <c:showPercent val="1"/>
            </c:dLbl>
            <c:dLbl>
              <c:idx val="8"/>
              <c:layout>
                <c:manualLayout>
                  <c:x val="3.9721720288671096E-3"/>
                  <c:y val="1.1644157467944605E-3"/>
                </c:manualLayout>
              </c:layout>
              <c:tx>
                <c:rich>
                  <a:bodyPr/>
                  <a:lstStyle/>
                  <a:p>
                    <a:r>
                      <a:rPr lang="en-US" sz="1600" b="1" dirty="0" smtClean="0">
                        <a:solidFill>
                          <a:schemeClr val="tx1"/>
                        </a:solidFill>
                      </a:rPr>
                      <a:t>NCRE</a:t>
                    </a:r>
                    <a:r>
                      <a:rPr lang="en-US" sz="1600" b="1" dirty="0">
                        <a:solidFill>
                          <a:schemeClr val="tx1"/>
                        </a:solidFill>
                      </a:rPr>
                      <a:t>
2,9%</a:t>
                    </a:r>
                  </a:p>
                </c:rich>
              </c:tx>
              <c:dLblPos val="bestFit"/>
              <c:showCatName val="1"/>
              <c:showPercent val="1"/>
            </c:dLbl>
            <c:txPr>
              <a:bodyPr/>
              <a:lstStyle/>
              <a:p>
                <a:pPr>
                  <a:defRPr lang="es-ES" sz="1600" b="1">
                    <a:solidFill>
                      <a:schemeClr val="tx1"/>
                    </a:solidFill>
                  </a:defRPr>
                </a:pPr>
                <a:endParaRPr lang="es-CL"/>
              </a:p>
            </c:txPr>
            <c:dLblPos val="bestFit"/>
            <c:showCatName val="1"/>
            <c:showPercent val="1"/>
            <c:showLeaderLines val="1"/>
          </c:dLbls>
          <c:cat>
            <c:strRef>
              <c:f>'Res_Año_Tipo Gen'!$M$67:$M$74</c:f>
              <c:strCache>
                <c:ptCount val="8"/>
                <c:pt idx="0">
                  <c:v>H. Embalse</c:v>
                </c:pt>
                <c:pt idx="1">
                  <c:v>H. Pasada Convencional</c:v>
                </c:pt>
                <c:pt idx="2">
                  <c:v>Gas Natural</c:v>
                </c:pt>
                <c:pt idx="3">
                  <c:v>Carbón</c:v>
                </c:pt>
                <c:pt idx="4">
                  <c:v>Derivados</c:v>
                </c:pt>
                <c:pt idx="5">
                  <c:v>Bioenergía</c:v>
                </c:pt>
                <c:pt idx="6">
                  <c:v>Eólica</c:v>
                </c:pt>
                <c:pt idx="7">
                  <c:v>Hídrica</c:v>
                </c:pt>
              </c:strCache>
            </c:strRef>
          </c:cat>
          <c:val>
            <c:numRef>
              <c:f>'Res_Año_Tipo Gen'!$N$67:$N$74</c:f>
              <c:numCache>
                <c:formatCode>#,##0</c:formatCode>
                <c:ptCount val="8"/>
                <c:pt idx="0">
                  <c:v>12886.173000000001</c:v>
                </c:pt>
                <c:pt idx="1">
                  <c:v>7125.1872250100014</c:v>
                </c:pt>
                <c:pt idx="2">
                  <c:v>14153.39014</c:v>
                </c:pt>
                <c:pt idx="3">
                  <c:v>21483.550569999825</c:v>
                </c:pt>
                <c:pt idx="4">
                  <c:v>4423.7936979999995</c:v>
                </c:pt>
                <c:pt idx="5">
                  <c:v>927.97978000000353</c:v>
                </c:pt>
                <c:pt idx="6">
                  <c:v>319.03506999999877</c:v>
                </c:pt>
                <c:pt idx="7">
                  <c:v>571.58820100000003</c:v>
                </c:pt>
              </c:numCache>
            </c:numRef>
          </c:val>
        </c:ser>
        <c:dLbls>
          <c:showCatName val="1"/>
          <c:showPercent val="1"/>
        </c:dLbls>
        <c:gapWidth val="100"/>
        <c:secondPieSize val="75"/>
        <c:serLines/>
      </c:ofPieChart>
    </c:plotArea>
    <c:plotVisOnly val="1"/>
    <c:dispBlanksAs val="zero"/>
  </c:chart>
  <c:spPr>
    <a:ln>
      <a:noFill/>
    </a:ln>
  </c:spPr>
  <c:txPr>
    <a:bodyPr/>
    <a:lstStyle/>
    <a:p>
      <a:pPr>
        <a:defRPr sz="1200">
          <a:solidFill>
            <a:schemeClr val="bg1"/>
          </a:solidFill>
        </a:defRPr>
      </a:pPr>
      <a:endParaRPr lang="es-CL"/>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61D7D-653E-47DA-A4E9-9953A77E12D0}" type="doc">
      <dgm:prSet loTypeId="urn:microsoft.com/office/officeart/2005/8/layout/vList4#1" loCatId="list" qsTypeId="urn:microsoft.com/office/officeart/2005/8/quickstyle/simple5" qsCatId="simple" csTypeId="urn:microsoft.com/office/officeart/2005/8/colors/accent1_3" csCatId="accent1" phldr="1"/>
      <dgm:spPr/>
      <dgm:t>
        <a:bodyPr/>
        <a:lstStyle/>
        <a:p>
          <a:endParaRPr lang="es-ES"/>
        </a:p>
      </dgm:t>
    </dgm:pt>
    <dgm:pt modelId="{08FCA667-9C47-42DB-BC87-BF566DD1C1B7}">
      <dgm:prSet phldrT="[Texto]"/>
      <dgm:spPr/>
      <dgm:t>
        <a:bodyPr/>
        <a:lstStyle/>
        <a:p>
          <a:r>
            <a:rPr lang="zh-CN" altLang="en-US" dirty="0" smtClean="0">
              <a:solidFill>
                <a:schemeClr val="tx1">
                  <a:lumMod val="75000"/>
                  <a:lumOff val="25000"/>
                </a:schemeClr>
              </a:solidFill>
            </a:rPr>
            <a:t>智利是第一个同中国建立外交关系的南美国家。</a:t>
          </a:r>
          <a:endParaRPr lang="en-US" noProof="0" dirty="0">
            <a:solidFill>
              <a:schemeClr val="tx1">
                <a:lumMod val="75000"/>
                <a:lumOff val="25000"/>
              </a:schemeClr>
            </a:solidFill>
          </a:endParaRPr>
        </a:p>
      </dgm:t>
    </dgm:pt>
    <dgm:pt modelId="{53699420-BB2A-441D-B54B-D7F1E4B3CF2C}" type="parTrans" cxnId="{3680DB8B-DA39-4F63-BACC-2E168434EA1B}">
      <dgm:prSet/>
      <dgm:spPr/>
      <dgm:t>
        <a:bodyPr/>
        <a:lstStyle/>
        <a:p>
          <a:endParaRPr lang="es-ES"/>
        </a:p>
      </dgm:t>
    </dgm:pt>
    <dgm:pt modelId="{A573C49F-8B78-4C96-92FE-38B913241670}" type="sibTrans" cxnId="{3680DB8B-DA39-4F63-BACC-2E168434EA1B}">
      <dgm:prSet/>
      <dgm:spPr/>
      <dgm:t>
        <a:bodyPr/>
        <a:lstStyle/>
        <a:p>
          <a:endParaRPr lang="es-ES"/>
        </a:p>
      </dgm:t>
    </dgm:pt>
    <dgm:pt modelId="{DB5FCA0F-C457-4A8D-8983-B79634D92D46}">
      <dgm:prSet phldrT="[Texto]"/>
      <dgm:spPr/>
      <dgm:t>
        <a:bodyPr/>
        <a:lstStyle/>
        <a:p>
          <a:r>
            <a:rPr lang="zh-CN" altLang="en-US" dirty="0" smtClean="0">
              <a:solidFill>
                <a:schemeClr val="tx1">
                  <a:lumMod val="75000"/>
                  <a:lumOff val="25000"/>
                </a:schemeClr>
              </a:solidFill>
            </a:rPr>
            <a:t>智利是第一个承认中国市场经济地位的国家。</a:t>
          </a:r>
          <a:endParaRPr lang="en-US" noProof="0" dirty="0">
            <a:solidFill>
              <a:schemeClr val="tx1">
                <a:lumMod val="75000"/>
                <a:lumOff val="25000"/>
              </a:schemeClr>
            </a:solidFill>
          </a:endParaRPr>
        </a:p>
      </dgm:t>
    </dgm:pt>
    <dgm:pt modelId="{C27D0737-DB4F-42B8-B9BA-EB80AA50CA22}" type="parTrans" cxnId="{417E8CAF-D224-43F7-9E86-F677E8EDD711}">
      <dgm:prSet/>
      <dgm:spPr/>
      <dgm:t>
        <a:bodyPr/>
        <a:lstStyle/>
        <a:p>
          <a:endParaRPr lang="es-ES"/>
        </a:p>
      </dgm:t>
    </dgm:pt>
    <dgm:pt modelId="{80C5087F-71FD-4F95-8AD3-56B6E06F8F4E}" type="sibTrans" cxnId="{417E8CAF-D224-43F7-9E86-F677E8EDD711}">
      <dgm:prSet/>
      <dgm:spPr/>
      <dgm:t>
        <a:bodyPr/>
        <a:lstStyle/>
        <a:p>
          <a:endParaRPr lang="es-ES"/>
        </a:p>
      </dgm:t>
    </dgm:pt>
    <dgm:pt modelId="{2BFEBF31-556A-40FE-B77D-326AC924AF17}">
      <dgm:prSet phldrT="[Texto]"/>
      <dgm:spPr/>
      <dgm:t>
        <a:bodyPr/>
        <a:lstStyle/>
        <a:p>
          <a:r>
            <a:rPr lang="zh-CN" altLang="en-US" noProof="0" dirty="0" smtClean="0">
              <a:solidFill>
                <a:schemeClr val="tx1">
                  <a:lumMod val="75000"/>
                  <a:lumOff val="25000"/>
                </a:schemeClr>
              </a:solidFill>
            </a:rPr>
            <a:t>智利是第一个支持中国加入世界贸易组织的国家。</a:t>
          </a:r>
          <a:endParaRPr lang="en-US" noProof="0" dirty="0">
            <a:solidFill>
              <a:schemeClr val="tx1">
                <a:lumMod val="75000"/>
                <a:lumOff val="25000"/>
              </a:schemeClr>
            </a:solidFill>
          </a:endParaRPr>
        </a:p>
      </dgm:t>
    </dgm:pt>
    <dgm:pt modelId="{6FB25DF5-90E3-48C8-994A-3BE64AD81397}" type="parTrans" cxnId="{3B76D826-83FE-41C4-9D13-B9F9B95DECFD}">
      <dgm:prSet/>
      <dgm:spPr/>
      <dgm:t>
        <a:bodyPr/>
        <a:lstStyle/>
        <a:p>
          <a:endParaRPr lang="es-ES"/>
        </a:p>
      </dgm:t>
    </dgm:pt>
    <dgm:pt modelId="{9602E263-4AA5-4B2F-B784-6C00E27FD276}" type="sibTrans" cxnId="{3B76D826-83FE-41C4-9D13-B9F9B95DECFD}">
      <dgm:prSet/>
      <dgm:spPr/>
      <dgm:t>
        <a:bodyPr/>
        <a:lstStyle/>
        <a:p>
          <a:endParaRPr lang="es-ES"/>
        </a:p>
      </dgm:t>
    </dgm:pt>
    <dgm:pt modelId="{59B73F38-826C-44AA-889E-B9CB1FC593E3}">
      <dgm:prSet phldrT="[Texto]"/>
      <dgm:spPr/>
      <dgm:t>
        <a:bodyPr/>
        <a:lstStyle/>
        <a:p>
          <a:r>
            <a:rPr lang="zh-CN" altLang="en-US" dirty="0" smtClean="0">
              <a:solidFill>
                <a:schemeClr val="tx1">
                  <a:lumMod val="75000"/>
                  <a:lumOff val="25000"/>
                </a:schemeClr>
              </a:solidFill>
            </a:rPr>
            <a:t>智利是第一个与中国签署自由贸易协定的独立国家。</a:t>
          </a:r>
          <a:endParaRPr lang="en-US" noProof="0" dirty="0">
            <a:solidFill>
              <a:schemeClr val="tx1">
                <a:lumMod val="75000"/>
                <a:lumOff val="25000"/>
              </a:schemeClr>
            </a:solidFill>
          </a:endParaRPr>
        </a:p>
      </dgm:t>
    </dgm:pt>
    <dgm:pt modelId="{3FFAAEA4-12E1-4469-A69E-A5092FBDF73E}" type="parTrans" cxnId="{DABF8304-7AF3-4E4B-BC79-59BE315F3627}">
      <dgm:prSet/>
      <dgm:spPr/>
      <dgm:t>
        <a:bodyPr/>
        <a:lstStyle/>
        <a:p>
          <a:endParaRPr lang="es-ES"/>
        </a:p>
      </dgm:t>
    </dgm:pt>
    <dgm:pt modelId="{266017CD-53D7-482E-A215-D50CE3036709}" type="sibTrans" cxnId="{DABF8304-7AF3-4E4B-BC79-59BE315F3627}">
      <dgm:prSet/>
      <dgm:spPr/>
      <dgm:t>
        <a:bodyPr/>
        <a:lstStyle/>
        <a:p>
          <a:endParaRPr lang="es-ES"/>
        </a:p>
      </dgm:t>
    </dgm:pt>
    <dgm:pt modelId="{94679FA5-E192-4536-901A-5F6508C25297}">
      <dgm:prSet phldrT="[Texto]"/>
      <dgm:spPr/>
      <dgm:t>
        <a:bodyPr/>
        <a:lstStyle/>
        <a:p>
          <a:r>
            <a:rPr lang="zh-CN" altLang="en-US" dirty="0" smtClean="0">
              <a:solidFill>
                <a:schemeClr val="tx1">
                  <a:lumMod val="75000"/>
                  <a:lumOff val="25000"/>
                </a:schemeClr>
              </a:solidFill>
            </a:rPr>
            <a:t>签署自由贸易协定之后，中国成为智利最大贸易伙伴，智利成为中国在拉美第二大贸易伙伴。</a:t>
          </a:r>
          <a:endParaRPr lang="en-US" noProof="0" dirty="0">
            <a:solidFill>
              <a:schemeClr val="tx1">
                <a:lumMod val="75000"/>
                <a:lumOff val="25000"/>
              </a:schemeClr>
            </a:solidFill>
          </a:endParaRPr>
        </a:p>
      </dgm:t>
    </dgm:pt>
    <dgm:pt modelId="{41E0C3BD-8F90-43CB-8DF0-162D28693398}" type="sibTrans" cxnId="{2E9C6ED8-AA35-4F08-8D81-8327B87209A2}">
      <dgm:prSet/>
      <dgm:spPr/>
      <dgm:t>
        <a:bodyPr/>
        <a:lstStyle/>
        <a:p>
          <a:endParaRPr lang="es-ES"/>
        </a:p>
      </dgm:t>
    </dgm:pt>
    <dgm:pt modelId="{DF17F458-37A2-4A89-A5A3-FC15E1C2E535}" type="parTrans" cxnId="{2E9C6ED8-AA35-4F08-8D81-8327B87209A2}">
      <dgm:prSet/>
      <dgm:spPr/>
      <dgm:t>
        <a:bodyPr/>
        <a:lstStyle/>
        <a:p>
          <a:endParaRPr lang="es-ES"/>
        </a:p>
      </dgm:t>
    </dgm:pt>
    <dgm:pt modelId="{4CABA3C5-B076-4F12-B343-238C2D780660}">
      <dgm:prSet phldrT="[Texto]"/>
      <dgm:spPr/>
      <dgm:t>
        <a:bodyPr/>
        <a:lstStyle/>
        <a:p>
          <a:r>
            <a:rPr lang="en-US" altLang="zh-CN" dirty="0" smtClean="0">
              <a:solidFill>
                <a:schemeClr val="tx1">
                  <a:lumMod val="75000"/>
                  <a:lumOff val="25000"/>
                </a:schemeClr>
              </a:solidFill>
            </a:rPr>
            <a:t>2012</a:t>
          </a:r>
          <a:r>
            <a:rPr lang="zh-CN" altLang="en-US" dirty="0" smtClean="0">
              <a:solidFill>
                <a:schemeClr val="tx1">
                  <a:lumMod val="75000"/>
                  <a:lumOff val="25000"/>
                </a:schemeClr>
              </a:solidFill>
            </a:rPr>
            <a:t>年智利和香港签署了自由贸易协定。</a:t>
          </a:r>
          <a:endParaRPr lang="es-ES" dirty="0">
            <a:solidFill>
              <a:schemeClr val="tx1">
                <a:lumMod val="75000"/>
                <a:lumOff val="25000"/>
              </a:schemeClr>
            </a:solidFill>
          </a:endParaRPr>
        </a:p>
      </dgm:t>
    </dgm:pt>
    <dgm:pt modelId="{6CB68F36-D603-4FFF-935F-509B4A1C9BFD}" type="parTrans" cxnId="{15874640-BD58-4ACC-AED6-C9FE3C41692B}">
      <dgm:prSet/>
      <dgm:spPr/>
      <dgm:t>
        <a:bodyPr/>
        <a:lstStyle/>
        <a:p>
          <a:endParaRPr lang="es-CL"/>
        </a:p>
      </dgm:t>
    </dgm:pt>
    <dgm:pt modelId="{9B63387B-82EE-42C8-9D38-4563915CE73B}" type="sibTrans" cxnId="{15874640-BD58-4ACC-AED6-C9FE3C41692B}">
      <dgm:prSet/>
      <dgm:spPr/>
      <dgm:t>
        <a:bodyPr/>
        <a:lstStyle/>
        <a:p>
          <a:endParaRPr lang="es-CL"/>
        </a:p>
      </dgm:t>
    </dgm:pt>
    <dgm:pt modelId="{8735E62D-E3A3-4D7B-88C0-82CA70B5D553}" type="pres">
      <dgm:prSet presAssocID="{23F61D7D-653E-47DA-A4E9-9953A77E12D0}" presName="linear" presStyleCnt="0">
        <dgm:presLayoutVars>
          <dgm:dir/>
          <dgm:resizeHandles val="exact"/>
        </dgm:presLayoutVars>
      </dgm:prSet>
      <dgm:spPr/>
      <dgm:t>
        <a:bodyPr/>
        <a:lstStyle/>
        <a:p>
          <a:endParaRPr lang="es-ES"/>
        </a:p>
      </dgm:t>
    </dgm:pt>
    <dgm:pt modelId="{2D1660CF-8B6F-4742-93AD-FF4384F57D24}" type="pres">
      <dgm:prSet presAssocID="{08FCA667-9C47-42DB-BC87-BF566DD1C1B7}" presName="comp" presStyleCnt="0"/>
      <dgm:spPr/>
    </dgm:pt>
    <dgm:pt modelId="{6ECC6436-38B1-46F9-9F51-1B4379BB92F5}" type="pres">
      <dgm:prSet presAssocID="{08FCA667-9C47-42DB-BC87-BF566DD1C1B7}" presName="box" presStyleLbl="node1" presStyleIdx="0" presStyleCnt="6"/>
      <dgm:spPr/>
      <dgm:t>
        <a:bodyPr/>
        <a:lstStyle/>
        <a:p>
          <a:endParaRPr lang="es-ES"/>
        </a:p>
      </dgm:t>
    </dgm:pt>
    <dgm:pt modelId="{36C5E6D1-BB44-4A6E-B418-0F9379AD0280}" type="pres">
      <dgm:prSet presAssocID="{08FCA667-9C47-42DB-BC87-BF566DD1C1B7}" presName="img" presStyleLbl="fgImgPlace1" presStyleIdx="0" presStyleCnt="6"/>
      <dgm:spPr>
        <a:blipFill rotWithShape="0">
          <a:blip xmlns:r="http://schemas.openxmlformats.org/officeDocument/2006/relationships" r:embed="rId1"/>
          <a:stretch>
            <a:fillRect/>
          </a:stretch>
        </a:blipFill>
      </dgm:spPr>
      <dgm:t>
        <a:bodyPr/>
        <a:lstStyle/>
        <a:p>
          <a:endParaRPr lang="es-CL"/>
        </a:p>
      </dgm:t>
    </dgm:pt>
    <dgm:pt modelId="{13EB2EF2-4584-4DCF-BABE-992CA199DB43}" type="pres">
      <dgm:prSet presAssocID="{08FCA667-9C47-42DB-BC87-BF566DD1C1B7}" presName="text" presStyleLbl="node1" presStyleIdx="0" presStyleCnt="6">
        <dgm:presLayoutVars>
          <dgm:bulletEnabled val="1"/>
        </dgm:presLayoutVars>
      </dgm:prSet>
      <dgm:spPr/>
      <dgm:t>
        <a:bodyPr/>
        <a:lstStyle/>
        <a:p>
          <a:endParaRPr lang="es-ES"/>
        </a:p>
      </dgm:t>
    </dgm:pt>
    <dgm:pt modelId="{A0E2E6D6-4E45-4FD3-BE7F-8327B3D18E8C}" type="pres">
      <dgm:prSet presAssocID="{A573C49F-8B78-4C96-92FE-38B913241670}" presName="spacer" presStyleCnt="0"/>
      <dgm:spPr/>
    </dgm:pt>
    <dgm:pt modelId="{7ADD0B72-3C4A-4504-9430-68FE3AF4E931}" type="pres">
      <dgm:prSet presAssocID="{DB5FCA0F-C457-4A8D-8983-B79634D92D46}" presName="comp" presStyleCnt="0"/>
      <dgm:spPr/>
    </dgm:pt>
    <dgm:pt modelId="{10248863-0F94-402D-95BD-5DEE59A97351}" type="pres">
      <dgm:prSet presAssocID="{DB5FCA0F-C457-4A8D-8983-B79634D92D46}" presName="box" presStyleLbl="node1" presStyleIdx="1" presStyleCnt="6" custLinFactNeighborY="-1096"/>
      <dgm:spPr/>
      <dgm:t>
        <a:bodyPr/>
        <a:lstStyle/>
        <a:p>
          <a:endParaRPr lang="es-ES"/>
        </a:p>
      </dgm:t>
    </dgm:pt>
    <dgm:pt modelId="{903FBB00-1F23-47BF-8ED6-10D235DD9DB5}" type="pres">
      <dgm:prSet presAssocID="{DB5FCA0F-C457-4A8D-8983-B79634D92D46}" presName="img" presStyleLbl="fgImgPlace1" presStyleIdx="1" presStyleCnt="6"/>
      <dgm:spPr>
        <a:blipFill rotWithShape="0">
          <a:blip xmlns:r="http://schemas.openxmlformats.org/officeDocument/2006/relationships" r:embed="rId2"/>
          <a:stretch>
            <a:fillRect/>
          </a:stretch>
        </a:blipFill>
      </dgm:spPr>
      <dgm:t>
        <a:bodyPr/>
        <a:lstStyle/>
        <a:p>
          <a:endParaRPr lang="es-CL"/>
        </a:p>
      </dgm:t>
    </dgm:pt>
    <dgm:pt modelId="{EB8772DE-DBC4-45EE-B029-04554E83D087}" type="pres">
      <dgm:prSet presAssocID="{DB5FCA0F-C457-4A8D-8983-B79634D92D46}" presName="text" presStyleLbl="node1" presStyleIdx="1" presStyleCnt="6">
        <dgm:presLayoutVars>
          <dgm:bulletEnabled val="1"/>
        </dgm:presLayoutVars>
      </dgm:prSet>
      <dgm:spPr/>
      <dgm:t>
        <a:bodyPr/>
        <a:lstStyle/>
        <a:p>
          <a:endParaRPr lang="es-ES"/>
        </a:p>
      </dgm:t>
    </dgm:pt>
    <dgm:pt modelId="{8449D4E5-FF03-429F-9F6F-1C9469BC1DA1}" type="pres">
      <dgm:prSet presAssocID="{80C5087F-71FD-4F95-8AD3-56B6E06F8F4E}" presName="spacer" presStyleCnt="0"/>
      <dgm:spPr/>
    </dgm:pt>
    <dgm:pt modelId="{8DFCAE02-373E-4C87-8FD6-228A42A067D3}" type="pres">
      <dgm:prSet presAssocID="{2BFEBF31-556A-40FE-B77D-326AC924AF17}" presName="comp" presStyleCnt="0"/>
      <dgm:spPr/>
    </dgm:pt>
    <dgm:pt modelId="{18CB6BE7-B026-4001-A615-E6B8D13BDF6E}" type="pres">
      <dgm:prSet presAssocID="{2BFEBF31-556A-40FE-B77D-326AC924AF17}" presName="box" presStyleLbl="node1" presStyleIdx="2" presStyleCnt="6"/>
      <dgm:spPr/>
      <dgm:t>
        <a:bodyPr/>
        <a:lstStyle/>
        <a:p>
          <a:endParaRPr lang="es-ES"/>
        </a:p>
      </dgm:t>
    </dgm:pt>
    <dgm:pt modelId="{16042943-42EC-4BEA-9356-72D2C86B1478}" type="pres">
      <dgm:prSet presAssocID="{2BFEBF31-556A-40FE-B77D-326AC924AF17}" presName="img" presStyleLbl="fgImgPlace1" presStyleIdx="2" presStyleCnt="6"/>
      <dgm:spPr>
        <a:blipFill rotWithShape="0">
          <a:blip xmlns:r="http://schemas.openxmlformats.org/officeDocument/2006/relationships" r:embed="rId3"/>
          <a:stretch>
            <a:fillRect/>
          </a:stretch>
        </a:blipFill>
      </dgm:spPr>
      <dgm:t>
        <a:bodyPr/>
        <a:lstStyle/>
        <a:p>
          <a:endParaRPr lang="es-CL"/>
        </a:p>
      </dgm:t>
    </dgm:pt>
    <dgm:pt modelId="{C763D78B-61AA-4164-8272-821E234ED494}" type="pres">
      <dgm:prSet presAssocID="{2BFEBF31-556A-40FE-B77D-326AC924AF17}" presName="text" presStyleLbl="node1" presStyleIdx="2" presStyleCnt="6">
        <dgm:presLayoutVars>
          <dgm:bulletEnabled val="1"/>
        </dgm:presLayoutVars>
      </dgm:prSet>
      <dgm:spPr/>
      <dgm:t>
        <a:bodyPr/>
        <a:lstStyle/>
        <a:p>
          <a:endParaRPr lang="es-ES"/>
        </a:p>
      </dgm:t>
    </dgm:pt>
    <dgm:pt modelId="{42F7BB7B-549E-4F40-8E98-F34B564F7843}" type="pres">
      <dgm:prSet presAssocID="{9602E263-4AA5-4B2F-B784-6C00E27FD276}" presName="spacer" presStyleCnt="0"/>
      <dgm:spPr/>
    </dgm:pt>
    <dgm:pt modelId="{BA1A5E2F-78C5-4ADA-9FE9-CC1E08F160C6}" type="pres">
      <dgm:prSet presAssocID="{59B73F38-826C-44AA-889E-B9CB1FC593E3}" presName="comp" presStyleCnt="0"/>
      <dgm:spPr/>
    </dgm:pt>
    <dgm:pt modelId="{E75E30FD-5BD2-4A49-9506-835FA5C9C04D}" type="pres">
      <dgm:prSet presAssocID="{59B73F38-826C-44AA-889E-B9CB1FC593E3}" presName="box" presStyleLbl="node1" presStyleIdx="3" presStyleCnt="6"/>
      <dgm:spPr/>
      <dgm:t>
        <a:bodyPr/>
        <a:lstStyle/>
        <a:p>
          <a:endParaRPr lang="es-ES"/>
        </a:p>
      </dgm:t>
    </dgm:pt>
    <dgm:pt modelId="{527DB820-8946-4B80-82F9-BE058AE0DC20}" type="pres">
      <dgm:prSet presAssocID="{59B73F38-826C-44AA-889E-B9CB1FC593E3}" presName="img" presStyleLbl="fgImgPlace1" presStyleIdx="3" presStyleCnt="6"/>
      <dgm:spPr>
        <a:blipFill rotWithShape="0">
          <a:blip xmlns:r="http://schemas.openxmlformats.org/officeDocument/2006/relationships" r:embed="rId4"/>
          <a:stretch>
            <a:fillRect/>
          </a:stretch>
        </a:blipFill>
      </dgm:spPr>
      <dgm:t>
        <a:bodyPr/>
        <a:lstStyle/>
        <a:p>
          <a:endParaRPr lang="es-CL"/>
        </a:p>
      </dgm:t>
    </dgm:pt>
    <dgm:pt modelId="{4474296D-42D1-448C-B004-A42812A1011C}" type="pres">
      <dgm:prSet presAssocID="{59B73F38-826C-44AA-889E-B9CB1FC593E3}" presName="text" presStyleLbl="node1" presStyleIdx="3" presStyleCnt="6">
        <dgm:presLayoutVars>
          <dgm:bulletEnabled val="1"/>
        </dgm:presLayoutVars>
      </dgm:prSet>
      <dgm:spPr/>
      <dgm:t>
        <a:bodyPr/>
        <a:lstStyle/>
        <a:p>
          <a:endParaRPr lang="es-ES"/>
        </a:p>
      </dgm:t>
    </dgm:pt>
    <dgm:pt modelId="{CC7097E5-A7DC-4344-AAA4-E0D80857DB3A}" type="pres">
      <dgm:prSet presAssocID="{266017CD-53D7-482E-A215-D50CE3036709}" presName="spacer" presStyleCnt="0"/>
      <dgm:spPr/>
    </dgm:pt>
    <dgm:pt modelId="{E567D322-0814-4FCC-8DFB-B79EE2A76812}" type="pres">
      <dgm:prSet presAssocID="{94679FA5-E192-4536-901A-5F6508C25297}" presName="comp" presStyleCnt="0"/>
      <dgm:spPr/>
    </dgm:pt>
    <dgm:pt modelId="{9E10F481-3D12-4D0E-AF66-71748EAA60BB}" type="pres">
      <dgm:prSet presAssocID="{94679FA5-E192-4536-901A-5F6508C25297}" presName="box" presStyleLbl="node1" presStyleIdx="4" presStyleCnt="6"/>
      <dgm:spPr/>
      <dgm:t>
        <a:bodyPr/>
        <a:lstStyle/>
        <a:p>
          <a:endParaRPr lang="es-ES"/>
        </a:p>
      </dgm:t>
    </dgm:pt>
    <dgm:pt modelId="{99EC4178-2686-4396-9733-687DFE42533B}" type="pres">
      <dgm:prSet presAssocID="{94679FA5-E192-4536-901A-5F6508C25297}" presName="img" presStyleLbl="fgImgPlace1" presStyleIdx="4" presStyleCnt="6"/>
      <dgm:spPr>
        <a:blipFill rotWithShape="0">
          <a:blip xmlns:r="http://schemas.openxmlformats.org/officeDocument/2006/relationships" r:embed="rId5"/>
          <a:stretch>
            <a:fillRect/>
          </a:stretch>
        </a:blipFill>
      </dgm:spPr>
      <dgm:t>
        <a:bodyPr/>
        <a:lstStyle/>
        <a:p>
          <a:endParaRPr lang="es-CL"/>
        </a:p>
      </dgm:t>
    </dgm:pt>
    <dgm:pt modelId="{42B0949D-2E71-4D45-B72F-016132F928E7}" type="pres">
      <dgm:prSet presAssocID="{94679FA5-E192-4536-901A-5F6508C25297}" presName="text" presStyleLbl="node1" presStyleIdx="4" presStyleCnt="6">
        <dgm:presLayoutVars>
          <dgm:bulletEnabled val="1"/>
        </dgm:presLayoutVars>
      </dgm:prSet>
      <dgm:spPr/>
      <dgm:t>
        <a:bodyPr/>
        <a:lstStyle/>
        <a:p>
          <a:endParaRPr lang="es-ES"/>
        </a:p>
      </dgm:t>
    </dgm:pt>
    <dgm:pt modelId="{6C525FD2-BF04-4450-8912-890E97B5E08D}" type="pres">
      <dgm:prSet presAssocID="{41E0C3BD-8F90-43CB-8DF0-162D28693398}" presName="spacer" presStyleCnt="0"/>
      <dgm:spPr/>
    </dgm:pt>
    <dgm:pt modelId="{1350A94A-D4DF-4990-8430-D96985AEF3C7}" type="pres">
      <dgm:prSet presAssocID="{4CABA3C5-B076-4F12-B343-238C2D780660}" presName="comp" presStyleCnt="0"/>
      <dgm:spPr/>
    </dgm:pt>
    <dgm:pt modelId="{3D003A54-38FA-4723-AB9A-FB12DF431C6D}" type="pres">
      <dgm:prSet presAssocID="{4CABA3C5-B076-4F12-B343-238C2D780660}" presName="box" presStyleLbl="node1" presStyleIdx="5" presStyleCnt="6"/>
      <dgm:spPr/>
      <dgm:t>
        <a:bodyPr/>
        <a:lstStyle/>
        <a:p>
          <a:endParaRPr lang="es-CL"/>
        </a:p>
      </dgm:t>
    </dgm:pt>
    <dgm:pt modelId="{262888FA-E7E3-4355-B344-5F3BC2074FF2}" type="pres">
      <dgm:prSet presAssocID="{4CABA3C5-B076-4F12-B343-238C2D780660}"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xmlns="" val="0"/>
              </a:ext>
            </a:extLst>
          </a:blip>
          <a:srcRect/>
          <a:stretch>
            <a:fillRect t="-32000" b="-32000"/>
          </a:stretch>
        </a:blipFill>
      </dgm:spPr>
      <dgm:t>
        <a:bodyPr/>
        <a:lstStyle/>
        <a:p>
          <a:endParaRPr lang="es-CL"/>
        </a:p>
      </dgm:t>
    </dgm:pt>
    <dgm:pt modelId="{7A8DB78E-B281-4082-B29D-6284BF7120CF}" type="pres">
      <dgm:prSet presAssocID="{4CABA3C5-B076-4F12-B343-238C2D780660}" presName="text" presStyleLbl="node1" presStyleIdx="5" presStyleCnt="6">
        <dgm:presLayoutVars>
          <dgm:bulletEnabled val="1"/>
        </dgm:presLayoutVars>
      </dgm:prSet>
      <dgm:spPr/>
      <dgm:t>
        <a:bodyPr/>
        <a:lstStyle/>
        <a:p>
          <a:endParaRPr lang="es-CL"/>
        </a:p>
      </dgm:t>
    </dgm:pt>
  </dgm:ptLst>
  <dgm:cxnLst>
    <dgm:cxn modelId="{DC53EB42-A24E-4C1C-B947-A45DA3023C3D}" type="presOf" srcId="{2BFEBF31-556A-40FE-B77D-326AC924AF17}" destId="{C763D78B-61AA-4164-8272-821E234ED494}" srcOrd="1" destOrd="0" presId="urn:microsoft.com/office/officeart/2005/8/layout/vList4#1"/>
    <dgm:cxn modelId="{3EDCC026-28BF-455E-BBD8-316142C1A8DA}" type="presOf" srcId="{59B73F38-826C-44AA-889E-B9CB1FC593E3}" destId="{4474296D-42D1-448C-B004-A42812A1011C}" srcOrd="1" destOrd="0" presId="urn:microsoft.com/office/officeart/2005/8/layout/vList4#1"/>
    <dgm:cxn modelId="{6F02AEDA-1D32-4599-BC28-6EF9A464E972}" type="presOf" srcId="{94679FA5-E192-4536-901A-5F6508C25297}" destId="{42B0949D-2E71-4D45-B72F-016132F928E7}" srcOrd="1" destOrd="0" presId="urn:microsoft.com/office/officeart/2005/8/layout/vList4#1"/>
    <dgm:cxn modelId="{C35C9248-01D9-4C33-A01F-9C89C280A7AF}" type="presOf" srcId="{DB5FCA0F-C457-4A8D-8983-B79634D92D46}" destId="{10248863-0F94-402D-95BD-5DEE59A97351}" srcOrd="0" destOrd="0" presId="urn:microsoft.com/office/officeart/2005/8/layout/vList4#1"/>
    <dgm:cxn modelId="{417E8CAF-D224-43F7-9E86-F677E8EDD711}" srcId="{23F61D7D-653E-47DA-A4E9-9953A77E12D0}" destId="{DB5FCA0F-C457-4A8D-8983-B79634D92D46}" srcOrd="1" destOrd="0" parTransId="{C27D0737-DB4F-42B8-B9BA-EB80AA50CA22}" sibTransId="{80C5087F-71FD-4F95-8AD3-56B6E06F8F4E}"/>
    <dgm:cxn modelId="{3680DB8B-DA39-4F63-BACC-2E168434EA1B}" srcId="{23F61D7D-653E-47DA-A4E9-9953A77E12D0}" destId="{08FCA667-9C47-42DB-BC87-BF566DD1C1B7}" srcOrd="0" destOrd="0" parTransId="{53699420-BB2A-441D-B54B-D7F1E4B3CF2C}" sibTransId="{A573C49F-8B78-4C96-92FE-38B913241670}"/>
    <dgm:cxn modelId="{E090D418-CB87-4638-A2A0-733BBA73B4C7}" type="presOf" srcId="{4CABA3C5-B076-4F12-B343-238C2D780660}" destId="{7A8DB78E-B281-4082-B29D-6284BF7120CF}" srcOrd="1" destOrd="0" presId="urn:microsoft.com/office/officeart/2005/8/layout/vList4#1"/>
    <dgm:cxn modelId="{FA56387D-745E-4ACD-9186-A152CB0D14B5}" type="presOf" srcId="{08FCA667-9C47-42DB-BC87-BF566DD1C1B7}" destId="{13EB2EF2-4584-4DCF-BABE-992CA199DB43}" srcOrd="1" destOrd="0" presId="urn:microsoft.com/office/officeart/2005/8/layout/vList4#1"/>
    <dgm:cxn modelId="{28A29FD3-AE69-4BB5-B82F-CDAB368B39AA}" type="presOf" srcId="{DB5FCA0F-C457-4A8D-8983-B79634D92D46}" destId="{EB8772DE-DBC4-45EE-B029-04554E83D087}" srcOrd="1" destOrd="0" presId="urn:microsoft.com/office/officeart/2005/8/layout/vList4#1"/>
    <dgm:cxn modelId="{15874640-BD58-4ACC-AED6-C9FE3C41692B}" srcId="{23F61D7D-653E-47DA-A4E9-9953A77E12D0}" destId="{4CABA3C5-B076-4F12-B343-238C2D780660}" srcOrd="5" destOrd="0" parTransId="{6CB68F36-D603-4FFF-935F-509B4A1C9BFD}" sibTransId="{9B63387B-82EE-42C8-9D38-4563915CE73B}"/>
    <dgm:cxn modelId="{96C0400D-3094-4C53-BD72-17E81F327289}" type="presOf" srcId="{59B73F38-826C-44AA-889E-B9CB1FC593E3}" destId="{E75E30FD-5BD2-4A49-9506-835FA5C9C04D}" srcOrd="0" destOrd="0" presId="urn:microsoft.com/office/officeart/2005/8/layout/vList4#1"/>
    <dgm:cxn modelId="{A53FCE69-CE54-4E39-8DE8-531C0C070D10}" type="presOf" srcId="{08FCA667-9C47-42DB-BC87-BF566DD1C1B7}" destId="{6ECC6436-38B1-46F9-9F51-1B4379BB92F5}" srcOrd="0" destOrd="0" presId="urn:microsoft.com/office/officeart/2005/8/layout/vList4#1"/>
    <dgm:cxn modelId="{DABF8304-7AF3-4E4B-BC79-59BE315F3627}" srcId="{23F61D7D-653E-47DA-A4E9-9953A77E12D0}" destId="{59B73F38-826C-44AA-889E-B9CB1FC593E3}" srcOrd="3" destOrd="0" parTransId="{3FFAAEA4-12E1-4469-A69E-A5092FBDF73E}" sibTransId="{266017CD-53D7-482E-A215-D50CE3036709}"/>
    <dgm:cxn modelId="{06C0316D-D27C-453D-B4CC-A39E75AFC33B}" type="presOf" srcId="{2BFEBF31-556A-40FE-B77D-326AC924AF17}" destId="{18CB6BE7-B026-4001-A615-E6B8D13BDF6E}" srcOrd="0" destOrd="0" presId="urn:microsoft.com/office/officeart/2005/8/layout/vList4#1"/>
    <dgm:cxn modelId="{599FC510-42AF-4092-850A-277F999105B0}" type="presOf" srcId="{94679FA5-E192-4536-901A-5F6508C25297}" destId="{9E10F481-3D12-4D0E-AF66-71748EAA60BB}" srcOrd="0" destOrd="0" presId="urn:microsoft.com/office/officeart/2005/8/layout/vList4#1"/>
    <dgm:cxn modelId="{3B76D826-83FE-41C4-9D13-B9F9B95DECFD}" srcId="{23F61D7D-653E-47DA-A4E9-9953A77E12D0}" destId="{2BFEBF31-556A-40FE-B77D-326AC924AF17}" srcOrd="2" destOrd="0" parTransId="{6FB25DF5-90E3-48C8-994A-3BE64AD81397}" sibTransId="{9602E263-4AA5-4B2F-B784-6C00E27FD276}"/>
    <dgm:cxn modelId="{2E9C6ED8-AA35-4F08-8D81-8327B87209A2}" srcId="{23F61D7D-653E-47DA-A4E9-9953A77E12D0}" destId="{94679FA5-E192-4536-901A-5F6508C25297}" srcOrd="4" destOrd="0" parTransId="{DF17F458-37A2-4A89-A5A3-FC15E1C2E535}" sibTransId="{41E0C3BD-8F90-43CB-8DF0-162D28693398}"/>
    <dgm:cxn modelId="{1497FD5A-E551-463E-AAFF-C99B74884AF8}" type="presOf" srcId="{23F61D7D-653E-47DA-A4E9-9953A77E12D0}" destId="{8735E62D-E3A3-4D7B-88C0-82CA70B5D553}" srcOrd="0" destOrd="0" presId="urn:microsoft.com/office/officeart/2005/8/layout/vList4#1"/>
    <dgm:cxn modelId="{E7B8F817-BEA7-4BE2-BF8F-DF3FC51C7BB4}" type="presOf" srcId="{4CABA3C5-B076-4F12-B343-238C2D780660}" destId="{3D003A54-38FA-4723-AB9A-FB12DF431C6D}" srcOrd="0" destOrd="0" presId="urn:microsoft.com/office/officeart/2005/8/layout/vList4#1"/>
    <dgm:cxn modelId="{09354BB4-0BB5-4CAE-8245-A1D7C07CC419}" type="presParOf" srcId="{8735E62D-E3A3-4D7B-88C0-82CA70B5D553}" destId="{2D1660CF-8B6F-4742-93AD-FF4384F57D24}" srcOrd="0" destOrd="0" presId="urn:microsoft.com/office/officeart/2005/8/layout/vList4#1"/>
    <dgm:cxn modelId="{3EA66B85-C048-47B6-A9E0-6C9540834632}" type="presParOf" srcId="{2D1660CF-8B6F-4742-93AD-FF4384F57D24}" destId="{6ECC6436-38B1-46F9-9F51-1B4379BB92F5}" srcOrd="0" destOrd="0" presId="urn:microsoft.com/office/officeart/2005/8/layout/vList4#1"/>
    <dgm:cxn modelId="{D9623A69-8DCE-4320-8FC6-BC372D185E79}" type="presParOf" srcId="{2D1660CF-8B6F-4742-93AD-FF4384F57D24}" destId="{36C5E6D1-BB44-4A6E-B418-0F9379AD0280}" srcOrd="1" destOrd="0" presId="urn:microsoft.com/office/officeart/2005/8/layout/vList4#1"/>
    <dgm:cxn modelId="{BCDD6039-5A43-47AD-9887-7AD359426EA8}" type="presParOf" srcId="{2D1660CF-8B6F-4742-93AD-FF4384F57D24}" destId="{13EB2EF2-4584-4DCF-BABE-992CA199DB43}" srcOrd="2" destOrd="0" presId="urn:microsoft.com/office/officeart/2005/8/layout/vList4#1"/>
    <dgm:cxn modelId="{B63A5C63-B594-40F6-AADD-0999B7D030AF}" type="presParOf" srcId="{8735E62D-E3A3-4D7B-88C0-82CA70B5D553}" destId="{A0E2E6D6-4E45-4FD3-BE7F-8327B3D18E8C}" srcOrd="1" destOrd="0" presId="urn:microsoft.com/office/officeart/2005/8/layout/vList4#1"/>
    <dgm:cxn modelId="{01BA1AA8-C20F-4485-A2C4-0718B913B760}" type="presParOf" srcId="{8735E62D-E3A3-4D7B-88C0-82CA70B5D553}" destId="{7ADD0B72-3C4A-4504-9430-68FE3AF4E931}" srcOrd="2" destOrd="0" presId="urn:microsoft.com/office/officeart/2005/8/layout/vList4#1"/>
    <dgm:cxn modelId="{6EEB0976-D747-4A66-A8F9-9AC5F9CC49BB}" type="presParOf" srcId="{7ADD0B72-3C4A-4504-9430-68FE3AF4E931}" destId="{10248863-0F94-402D-95BD-5DEE59A97351}" srcOrd="0" destOrd="0" presId="urn:microsoft.com/office/officeart/2005/8/layout/vList4#1"/>
    <dgm:cxn modelId="{FA3A54C9-537E-4159-9129-624354287A52}" type="presParOf" srcId="{7ADD0B72-3C4A-4504-9430-68FE3AF4E931}" destId="{903FBB00-1F23-47BF-8ED6-10D235DD9DB5}" srcOrd="1" destOrd="0" presId="urn:microsoft.com/office/officeart/2005/8/layout/vList4#1"/>
    <dgm:cxn modelId="{EAB2BA65-935C-45E7-A0DB-D40021788600}" type="presParOf" srcId="{7ADD0B72-3C4A-4504-9430-68FE3AF4E931}" destId="{EB8772DE-DBC4-45EE-B029-04554E83D087}" srcOrd="2" destOrd="0" presId="urn:microsoft.com/office/officeart/2005/8/layout/vList4#1"/>
    <dgm:cxn modelId="{9ABC81F2-D0F6-4854-A460-CAE030991746}" type="presParOf" srcId="{8735E62D-E3A3-4D7B-88C0-82CA70B5D553}" destId="{8449D4E5-FF03-429F-9F6F-1C9469BC1DA1}" srcOrd="3" destOrd="0" presId="urn:microsoft.com/office/officeart/2005/8/layout/vList4#1"/>
    <dgm:cxn modelId="{E5DBDE1F-6505-4F10-A317-EF1EE435B6E7}" type="presParOf" srcId="{8735E62D-E3A3-4D7B-88C0-82CA70B5D553}" destId="{8DFCAE02-373E-4C87-8FD6-228A42A067D3}" srcOrd="4" destOrd="0" presId="urn:microsoft.com/office/officeart/2005/8/layout/vList4#1"/>
    <dgm:cxn modelId="{2D8006F2-897D-4DB1-BBFF-CBC2EB587BB8}" type="presParOf" srcId="{8DFCAE02-373E-4C87-8FD6-228A42A067D3}" destId="{18CB6BE7-B026-4001-A615-E6B8D13BDF6E}" srcOrd="0" destOrd="0" presId="urn:microsoft.com/office/officeart/2005/8/layout/vList4#1"/>
    <dgm:cxn modelId="{EC281B51-3F72-47DC-B92A-0A363164DD41}" type="presParOf" srcId="{8DFCAE02-373E-4C87-8FD6-228A42A067D3}" destId="{16042943-42EC-4BEA-9356-72D2C86B1478}" srcOrd="1" destOrd="0" presId="urn:microsoft.com/office/officeart/2005/8/layout/vList4#1"/>
    <dgm:cxn modelId="{460B3D77-9032-4D4D-B834-C66B470DDD62}" type="presParOf" srcId="{8DFCAE02-373E-4C87-8FD6-228A42A067D3}" destId="{C763D78B-61AA-4164-8272-821E234ED494}" srcOrd="2" destOrd="0" presId="urn:microsoft.com/office/officeart/2005/8/layout/vList4#1"/>
    <dgm:cxn modelId="{6A2E2AC6-AD33-45AC-ADF9-C98A16B74691}" type="presParOf" srcId="{8735E62D-E3A3-4D7B-88C0-82CA70B5D553}" destId="{42F7BB7B-549E-4F40-8E98-F34B564F7843}" srcOrd="5" destOrd="0" presId="urn:microsoft.com/office/officeart/2005/8/layout/vList4#1"/>
    <dgm:cxn modelId="{E286F863-B194-4A24-B804-75E2F7F254A4}" type="presParOf" srcId="{8735E62D-E3A3-4D7B-88C0-82CA70B5D553}" destId="{BA1A5E2F-78C5-4ADA-9FE9-CC1E08F160C6}" srcOrd="6" destOrd="0" presId="urn:microsoft.com/office/officeart/2005/8/layout/vList4#1"/>
    <dgm:cxn modelId="{D44177E7-4C6E-4342-A866-7951569DE9DD}" type="presParOf" srcId="{BA1A5E2F-78C5-4ADA-9FE9-CC1E08F160C6}" destId="{E75E30FD-5BD2-4A49-9506-835FA5C9C04D}" srcOrd="0" destOrd="0" presId="urn:microsoft.com/office/officeart/2005/8/layout/vList4#1"/>
    <dgm:cxn modelId="{A34EE912-FC0A-4E77-AF5F-A4915601DFB7}" type="presParOf" srcId="{BA1A5E2F-78C5-4ADA-9FE9-CC1E08F160C6}" destId="{527DB820-8946-4B80-82F9-BE058AE0DC20}" srcOrd="1" destOrd="0" presId="urn:microsoft.com/office/officeart/2005/8/layout/vList4#1"/>
    <dgm:cxn modelId="{0DB74039-3869-42BC-AE72-779FA76C2A3D}" type="presParOf" srcId="{BA1A5E2F-78C5-4ADA-9FE9-CC1E08F160C6}" destId="{4474296D-42D1-448C-B004-A42812A1011C}" srcOrd="2" destOrd="0" presId="urn:microsoft.com/office/officeart/2005/8/layout/vList4#1"/>
    <dgm:cxn modelId="{AAC80F6F-4973-4150-AA0E-3A6D9F951D9B}" type="presParOf" srcId="{8735E62D-E3A3-4D7B-88C0-82CA70B5D553}" destId="{CC7097E5-A7DC-4344-AAA4-E0D80857DB3A}" srcOrd="7" destOrd="0" presId="urn:microsoft.com/office/officeart/2005/8/layout/vList4#1"/>
    <dgm:cxn modelId="{19E69AB7-D6B9-4400-8066-52670DCD84DB}" type="presParOf" srcId="{8735E62D-E3A3-4D7B-88C0-82CA70B5D553}" destId="{E567D322-0814-4FCC-8DFB-B79EE2A76812}" srcOrd="8" destOrd="0" presId="urn:microsoft.com/office/officeart/2005/8/layout/vList4#1"/>
    <dgm:cxn modelId="{57EB380B-B1E5-45BE-BC26-8825CDBDEC42}" type="presParOf" srcId="{E567D322-0814-4FCC-8DFB-B79EE2A76812}" destId="{9E10F481-3D12-4D0E-AF66-71748EAA60BB}" srcOrd="0" destOrd="0" presId="urn:microsoft.com/office/officeart/2005/8/layout/vList4#1"/>
    <dgm:cxn modelId="{BA887744-B5F7-4F4C-B151-1821B2CD9FD1}" type="presParOf" srcId="{E567D322-0814-4FCC-8DFB-B79EE2A76812}" destId="{99EC4178-2686-4396-9733-687DFE42533B}" srcOrd="1" destOrd="0" presId="urn:microsoft.com/office/officeart/2005/8/layout/vList4#1"/>
    <dgm:cxn modelId="{FD0C57B9-CDAA-47D9-B51A-C9739FE03596}" type="presParOf" srcId="{E567D322-0814-4FCC-8DFB-B79EE2A76812}" destId="{42B0949D-2E71-4D45-B72F-016132F928E7}" srcOrd="2" destOrd="0" presId="urn:microsoft.com/office/officeart/2005/8/layout/vList4#1"/>
    <dgm:cxn modelId="{281B55F5-E4D0-4224-9EDB-3E0C0E4BC742}" type="presParOf" srcId="{8735E62D-E3A3-4D7B-88C0-82CA70B5D553}" destId="{6C525FD2-BF04-4450-8912-890E97B5E08D}" srcOrd="9" destOrd="0" presId="urn:microsoft.com/office/officeart/2005/8/layout/vList4#1"/>
    <dgm:cxn modelId="{C4D9D896-E944-4591-A889-AC37C1A26004}" type="presParOf" srcId="{8735E62D-E3A3-4D7B-88C0-82CA70B5D553}" destId="{1350A94A-D4DF-4990-8430-D96985AEF3C7}" srcOrd="10" destOrd="0" presId="urn:microsoft.com/office/officeart/2005/8/layout/vList4#1"/>
    <dgm:cxn modelId="{153A555F-4860-4722-A505-CA65F9345438}" type="presParOf" srcId="{1350A94A-D4DF-4990-8430-D96985AEF3C7}" destId="{3D003A54-38FA-4723-AB9A-FB12DF431C6D}" srcOrd="0" destOrd="0" presId="urn:microsoft.com/office/officeart/2005/8/layout/vList4#1"/>
    <dgm:cxn modelId="{BF0147C1-5902-432B-9059-7F80E0952BCF}" type="presParOf" srcId="{1350A94A-D4DF-4990-8430-D96985AEF3C7}" destId="{262888FA-E7E3-4355-B344-5F3BC2074FF2}" srcOrd="1" destOrd="0" presId="urn:microsoft.com/office/officeart/2005/8/layout/vList4#1"/>
    <dgm:cxn modelId="{BAB0FF77-3B1E-48BC-899A-236E1AA232E7}" type="presParOf" srcId="{1350A94A-D4DF-4990-8430-D96985AEF3C7}" destId="{7A8DB78E-B281-4082-B29D-6284BF7120CF}" srcOrd="2" destOrd="0" presId="urn:microsoft.com/office/officeart/2005/8/layout/vList4#1"/>
  </dgm:cxnLst>
  <dgm:bg/>
  <dgm:whole/>
</dgm:dataModel>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drawing1.xml><?xml version="1.0" encoding="utf-8"?>
<c:userShapes xmlns:c="http://schemas.openxmlformats.org/drawingml/2006/chart">
  <cdr:relSizeAnchor xmlns:cdr="http://schemas.openxmlformats.org/drawingml/2006/chartDrawing">
    <cdr:from>
      <cdr:x>0.55866</cdr:x>
      <cdr:y>0.26708</cdr:y>
    </cdr:from>
    <cdr:to>
      <cdr:x>0.73608</cdr:x>
      <cdr:y>0.31215</cdr:y>
    </cdr:to>
    <cdr:sp macro="" textlink="">
      <cdr:nvSpPr>
        <cdr:cNvPr id="2" name="1 CuadroTexto"/>
        <cdr:cNvSpPr txBox="1"/>
      </cdr:nvSpPr>
      <cdr:spPr>
        <a:xfrm xmlns:a="http://schemas.openxmlformats.org/drawingml/2006/main">
          <a:off x="2513966" y="985766"/>
          <a:ext cx="798402" cy="16636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zh-CN" altLang="en-US" sz="1400" b="1" dirty="0" smtClean="0">
              <a:solidFill>
                <a:srgbClr val="B5BF15"/>
              </a:solidFill>
              <a:latin typeface="Arial"/>
              <a:cs typeface="Arial"/>
            </a:rPr>
            <a:t>智利</a:t>
          </a:r>
          <a:endParaRPr lang="en-US" sz="1400" b="1" dirty="0">
            <a:solidFill>
              <a:srgbClr val="B5BF15"/>
            </a:solidFill>
            <a:latin typeface="Arial"/>
            <a:cs typeface="Arial"/>
          </a:endParaRPr>
        </a:p>
      </cdr:txBody>
    </cdr:sp>
  </cdr:relSizeAnchor>
  <cdr:relSizeAnchor xmlns:cdr="http://schemas.openxmlformats.org/drawingml/2006/chartDrawing">
    <cdr:from>
      <cdr:x>0.59207</cdr:x>
      <cdr:y>0.50725</cdr:y>
    </cdr:from>
    <cdr:to>
      <cdr:x>0.82062</cdr:x>
      <cdr:y>0.67041</cdr:y>
    </cdr:to>
    <cdr:sp macro="" textlink="">
      <cdr:nvSpPr>
        <cdr:cNvPr id="3" name="2 CuadroTexto"/>
        <cdr:cNvSpPr txBox="1"/>
      </cdr:nvSpPr>
      <cdr:spPr>
        <a:xfrm xmlns:a="http://schemas.openxmlformats.org/drawingml/2006/main">
          <a:off x="2558027" y="1580018"/>
          <a:ext cx="987445" cy="50821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zh-CN" altLang="en-US" sz="1400" b="1" dirty="0" smtClean="0">
              <a:solidFill>
                <a:srgbClr val="FF9900"/>
              </a:solidFill>
              <a:latin typeface="Arial"/>
              <a:cs typeface="Arial"/>
            </a:rPr>
            <a:t>拉美</a:t>
          </a:r>
          <a:endParaRPr lang="en-US" sz="1400" b="1" dirty="0">
            <a:solidFill>
              <a:srgbClr val="FF9900"/>
            </a:solidFill>
            <a:latin typeface="Arial"/>
            <a:cs typeface="Arial"/>
          </a:endParaRPr>
        </a:p>
      </cdr:txBody>
    </cdr:sp>
  </cdr:relSizeAnchor>
  <cdr:relSizeAnchor xmlns:cdr="http://schemas.openxmlformats.org/drawingml/2006/chartDrawing">
    <cdr:from>
      <cdr:x>0</cdr:x>
      <cdr:y>0</cdr:y>
    </cdr:from>
    <cdr:to>
      <cdr:x>0.79045</cdr:x>
      <cdr:y>0.15558</cdr:y>
    </cdr:to>
    <cdr:sp macro="" textlink="">
      <cdr:nvSpPr>
        <cdr:cNvPr id="4" name="3 CuadroTexto"/>
        <cdr:cNvSpPr txBox="1"/>
      </cdr:nvSpPr>
      <cdr:spPr>
        <a:xfrm xmlns:a="http://schemas.openxmlformats.org/drawingml/2006/main">
          <a:off x="0" y="0"/>
          <a:ext cx="4112386" cy="66389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l" rtl="0">
            <a:defRPr sz="1000"/>
          </a:pPr>
          <a:r>
            <a:rPr lang="zh-CN" altLang="en-US" sz="1400" dirty="0" smtClean="0">
              <a:solidFill>
                <a:schemeClr val="tx1">
                  <a:lumMod val="75000"/>
                  <a:lumOff val="25000"/>
                </a:schemeClr>
              </a:solidFill>
              <a:ea typeface="Calibri"/>
              <a:cs typeface="Arial"/>
            </a:rPr>
            <a:t>人均</a:t>
          </a:r>
          <a:r>
            <a:rPr lang="en-US" altLang="zh-CN" sz="1400" dirty="0" smtClean="0">
              <a:solidFill>
                <a:schemeClr val="tx1">
                  <a:lumMod val="75000"/>
                  <a:lumOff val="25000"/>
                </a:schemeClr>
              </a:solidFill>
              <a:ea typeface="Calibri"/>
              <a:cs typeface="Arial"/>
            </a:rPr>
            <a:t>GDP</a:t>
          </a:r>
          <a:r>
            <a:rPr lang="en-US" sz="1400" i="0" strike="noStrike" dirty="0" smtClean="0">
              <a:solidFill>
                <a:schemeClr val="tx1">
                  <a:lumMod val="75000"/>
                  <a:lumOff val="25000"/>
                </a:schemeClr>
              </a:solidFill>
              <a:ea typeface="Calibri"/>
              <a:cs typeface="Arial"/>
            </a:rPr>
            <a:t>(1980</a:t>
          </a:r>
          <a:r>
            <a:rPr lang="zh-CN" altLang="en-US" sz="1400" i="0" strike="noStrike" dirty="0" smtClean="0">
              <a:solidFill>
                <a:schemeClr val="tx1">
                  <a:lumMod val="75000"/>
                  <a:lumOff val="25000"/>
                </a:schemeClr>
              </a:solidFill>
              <a:ea typeface="Calibri"/>
              <a:cs typeface="Arial"/>
            </a:rPr>
            <a:t>年为基准数</a:t>
          </a:r>
          <a:r>
            <a:rPr lang="en-US" sz="1400" i="0" strike="noStrike" dirty="0" smtClean="0">
              <a:solidFill>
                <a:schemeClr val="tx1">
                  <a:lumMod val="75000"/>
                  <a:lumOff val="25000"/>
                </a:schemeClr>
              </a:solidFill>
              <a:ea typeface="Calibri"/>
              <a:cs typeface="Arial"/>
            </a:rPr>
            <a:t>100</a:t>
          </a:r>
          <a:r>
            <a:rPr lang="en-US" sz="1400" i="0" strike="noStrike" dirty="0">
              <a:solidFill>
                <a:schemeClr val="tx1">
                  <a:lumMod val="75000"/>
                  <a:lumOff val="25000"/>
                </a:schemeClr>
              </a:solidFill>
              <a:ea typeface="Calibri"/>
              <a:cs typeface="Aria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0.21101</cdr:x>
      <cdr:y>0.90103</cdr:y>
    </cdr:from>
    <cdr:to>
      <cdr:x>0.3211</cdr:x>
      <cdr:y>0.96696</cdr:y>
    </cdr:to>
    <cdr:sp macro="" textlink="">
      <cdr:nvSpPr>
        <cdr:cNvPr id="2" name="1 CuadroTexto"/>
        <cdr:cNvSpPr txBox="1"/>
      </cdr:nvSpPr>
      <cdr:spPr>
        <a:xfrm xmlns:a="http://schemas.openxmlformats.org/drawingml/2006/main">
          <a:off x="1656184" y="2952328"/>
          <a:ext cx="864096"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CL" sz="1100" dirty="0"/>
        </a:p>
      </cdr:txBody>
    </cdr:sp>
  </cdr:relSizeAnchor>
  <cdr:relSizeAnchor xmlns:cdr="http://schemas.openxmlformats.org/drawingml/2006/chartDrawing">
    <cdr:from>
      <cdr:x>0.23853</cdr:x>
      <cdr:y>0.8351</cdr:y>
    </cdr:from>
    <cdr:to>
      <cdr:x>0.33028</cdr:x>
      <cdr:y>0.92301</cdr:y>
    </cdr:to>
    <cdr:sp macro="" textlink="">
      <cdr:nvSpPr>
        <cdr:cNvPr id="3" name="2 CuadroTexto"/>
        <cdr:cNvSpPr txBox="1"/>
      </cdr:nvSpPr>
      <cdr:spPr>
        <a:xfrm xmlns:a="http://schemas.openxmlformats.org/drawingml/2006/main">
          <a:off x="1872208" y="2736304"/>
          <a:ext cx="72008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CN" altLang="en-US" sz="1000" dirty="0" smtClean="0"/>
            <a:t>欧洲</a:t>
          </a:r>
          <a:endParaRPr lang="es-CL" sz="1000" dirty="0"/>
        </a:p>
      </cdr:txBody>
    </cdr:sp>
  </cdr:relSizeAnchor>
  <cdr:relSizeAnchor xmlns:cdr="http://schemas.openxmlformats.org/drawingml/2006/chartDrawing">
    <cdr:from>
      <cdr:x>0.37615</cdr:x>
      <cdr:y>0.8351</cdr:y>
    </cdr:from>
    <cdr:to>
      <cdr:x>0.46789</cdr:x>
      <cdr:y>0.92301</cdr:y>
    </cdr:to>
    <cdr:sp macro="" textlink="">
      <cdr:nvSpPr>
        <cdr:cNvPr id="4" name="1 CuadroTexto"/>
        <cdr:cNvSpPr txBox="1"/>
      </cdr:nvSpPr>
      <cdr:spPr>
        <a:xfrm xmlns:a="http://schemas.openxmlformats.org/drawingml/2006/main">
          <a:off x="2952328" y="2736304"/>
          <a:ext cx="720080"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zh-CN" altLang="en-US" sz="1000" dirty="0" smtClean="0"/>
            <a:t>北美洲</a:t>
          </a:r>
          <a:endParaRPr lang="es-CL" sz="1000" dirty="0"/>
        </a:p>
      </cdr:txBody>
    </cdr:sp>
  </cdr:relSizeAnchor>
  <cdr:relSizeAnchor xmlns:cdr="http://schemas.openxmlformats.org/drawingml/2006/chartDrawing">
    <cdr:from>
      <cdr:x>0.79817</cdr:x>
      <cdr:y>0.8351</cdr:y>
    </cdr:from>
    <cdr:to>
      <cdr:x>0.90826</cdr:x>
      <cdr:y>0.91025</cdr:y>
    </cdr:to>
    <cdr:sp macro="" textlink="">
      <cdr:nvSpPr>
        <cdr:cNvPr id="5" name="17 CuadroTexto"/>
        <cdr:cNvSpPr txBox="1"/>
      </cdr:nvSpPr>
      <cdr:spPr>
        <a:xfrm xmlns:a="http://schemas.openxmlformats.org/drawingml/2006/main">
          <a:off x="6264696" y="2736304"/>
          <a:ext cx="86409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L"/>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fontAlgn="ctr"/>
          <a:r>
            <a:rPr lang="zh-CN" altLang="en-US" sz="1000" dirty="0"/>
            <a:t>其它</a:t>
          </a:r>
          <a:r>
            <a:rPr lang="zh-CN" altLang="en-US" sz="1000" dirty="0" smtClean="0"/>
            <a:t>地区</a:t>
          </a:r>
          <a:endParaRPr lang="es-CL" sz="1000" dirty="0"/>
        </a:p>
      </cdr:txBody>
    </cdr:sp>
  </cdr:relSizeAnchor>
  <cdr:relSizeAnchor xmlns:cdr="http://schemas.openxmlformats.org/drawingml/2006/chartDrawing">
    <cdr:from>
      <cdr:x>0.09174</cdr:x>
      <cdr:y>0.8351</cdr:y>
    </cdr:from>
    <cdr:to>
      <cdr:x>0.20824</cdr:x>
      <cdr:y>0.93407</cdr:y>
    </cdr:to>
    <cdr:sp macro="" textlink="">
      <cdr:nvSpPr>
        <cdr:cNvPr id="6" name="5 CuadroTexto"/>
        <cdr:cNvSpPr txBox="1"/>
      </cdr:nvSpPr>
      <cdr:spPr>
        <a:xfrm xmlns:a="http://schemas.openxmlformats.org/drawingml/2006/main">
          <a:off x="720080" y="2736304"/>
          <a:ext cx="914400" cy="3242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zh-CN" altLang="en-US" sz="1000" dirty="0" smtClean="0"/>
            <a:t>亚洲</a:t>
          </a:r>
          <a:endParaRPr lang="es-CL"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C42741-2FBB-4A22-B77E-C541F702A8BE}" type="datetimeFigureOut">
              <a:rPr lang="es-CL" smtClean="0"/>
              <a:pPr/>
              <a:t>25-02-2014</a:t>
            </a:fld>
            <a:endParaRPr lang="es-C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8E8D-EE57-4909-BADC-D2672EABDA9F}" type="slidenum">
              <a:rPr lang="es-CL" smtClean="0"/>
              <a:pPr/>
              <a:t>‹#›</a:t>
            </a:fld>
            <a:endParaRPr lang="es-CL"/>
          </a:p>
        </p:txBody>
      </p:sp>
    </p:spTree>
    <p:extLst>
      <p:ext uri="{BB962C8B-B14F-4D97-AF65-F5344CB8AC3E}">
        <p14:creationId xmlns:p14="http://schemas.microsoft.com/office/powerpoint/2010/main" xmlns="" val="58616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3795" name="2 Marcador de notas"/>
          <p:cNvSpPr>
            <a:spLocks noGrp="1"/>
          </p:cNvSpPr>
          <p:nvPr>
            <p:ph type="body" idx="1"/>
          </p:nvPr>
        </p:nvSpPr>
        <p:spPr bwMode="auto">
          <a:noFill/>
        </p:spPr>
        <p:txBody>
          <a:bodyPr/>
          <a:lstStyle/>
          <a:p>
            <a:pPr eaLnBrk="1" hangingPunct="1">
              <a:spcBef>
                <a:spcPct val="0"/>
              </a:spcBef>
            </a:pPr>
            <a:endParaRPr lang="es-ES" altLang="zh-CN" smtClean="0"/>
          </a:p>
        </p:txBody>
      </p:sp>
      <p:sp>
        <p:nvSpPr>
          <p:cNvPr id="33796" name="3 Marcador de número de diapositiva"/>
          <p:cNvSpPr>
            <a:spLocks noGrp="1"/>
          </p:cNvSpPr>
          <p:nvPr>
            <p:ph type="sldNum" sz="quarter" idx="5"/>
          </p:nvPr>
        </p:nvSpPr>
        <p:spPr bwMode="auto">
          <a:noFill/>
          <a:ln>
            <a:miter lim="800000"/>
            <a:headEnd/>
            <a:tailEnd/>
          </a:ln>
        </p:spPr>
        <p:txBody>
          <a:bodyPr/>
          <a:lstStyle/>
          <a:p>
            <a:fld id="{89D835CB-0A2B-467D-A8D1-AA29A5EC80E2}" type="slidenum">
              <a:rPr lang="es-CL" altLang="zh-CN" smtClean="0"/>
              <a:pPr/>
              <a:t>1</a:t>
            </a:fld>
            <a:endParaRPr lang="es-CL"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01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501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3AB3F0-D387-4C62-9E05-5FFA283C943F}" type="slidenum">
              <a:rPr lang="es-ES">
                <a:latin typeface="Arial" pitchFamily="34" charset="0"/>
              </a:rPr>
              <a:pPr/>
              <a:t>17</a:t>
            </a:fld>
            <a:endParaRPr lang="es-E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CL" smtClean="0">
              <a:ea typeface="ヒラギノ角ゴ Pro W3" pitchFamily="-84" charset="-128"/>
            </a:endParaRP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B153A4-7ACA-44CB-A258-B95405BB1A51}" type="slidenum">
              <a:rPr lang="en-US">
                <a:latin typeface="Calibri" pitchFamily="34" charset="0"/>
                <a:ea typeface="ヒラギノ角ゴ Pro W3" pitchFamily="-84" charset="-128"/>
              </a:rPr>
              <a:pPr/>
              <a:t>18</a:t>
            </a:fld>
            <a:endParaRPr lang="en-US">
              <a:latin typeface="Calibri" pitchFamily="34" charset="0"/>
              <a:ea typeface="ヒラギノ角ゴ Pro W3" pitchFamily="-8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7347" name="2 Marcador de notas"/>
          <p:cNvSpPr>
            <a:spLocks noGrp="1"/>
          </p:cNvSpPr>
          <p:nvPr>
            <p:ph type="body" idx="1"/>
          </p:nvPr>
        </p:nvSpPr>
        <p:spPr bwMode="auto">
          <a:noFill/>
        </p:spPr>
        <p:txBody>
          <a:bodyPr/>
          <a:lstStyle/>
          <a:p>
            <a:endParaRPr lang="es-ES" altLang="zh-CN" smtClean="0"/>
          </a:p>
        </p:txBody>
      </p:sp>
      <p:sp>
        <p:nvSpPr>
          <p:cNvPr id="56324" name="3 Marcador de número de diapositiva"/>
          <p:cNvSpPr>
            <a:spLocks noGrp="1"/>
          </p:cNvSpPr>
          <p:nvPr>
            <p:ph type="sldNum" sz="quarter" idx="5"/>
          </p:nvPr>
        </p:nvSpPr>
        <p:spPr bwMode="auto">
          <a:extLst/>
        </p:spPr>
        <p:txBody>
          <a:bodyPr/>
          <a:lstStyle>
            <a:lvl1pPr eaLnBrk="0" hangingPunct="0">
              <a:defRPr>
                <a:solidFill>
                  <a:schemeClr val="tx1"/>
                </a:solidFill>
                <a:latin typeface="Arial" pitchFamily="34" charset="0"/>
              </a:defRPr>
            </a:lvl1pPr>
            <a:lvl2pPr marL="708700" indent="-272577" eaLnBrk="0" hangingPunct="0">
              <a:defRPr>
                <a:solidFill>
                  <a:schemeClr val="tx1"/>
                </a:solidFill>
                <a:latin typeface="Arial" pitchFamily="34" charset="0"/>
              </a:defRPr>
            </a:lvl2pPr>
            <a:lvl3pPr marL="1090308" indent="-218062" eaLnBrk="0" hangingPunct="0">
              <a:defRPr>
                <a:solidFill>
                  <a:schemeClr val="tx1"/>
                </a:solidFill>
                <a:latin typeface="Arial" pitchFamily="34" charset="0"/>
              </a:defRPr>
            </a:lvl3pPr>
            <a:lvl4pPr marL="1526431" indent="-218062" eaLnBrk="0" hangingPunct="0">
              <a:defRPr>
                <a:solidFill>
                  <a:schemeClr val="tx1"/>
                </a:solidFill>
                <a:latin typeface="Arial" pitchFamily="34" charset="0"/>
              </a:defRPr>
            </a:lvl4pPr>
            <a:lvl5pPr marL="1962554" indent="-218062" eaLnBrk="0" hangingPunct="0">
              <a:defRPr>
                <a:solidFill>
                  <a:schemeClr val="tx1"/>
                </a:solidFill>
                <a:latin typeface="Arial" pitchFamily="34" charset="0"/>
              </a:defRPr>
            </a:lvl5pPr>
            <a:lvl6pPr marL="2398677" indent="-218062" eaLnBrk="0" fontAlgn="base" hangingPunct="0">
              <a:spcBef>
                <a:spcPct val="0"/>
              </a:spcBef>
              <a:spcAft>
                <a:spcPct val="0"/>
              </a:spcAft>
              <a:defRPr>
                <a:solidFill>
                  <a:schemeClr val="tx1"/>
                </a:solidFill>
                <a:latin typeface="Arial" pitchFamily="34" charset="0"/>
              </a:defRPr>
            </a:lvl6pPr>
            <a:lvl7pPr marL="2834800" indent="-218062" eaLnBrk="0" fontAlgn="base" hangingPunct="0">
              <a:spcBef>
                <a:spcPct val="0"/>
              </a:spcBef>
              <a:spcAft>
                <a:spcPct val="0"/>
              </a:spcAft>
              <a:defRPr>
                <a:solidFill>
                  <a:schemeClr val="tx1"/>
                </a:solidFill>
                <a:latin typeface="Arial" pitchFamily="34" charset="0"/>
              </a:defRPr>
            </a:lvl7pPr>
            <a:lvl8pPr marL="3270923" indent="-218062" eaLnBrk="0" fontAlgn="base" hangingPunct="0">
              <a:spcBef>
                <a:spcPct val="0"/>
              </a:spcBef>
              <a:spcAft>
                <a:spcPct val="0"/>
              </a:spcAft>
              <a:defRPr>
                <a:solidFill>
                  <a:schemeClr val="tx1"/>
                </a:solidFill>
                <a:latin typeface="Arial" pitchFamily="34" charset="0"/>
              </a:defRPr>
            </a:lvl8pPr>
            <a:lvl9pPr marL="3707046" indent="-218062" eaLnBrk="0" fontAlgn="base" hangingPunct="0">
              <a:spcBef>
                <a:spcPct val="0"/>
              </a:spcBef>
              <a:spcAft>
                <a:spcPct val="0"/>
              </a:spcAft>
              <a:defRPr>
                <a:solidFill>
                  <a:schemeClr val="tx1"/>
                </a:solidFill>
                <a:latin typeface="Arial" pitchFamily="34" charset="0"/>
              </a:defRPr>
            </a:lvl9pPr>
          </a:lstStyle>
          <a:p>
            <a:pPr eaLnBrk="1" hangingPunct="1">
              <a:defRPr/>
            </a:pPr>
            <a:fld id="{EBB56AE3-41E7-443E-A28F-616B158D2C54}" type="slidenum">
              <a:rPr lang="es-CL" altLang="zh-CN" smtClean="0">
                <a:latin typeface="Calibri" pitchFamily="34" charset="0"/>
              </a:rPr>
              <a:pPr eaLnBrk="1" hangingPunct="1">
                <a:defRPr/>
              </a:pPr>
              <a:t>21</a:t>
            </a:fld>
            <a:endParaRPr lang="es-CL" altLang="zh-CN"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8371" name="2 Marcador de notas"/>
          <p:cNvSpPr>
            <a:spLocks noGrp="1"/>
          </p:cNvSpPr>
          <p:nvPr>
            <p:ph type="body" idx="1"/>
          </p:nvPr>
        </p:nvSpPr>
        <p:spPr bwMode="auto">
          <a:noFill/>
        </p:spPr>
        <p:txBody>
          <a:bodyPr/>
          <a:lstStyle/>
          <a:p>
            <a:pPr eaLnBrk="1" hangingPunct="1">
              <a:spcBef>
                <a:spcPct val="0"/>
              </a:spcBef>
            </a:pPr>
            <a:r>
              <a:rPr lang="es-CL" altLang="zh-CN" smtClean="0">
                <a:ea typeface="MS PGothic" pitchFamily="34" charset="-128"/>
              </a:rPr>
              <a:t>ProChile, Fundado en el año 1974 cuenta con una importante trayectoria de 35 años al servicio de las empresas exportadoras Chilenas.</a:t>
            </a:r>
          </a:p>
          <a:p>
            <a:pPr eaLnBrk="1" hangingPunct="1">
              <a:spcBef>
                <a:spcPct val="0"/>
              </a:spcBef>
            </a:pPr>
            <a:r>
              <a:rPr lang="es-CL" altLang="zh-CN" smtClean="0">
                <a:ea typeface="MS PGothic" pitchFamily="34" charset="-128"/>
              </a:rPr>
              <a:t>Nuestra actividad se centra en incentivar la actividad exportadora, apoyando la promoción de la oferta exportable Chilena en el mundo.</a:t>
            </a:r>
          </a:p>
          <a:p>
            <a:pPr eaLnBrk="1" hangingPunct="1">
              <a:spcBef>
                <a:spcPct val="0"/>
              </a:spcBef>
            </a:pPr>
            <a:r>
              <a:rPr lang="es-CL" altLang="zh-CN" smtClean="0">
                <a:ea typeface="MS PGothic" pitchFamily="34" charset="-128"/>
              </a:rPr>
              <a:t>Trabajamos en distintos frentes, Alimentos, Industrias y Servicios. Tanto localmente como en destino.</a:t>
            </a:r>
            <a:endParaRPr lang="en-US" altLang="zh-CN" smtClean="0">
              <a:ea typeface="MS PGothic" pitchFamily="34" charset="-128"/>
            </a:endParaRPr>
          </a:p>
          <a:p>
            <a:pPr eaLnBrk="1" hangingPunct="1">
              <a:spcBef>
                <a:spcPct val="0"/>
              </a:spcBef>
            </a:pPr>
            <a:endParaRPr lang="en-US" altLang="zh-CN" smtClean="0">
              <a:ea typeface="MS PGothic" pitchFamily="34" charset="-128"/>
            </a:endParaRPr>
          </a:p>
        </p:txBody>
      </p:sp>
      <p:sp>
        <p:nvSpPr>
          <p:cNvPr id="58372" name="3 Marcador de número de diapositiva"/>
          <p:cNvSpPr>
            <a:spLocks noGrp="1"/>
          </p:cNvSpPr>
          <p:nvPr>
            <p:ph type="sldNum" sz="quarter" idx="5"/>
          </p:nvPr>
        </p:nvSpPr>
        <p:spPr bwMode="auto">
          <a:noFill/>
          <a:ln>
            <a:miter lim="800000"/>
            <a:headEnd/>
            <a:tailEnd/>
          </a:ln>
        </p:spPr>
        <p:txBody>
          <a:bodyPr/>
          <a:lstStyle/>
          <a:p>
            <a:fld id="{E7B635D3-D798-489F-A1C4-AF794541DC74}" type="slidenum">
              <a:rPr lang="en-US" altLang="zh-CN" smtClean="0">
                <a:ea typeface="MS PGothic" pitchFamily="34" charset="-128"/>
              </a:rPr>
              <a:pPr/>
              <a:t>24</a:t>
            </a:fld>
            <a:endParaRPr lang="en-US" altLang="zh-CN"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CL" smtClean="0"/>
              <a:t>We are the number 1 country in safety and security… acording to the Global Peace Index</a:t>
            </a:r>
          </a:p>
          <a:p>
            <a:r>
              <a:rPr lang="es-CL" smtClean="0"/>
              <a:t>And we have the most driest desert in the world, that runs along the pacific ocean</a:t>
            </a:r>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1BB2F33-DEAE-4A44-A08D-95E775A352C6}" type="slidenum">
              <a:rPr lang="es-CL" smtClean="0"/>
              <a:pPr eaLnBrk="1" hangingPunct="1"/>
              <a:t>29</a:t>
            </a:fld>
            <a:endParaRPr lang="es-C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395" name="2 Marcador de notas"/>
          <p:cNvSpPr>
            <a:spLocks noGrp="1"/>
          </p:cNvSpPr>
          <p:nvPr>
            <p:ph type="body" idx="1"/>
          </p:nvPr>
        </p:nvSpPr>
        <p:spPr bwMode="auto">
          <a:noFill/>
        </p:spPr>
        <p:txBody>
          <a:bodyPr/>
          <a:lstStyle/>
          <a:p>
            <a:pPr eaLnBrk="1" hangingPunct="1">
              <a:spcBef>
                <a:spcPct val="0"/>
              </a:spcBef>
            </a:pPr>
            <a:endParaRPr lang="en-US" altLang="zh-CN" smtClean="0">
              <a:ea typeface="MS PGothic" pitchFamily="34" charset="-128"/>
            </a:endParaRPr>
          </a:p>
        </p:txBody>
      </p:sp>
      <p:sp>
        <p:nvSpPr>
          <p:cNvPr id="59396" name="3 Marcador de número de diapositiva"/>
          <p:cNvSpPr>
            <a:spLocks noGrp="1"/>
          </p:cNvSpPr>
          <p:nvPr>
            <p:ph type="sldNum" sz="quarter" idx="5"/>
          </p:nvPr>
        </p:nvSpPr>
        <p:spPr bwMode="auto">
          <a:noFill/>
          <a:ln>
            <a:miter lim="800000"/>
            <a:headEnd/>
            <a:tailEnd/>
          </a:ln>
        </p:spPr>
        <p:txBody>
          <a:bodyPr/>
          <a:lstStyle/>
          <a:p>
            <a:fld id="{5149C0DA-6845-4F26-90EC-12DC1DFE7FDB}" type="slidenum">
              <a:rPr lang="en-US" altLang="zh-CN" smtClean="0">
                <a:ea typeface="MS PGothic" pitchFamily="34" charset="-128"/>
              </a:rPr>
              <a:pPr/>
              <a:t>31</a:t>
            </a:fld>
            <a:endParaRPr lang="en-US" altLang="zh-CN" smtClean="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395" name="2 Marcador de notas"/>
          <p:cNvSpPr>
            <a:spLocks noGrp="1"/>
          </p:cNvSpPr>
          <p:nvPr>
            <p:ph type="body" idx="1"/>
          </p:nvPr>
        </p:nvSpPr>
        <p:spPr bwMode="auto">
          <a:noFill/>
        </p:spPr>
        <p:txBody>
          <a:bodyPr/>
          <a:lstStyle/>
          <a:p>
            <a:pPr eaLnBrk="1" hangingPunct="1">
              <a:spcBef>
                <a:spcPct val="0"/>
              </a:spcBef>
            </a:pPr>
            <a:endParaRPr lang="es-ES" altLang="zh-CN" smtClean="0"/>
          </a:p>
        </p:txBody>
      </p:sp>
      <p:sp>
        <p:nvSpPr>
          <p:cNvPr id="59396" name="3 Marcador de número de diapositiva"/>
          <p:cNvSpPr>
            <a:spLocks noGrp="1"/>
          </p:cNvSpPr>
          <p:nvPr>
            <p:ph type="sldNum" sz="quarter" idx="5"/>
          </p:nvPr>
        </p:nvSpPr>
        <p:spPr bwMode="auto">
          <a:noFill/>
          <a:ln>
            <a:miter lim="800000"/>
            <a:headEnd/>
            <a:tailEnd/>
          </a:ln>
        </p:spPr>
        <p:txBody>
          <a:bodyPr/>
          <a:lstStyle/>
          <a:p>
            <a:fld id="{D34177D8-F620-4D26-8BD4-FC1F5D939386}" type="slidenum">
              <a:rPr lang="es-CL" altLang="zh-CN" smtClean="0"/>
              <a:pPr/>
              <a:t>32</a:t>
            </a:fld>
            <a:endParaRPr lang="es-CL"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4819" name="2 Marcador de notas"/>
          <p:cNvSpPr>
            <a:spLocks noGrp="1"/>
          </p:cNvSpPr>
          <p:nvPr>
            <p:ph type="body" idx="1"/>
          </p:nvPr>
        </p:nvSpPr>
        <p:spPr bwMode="auto">
          <a:noFill/>
        </p:spPr>
        <p:txBody>
          <a:bodyPr/>
          <a:lstStyle/>
          <a:p>
            <a:pPr eaLnBrk="1" hangingPunct="1">
              <a:spcBef>
                <a:spcPct val="0"/>
              </a:spcBef>
            </a:pPr>
            <a:endParaRPr lang="es-ES" altLang="zh-CN" smtClean="0"/>
          </a:p>
        </p:txBody>
      </p:sp>
      <p:sp>
        <p:nvSpPr>
          <p:cNvPr id="34820" name="3 Marcador de número de diapositiva"/>
          <p:cNvSpPr>
            <a:spLocks noGrp="1"/>
          </p:cNvSpPr>
          <p:nvPr>
            <p:ph type="sldNum" sz="quarter" idx="5"/>
          </p:nvPr>
        </p:nvSpPr>
        <p:spPr bwMode="auto">
          <a:noFill/>
          <a:ln>
            <a:miter lim="800000"/>
            <a:headEnd/>
            <a:tailEnd/>
          </a:ln>
        </p:spPr>
        <p:txBody>
          <a:bodyPr/>
          <a:lstStyle/>
          <a:p>
            <a:fld id="{671E570C-79F9-4D50-BDDC-6D0AF210F414}" type="slidenum">
              <a:rPr lang="es-CL" altLang="zh-CN" smtClean="0"/>
              <a:pPr/>
              <a:t>2</a:t>
            </a:fld>
            <a:endParaRPr lang="es-CL"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B52856B6-E346-4214-9DB1-9AA8EB39625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5843" name="2 Marcador de notas"/>
          <p:cNvSpPr>
            <a:spLocks noGrp="1"/>
          </p:cNvSpPr>
          <p:nvPr>
            <p:ph type="body" idx="1"/>
          </p:nvPr>
        </p:nvSpPr>
        <p:spPr bwMode="auto">
          <a:noFill/>
        </p:spPr>
        <p:txBody>
          <a:bodyPr/>
          <a:lstStyle/>
          <a:p>
            <a:pPr eaLnBrk="1" hangingPunct="1">
              <a:spcBef>
                <a:spcPct val="0"/>
              </a:spcBef>
            </a:pPr>
            <a:endParaRPr lang="es-ES" altLang="zh-CN" smtClean="0"/>
          </a:p>
        </p:txBody>
      </p:sp>
      <p:sp>
        <p:nvSpPr>
          <p:cNvPr id="35844" name="3 Marcador de número de diapositiva"/>
          <p:cNvSpPr>
            <a:spLocks noGrp="1"/>
          </p:cNvSpPr>
          <p:nvPr>
            <p:ph type="sldNum" sz="quarter" idx="5"/>
          </p:nvPr>
        </p:nvSpPr>
        <p:spPr bwMode="auto">
          <a:extLst/>
        </p:spPr>
        <p:txBody>
          <a:bodyPr/>
          <a:lstStyle>
            <a:lvl1pPr eaLnBrk="0" hangingPunct="0">
              <a:defRPr>
                <a:solidFill>
                  <a:schemeClr val="tx1"/>
                </a:solidFill>
                <a:latin typeface="Arial" pitchFamily="34" charset="0"/>
              </a:defRPr>
            </a:lvl1pPr>
            <a:lvl2pPr marL="708700" indent="-272577" eaLnBrk="0" hangingPunct="0">
              <a:defRPr>
                <a:solidFill>
                  <a:schemeClr val="tx1"/>
                </a:solidFill>
                <a:latin typeface="Arial" pitchFamily="34" charset="0"/>
              </a:defRPr>
            </a:lvl2pPr>
            <a:lvl3pPr marL="1090308" indent="-218062" eaLnBrk="0" hangingPunct="0">
              <a:defRPr>
                <a:solidFill>
                  <a:schemeClr val="tx1"/>
                </a:solidFill>
                <a:latin typeface="Arial" pitchFamily="34" charset="0"/>
              </a:defRPr>
            </a:lvl3pPr>
            <a:lvl4pPr marL="1526431" indent="-218062" eaLnBrk="0" hangingPunct="0">
              <a:defRPr>
                <a:solidFill>
                  <a:schemeClr val="tx1"/>
                </a:solidFill>
                <a:latin typeface="Arial" pitchFamily="34" charset="0"/>
              </a:defRPr>
            </a:lvl4pPr>
            <a:lvl5pPr marL="1962554" indent="-218062" eaLnBrk="0" hangingPunct="0">
              <a:defRPr>
                <a:solidFill>
                  <a:schemeClr val="tx1"/>
                </a:solidFill>
                <a:latin typeface="Arial" pitchFamily="34" charset="0"/>
              </a:defRPr>
            </a:lvl5pPr>
            <a:lvl6pPr marL="2398677" indent="-218062" eaLnBrk="0" fontAlgn="base" hangingPunct="0">
              <a:spcBef>
                <a:spcPct val="0"/>
              </a:spcBef>
              <a:spcAft>
                <a:spcPct val="0"/>
              </a:spcAft>
              <a:defRPr>
                <a:solidFill>
                  <a:schemeClr val="tx1"/>
                </a:solidFill>
                <a:latin typeface="Arial" pitchFamily="34" charset="0"/>
              </a:defRPr>
            </a:lvl6pPr>
            <a:lvl7pPr marL="2834800" indent="-218062" eaLnBrk="0" fontAlgn="base" hangingPunct="0">
              <a:spcBef>
                <a:spcPct val="0"/>
              </a:spcBef>
              <a:spcAft>
                <a:spcPct val="0"/>
              </a:spcAft>
              <a:defRPr>
                <a:solidFill>
                  <a:schemeClr val="tx1"/>
                </a:solidFill>
                <a:latin typeface="Arial" pitchFamily="34" charset="0"/>
              </a:defRPr>
            </a:lvl7pPr>
            <a:lvl8pPr marL="3270923" indent="-218062" eaLnBrk="0" fontAlgn="base" hangingPunct="0">
              <a:spcBef>
                <a:spcPct val="0"/>
              </a:spcBef>
              <a:spcAft>
                <a:spcPct val="0"/>
              </a:spcAft>
              <a:defRPr>
                <a:solidFill>
                  <a:schemeClr val="tx1"/>
                </a:solidFill>
                <a:latin typeface="Arial" pitchFamily="34" charset="0"/>
              </a:defRPr>
            </a:lvl8pPr>
            <a:lvl9pPr marL="3707046" indent="-218062" eaLnBrk="0" fontAlgn="base" hangingPunct="0">
              <a:spcBef>
                <a:spcPct val="0"/>
              </a:spcBef>
              <a:spcAft>
                <a:spcPct val="0"/>
              </a:spcAft>
              <a:defRPr>
                <a:solidFill>
                  <a:schemeClr val="tx1"/>
                </a:solidFill>
                <a:latin typeface="Arial" pitchFamily="34" charset="0"/>
              </a:defRPr>
            </a:lvl9pPr>
          </a:lstStyle>
          <a:p>
            <a:pPr eaLnBrk="1" hangingPunct="1">
              <a:defRPr/>
            </a:pPr>
            <a:fld id="{8D74CDC7-86BB-4FCE-ABDE-FA9D73F421CF}" type="slidenum">
              <a:rPr lang="es-CL" altLang="zh-CN" smtClean="0">
                <a:latin typeface="Calibri" pitchFamily="34" charset="0"/>
              </a:rPr>
              <a:pPr eaLnBrk="1" hangingPunct="1">
                <a:defRPr/>
              </a:pPr>
              <a:t>4</a:t>
            </a:fld>
            <a:endParaRPr lang="es-CL" altLang="zh-CN"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6867" name="2 Marcador de notas"/>
          <p:cNvSpPr>
            <a:spLocks noGrp="1"/>
          </p:cNvSpPr>
          <p:nvPr>
            <p:ph type="body" idx="1"/>
          </p:nvPr>
        </p:nvSpPr>
        <p:spPr bwMode="auto">
          <a:noFill/>
        </p:spPr>
        <p:txBody>
          <a:bodyPr/>
          <a:lstStyle/>
          <a:p>
            <a:pPr eaLnBrk="1" hangingPunct="1">
              <a:spcBef>
                <a:spcPct val="0"/>
              </a:spcBef>
            </a:pPr>
            <a:endParaRPr lang="es-ES" altLang="zh-CN" smtClean="0"/>
          </a:p>
        </p:txBody>
      </p:sp>
      <p:sp>
        <p:nvSpPr>
          <p:cNvPr id="36868" name="3 Marcador de número de diapositiva"/>
          <p:cNvSpPr>
            <a:spLocks noGrp="1"/>
          </p:cNvSpPr>
          <p:nvPr>
            <p:ph type="sldNum" sz="quarter" idx="5"/>
          </p:nvPr>
        </p:nvSpPr>
        <p:spPr bwMode="auto">
          <a:extLst/>
        </p:spPr>
        <p:txBody>
          <a:bodyPr/>
          <a:lstStyle>
            <a:lvl1pPr eaLnBrk="0" hangingPunct="0">
              <a:defRPr>
                <a:solidFill>
                  <a:schemeClr val="tx1"/>
                </a:solidFill>
                <a:latin typeface="Arial" pitchFamily="34" charset="0"/>
              </a:defRPr>
            </a:lvl1pPr>
            <a:lvl2pPr marL="708700" indent="-272577" eaLnBrk="0" hangingPunct="0">
              <a:defRPr>
                <a:solidFill>
                  <a:schemeClr val="tx1"/>
                </a:solidFill>
                <a:latin typeface="Arial" pitchFamily="34" charset="0"/>
              </a:defRPr>
            </a:lvl2pPr>
            <a:lvl3pPr marL="1090308" indent="-218062" eaLnBrk="0" hangingPunct="0">
              <a:defRPr>
                <a:solidFill>
                  <a:schemeClr val="tx1"/>
                </a:solidFill>
                <a:latin typeface="Arial" pitchFamily="34" charset="0"/>
              </a:defRPr>
            </a:lvl3pPr>
            <a:lvl4pPr marL="1526431" indent="-218062" eaLnBrk="0" hangingPunct="0">
              <a:defRPr>
                <a:solidFill>
                  <a:schemeClr val="tx1"/>
                </a:solidFill>
                <a:latin typeface="Arial" pitchFamily="34" charset="0"/>
              </a:defRPr>
            </a:lvl4pPr>
            <a:lvl5pPr marL="1962554" indent="-218062" eaLnBrk="0" hangingPunct="0">
              <a:defRPr>
                <a:solidFill>
                  <a:schemeClr val="tx1"/>
                </a:solidFill>
                <a:latin typeface="Arial" pitchFamily="34" charset="0"/>
              </a:defRPr>
            </a:lvl5pPr>
            <a:lvl6pPr marL="2398677" indent="-218062" eaLnBrk="0" fontAlgn="base" hangingPunct="0">
              <a:spcBef>
                <a:spcPct val="0"/>
              </a:spcBef>
              <a:spcAft>
                <a:spcPct val="0"/>
              </a:spcAft>
              <a:defRPr>
                <a:solidFill>
                  <a:schemeClr val="tx1"/>
                </a:solidFill>
                <a:latin typeface="Arial" pitchFamily="34" charset="0"/>
              </a:defRPr>
            </a:lvl6pPr>
            <a:lvl7pPr marL="2834800" indent="-218062" eaLnBrk="0" fontAlgn="base" hangingPunct="0">
              <a:spcBef>
                <a:spcPct val="0"/>
              </a:spcBef>
              <a:spcAft>
                <a:spcPct val="0"/>
              </a:spcAft>
              <a:defRPr>
                <a:solidFill>
                  <a:schemeClr val="tx1"/>
                </a:solidFill>
                <a:latin typeface="Arial" pitchFamily="34" charset="0"/>
              </a:defRPr>
            </a:lvl7pPr>
            <a:lvl8pPr marL="3270923" indent="-218062" eaLnBrk="0" fontAlgn="base" hangingPunct="0">
              <a:spcBef>
                <a:spcPct val="0"/>
              </a:spcBef>
              <a:spcAft>
                <a:spcPct val="0"/>
              </a:spcAft>
              <a:defRPr>
                <a:solidFill>
                  <a:schemeClr val="tx1"/>
                </a:solidFill>
                <a:latin typeface="Arial" pitchFamily="34" charset="0"/>
              </a:defRPr>
            </a:lvl8pPr>
            <a:lvl9pPr marL="3707046" indent="-218062" eaLnBrk="0" fontAlgn="base" hangingPunct="0">
              <a:spcBef>
                <a:spcPct val="0"/>
              </a:spcBef>
              <a:spcAft>
                <a:spcPct val="0"/>
              </a:spcAft>
              <a:defRPr>
                <a:solidFill>
                  <a:schemeClr val="tx1"/>
                </a:solidFill>
                <a:latin typeface="Arial" pitchFamily="34" charset="0"/>
              </a:defRPr>
            </a:lvl9pPr>
          </a:lstStyle>
          <a:p>
            <a:pPr eaLnBrk="1" hangingPunct="1">
              <a:defRPr/>
            </a:pPr>
            <a:fld id="{92DAB467-0A5E-4799-ACBE-80D558E8F0A3}" type="slidenum">
              <a:rPr lang="es-ES" altLang="zh-CN" smtClean="0">
                <a:solidFill>
                  <a:srgbClr val="000000"/>
                </a:solidFill>
                <a:latin typeface="Calibri" pitchFamily="34" charset="0"/>
              </a:rPr>
              <a:pPr eaLnBrk="1" hangingPunct="1">
                <a:defRPr/>
              </a:pPr>
              <a:t>5</a:t>
            </a:fld>
            <a:endParaRPr lang="es-ES" altLang="zh-CN" smtClean="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8915" name="2 Marcador de notas"/>
          <p:cNvSpPr>
            <a:spLocks noGrp="1"/>
          </p:cNvSpPr>
          <p:nvPr>
            <p:ph type="body" idx="1"/>
          </p:nvPr>
        </p:nvSpPr>
        <p:spPr bwMode="auto">
          <a:noFill/>
        </p:spPr>
        <p:txBody>
          <a:bodyPr/>
          <a:lstStyle/>
          <a:p>
            <a:pPr eaLnBrk="1" hangingPunct="1">
              <a:spcBef>
                <a:spcPct val="0"/>
              </a:spcBef>
            </a:pPr>
            <a:r>
              <a:rPr lang="en-US" altLang="zh-CN" sz="1000" smtClean="0"/>
              <a:t>Chile´s growth rate has been higher than Latinamerica´s average. Our exports per capita are quite higher when compared with other countries such as Brazil and Argentina. This reflects our strength as an exporter country.</a:t>
            </a:r>
          </a:p>
          <a:p>
            <a:pPr eaLnBrk="1" hangingPunct="1">
              <a:spcBef>
                <a:spcPct val="0"/>
              </a:spcBef>
            </a:pPr>
            <a:endParaRPr lang="en-US" altLang="zh-CN" sz="1000" smtClean="0"/>
          </a:p>
          <a:p>
            <a:pPr eaLnBrk="1" hangingPunct="1">
              <a:spcBef>
                <a:spcPct val="0"/>
              </a:spcBef>
            </a:pPr>
            <a:r>
              <a:rPr lang="en-US" altLang="zh-CN" sz="1000" smtClean="0"/>
              <a:t> </a:t>
            </a:r>
          </a:p>
        </p:txBody>
      </p:sp>
      <p:sp>
        <p:nvSpPr>
          <p:cNvPr id="38916" name="3 Marcador de número de diapositiva"/>
          <p:cNvSpPr>
            <a:spLocks noGrp="1"/>
          </p:cNvSpPr>
          <p:nvPr>
            <p:ph type="sldNum" sz="quarter" idx="5"/>
          </p:nvPr>
        </p:nvSpPr>
        <p:spPr bwMode="auto">
          <a:extLst/>
        </p:spPr>
        <p:txBody>
          <a:bodyPr/>
          <a:lstStyle>
            <a:lvl1pPr eaLnBrk="0" hangingPunct="0">
              <a:defRPr>
                <a:solidFill>
                  <a:schemeClr val="tx1"/>
                </a:solidFill>
                <a:latin typeface="Arial" pitchFamily="34" charset="0"/>
              </a:defRPr>
            </a:lvl1pPr>
            <a:lvl2pPr marL="708700" indent="-272577" eaLnBrk="0" hangingPunct="0">
              <a:defRPr>
                <a:solidFill>
                  <a:schemeClr val="tx1"/>
                </a:solidFill>
                <a:latin typeface="Arial" pitchFamily="34" charset="0"/>
              </a:defRPr>
            </a:lvl2pPr>
            <a:lvl3pPr marL="1090308" indent="-218062" eaLnBrk="0" hangingPunct="0">
              <a:defRPr>
                <a:solidFill>
                  <a:schemeClr val="tx1"/>
                </a:solidFill>
                <a:latin typeface="Arial" pitchFamily="34" charset="0"/>
              </a:defRPr>
            </a:lvl3pPr>
            <a:lvl4pPr marL="1526431" indent="-218062" eaLnBrk="0" hangingPunct="0">
              <a:defRPr>
                <a:solidFill>
                  <a:schemeClr val="tx1"/>
                </a:solidFill>
                <a:latin typeface="Arial" pitchFamily="34" charset="0"/>
              </a:defRPr>
            </a:lvl4pPr>
            <a:lvl5pPr marL="1962554" indent="-218062" eaLnBrk="0" hangingPunct="0">
              <a:defRPr>
                <a:solidFill>
                  <a:schemeClr val="tx1"/>
                </a:solidFill>
                <a:latin typeface="Arial" pitchFamily="34" charset="0"/>
              </a:defRPr>
            </a:lvl5pPr>
            <a:lvl6pPr marL="2398677" indent="-218062" eaLnBrk="0" fontAlgn="base" hangingPunct="0">
              <a:spcBef>
                <a:spcPct val="0"/>
              </a:spcBef>
              <a:spcAft>
                <a:spcPct val="0"/>
              </a:spcAft>
              <a:defRPr>
                <a:solidFill>
                  <a:schemeClr val="tx1"/>
                </a:solidFill>
                <a:latin typeface="Arial" pitchFamily="34" charset="0"/>
              </a:defRPr>
            </a:lvl6pPr>
            <a:lvl7pPr marL="2834800" indent="-218062" eaLnBrk="0" fontAlgn="base" hangingPunct="0">
              <a:spcBef>
                <a:spcPct val="0"/>
              </a:spcBef>
              <a:spcAft>
                <a:spcPct val="0"/>
              </a:spcAft>
              <a:defRPr>
                <a:solidFill>
                  <a:schemeClr val="tx1"/>
                </a:solidFill>
                <a:latin typeface="Arial" pitchFamily="34" charset="0"/>
              </a:defRPr>
            </a:lvl7pPr>
            <a:lvl8pPr marL="3270923" indent="-218062" eaLnBrk="0" fontAlgn="base" hangingPunct="0">
              <a:spcBef>
                <a:spcPct val="0"/>
              </a:spcBef>
              <a:spcAft>
                <a:spcPct val="0"/>
              </a:spcAft>
              <a:defRPr>
                <a:solidFill>
                  <a:schemeClr val="tx1"/>
                </a:solidFill>
                <a:latin typeface="Arial" pitchFamily="34" charset="0"/>
              </a:defRPr>
            </a:lvl8pPr>
            <a:lvl9pPr marL="3707046" indent="-218062" eaLnBrk="0" fontAlgn="base" hangingPunct="0">
              <a:spcBef>
                <a:spcPct val="0"/>
              </a:spcBef>
              <a:spcAft>
                <a:spcPct val="0"/>
              </a:spcAft>
              <a:defRPr>
                <a:solidFill>
                  <a:schemeClr val="tx1"/>
                </a:solidFill>
                <a:latin typeface="Arial" pitchFamily="34" charset="0"/>
              </a:defRPr>
            </a:lvl9pPr>
          </a:lstStyle>
          <a:p>
            <a:pPr eaLnBrk="1" hangingPunct="1">
              <a:defRPr/>
            </a:pPr>
            <a:fld id="{96515B45-DD63-4DE2-BC7B-57EB6C2A5F2E}" type="slidenum">
              <a:rPr lang="es-ES" altLang="zh-CN" smtClean="0">
                <a:latin typeface="Calibri" pitchFamily="34" charset="0"/>
              </a:rPr>
              <a:pPr eaLnBrk="1" hangingPunct="1">
                <a:defRPr/>
              </a:pPr>
              <a:t>6</a:t>
            </a:fld>
            <a:endParaRPr lang="es-ES" altLang="zh-CN"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a:lstStyle/>
          <a:p>
            <a:pPr eaLnBrk="1" hangingPunct="1">
              <a:spcBef>
                <a:spcPct val="0"/>
              </a:spcBef>
            </a:pPr>
            <a:endParaRPr lang="en-US" altLang="zh-CN" smtClean="0">
              <a:ea typeface="MS PGothic" pitchFamily="34" charset="-128"/>
            </a:endParaRPr>
          </a:p>
          <a:p>
            <a:pPr eaLnBrk="1" hangingPunct="1">
              <a:spcBef>
                <a:spcPct val="0"/>
              </a:spcBef>
            </a:pPr>
            <a:endParaRPr lang="en-US" altLang="zh-CN" smtClean="0">
              <a:ea typeface="MS PGothic" pitchFamily="34" charset="-128"/>
            </a:endParaRPr>
          </a:p>
          <a:p>
            <a:pPr eaLnBrk="1" hangingPunct="1">
              <a:spcBef>
                <a:spcPct val="0"/>
              </a:spcBef>
            </a:pPr>
            <a:r>
              <a:rPr lang="en-US" altLang="zh-CN" smtClean="0">
                <a:ea typeface="MS PGothic" pitchFamily="34" charset="-128"/>
              </a:rPr>
              <a:t>Another way to measure the result is how much of the market are we getting: 93% of our exports go to a market where we have a preferential access. We are result oriented as you see, specially now that our director comes from the private sector.</a:t>
            </a:r>
          </a:p>
          <a:p>
            <a:pPr eaLnBrk="1" hangingPunct="1">
              <a:spcBef>
                <a:spcPct val="0"/>
              </a:spcBef>
            </a:pPr>
            <a:endParaRPr lang="en-US" altLang="zh-CN" smtClean="0">
              <a:ea typeface="MS PGothic" pitchFamily="34" charset="-128"/>
            </a:endParaRPr>
          </a:p>
          <a:p>
            <a:pPr eaLnBrk="1" hangingPunct="1">
              <a:spcBef>
                <a:spcPct val="0"/>
              </a:spcBef>
            </a:pPr>
            <a:r>
              <a:rPr lang="en-US" altLang="zh-CN" smtClean="0">
                <a:ea typeface="MS PGothic" pitchFamily="34" charset="-128"/>
              </a:rPr>
              <a:t>As you may see Chile already has 22 Trade Agreements with 59 countries and we are expecting to have an additional one with Vietnam rather soon. </a:t>
            </a:r>
          </a:p>
          <a:p>
            <a:pPr eaLnBrk="1" hangingPunct="1">
              <a:spcBef>
                <a:spcPct val="0"/>
              </a:spcBef>
            </a:pPr>
            <a:endParaRPr lang="en-US" altLang="zh-CN" smtClean="0">
              <a:ea typeface="MS PGothic" pitchFamily="34" charset="-128"/>
            </a:endParaRPr>
          </a:p>
          <a:p>
            <a:pPr eaLnBrk="1" hangingPunct="1">
              <a:spcBef>
                <a:spcPct val="0"/>
              </a:spcBef>
            </a:pPr>
            <a:r>
              <a:rPr lang="en-US" altLang="zh-CN" smtClean="0">
                <a:ea typeface="MS PGothic" pitchFamily="34" charset="-128"/>
              </a:rPr>
              <a:t>We are the world champions of TA. It´s true! We have TA with the 63% of world population which represents 86% of the world´s GDP. Our market is the world.</a:t>
            </a:r>
          </a:p>
        </p:txBody>
      </p:sp>
      <p:sp>
        <p:nvSpPr>
          <p:cNvPr id="39940" name="3 Marcador de número de diapositiva"/>
          <p:cNvSpPr>
            <a:spLocks noGrp="1"/>
          </p:cNvSpPr>
          <p:nvPr>
            <p:ph type="sldNum" sz="quarter" idx="5"/>
          </p:nvPr>
        </p:nvSpPr>
        <p:spPr bwMode="auto">
          <a:noFill/>
          <a:ln>
            <a:miter lim="800000"/>
            <a:headEnd/>
            <a:tailEnd/>
          </a:ln>
        </p:spPr>
        <p:txBody>
          <a:bodyPr/>
          <a:lstStyle/>
          <a:p>
            <a:fld id="{5989198F-503D-4C5B-8A24-7D189D04138F}" type="slidenum">
              <a:rPr lang="es-ES" altLang="zh-CN" smtClean="0">
                <a:ea typeface="MS PGothic" pitchFamily="34" charset="-128"/>
              </a:rPr>
              <a:pPr/>
              <a:t>8</a:t>
            </a:fld>
            <a:endParaRPr lang="es-ES" altLang="zh-CN" smtClean="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7" name="2 Marcador de notas"/>
          <p:cNvSpPr>
            <a:spLocks noGrp="1"/>
          </p:cNvSpPr>
          <p:nvPr>
            <p:ph type="body" idx="1"/>
          </p:nvPr>
        </p:nvSpPr>
        <p:spPr bwMode="auto">
          <a:noFill/>
        </p:spPr>
        <p:txBody>
          <a:bodyPr/>
          <a:lstStyle/>
          <a:p>
            <a:pPr eaLnBrk="1" hangingPunct="1">
              <a:spcBef>
                <a:spcPct val="0"/>
              </a:spcBef>
            </a:pPr>
            <a:r>
              <a:rPr lang="es-CL" altLang="zh-CN" smtClean="0">
                <a:ea typeface="MS PGothic" pitchFamily="34" charset="-128"/>
              </a:rPr>
              <a:t>Another positive externality is that, in addition of increasing our trade, it is pretty well diversified: </a:t>
            </a:r>
          </a:p>
          <a:p>
            <a:pPr eaLnBrk="1" hangingPunct="1">
              <a:spcBef>
                <a:spcPct val="0"/>
              </a:spcBef>
            </a:pPr>
            <a:endParaRPr lang="es-CL" altLang="zh-CN" smtClean="0">
              <a:ea typeface="MS PGothic" pitchFamily="34" charset="-128"/>
            </a:endParaRPr>
          </a:p>
          <a:p>
            <a:pPr eaLnBrk="1" hangingPunct="1">
              <a:spcBef>
                <a:spcPct val="0"/>
              </a:spcBef>
            </a:pPr>
            <a:r>
              <a:rPr lang="es-CL" altLang="zh-CN" smtClean="0">
                <a:ea typeface="MS PGothic" pitchFamily="34" charset="-128"/>
              </a:rPr>
              <a:t>Asia represent 47% of our total exports</a:t>
            </a:r>
          </a:p>
          <a:p>
            <a:pPr eaLnBrk="1" hangingPunct="1">
              <a:spcBef>
                <a:spcPct val="0"/>
              </a:spcBef>
            </a:pPr>
            <a:r>
              <a:rPr lang="es-CL" altLang="zh-CN" smtClean="0">
                <a:ea typeface="MS PGothic" pitchFamily="34" charset="-128"/>
              </a:rPr>
              <a:t>Europe: 20%</a:t>
            </a:r>
          </a:p>
          <a:p>
            <a:pPr eaLnBrk="1" hangingPunct="1">
              <a:spcBef>
                <a:spcPct val="0"/>
              </a:spcBef>
            </a:pPr>
            <a:r>
              <a:rPr lang="es-CL" altLang="zh-CN" smtClean="0">
                <a:ea typeface="MS PGothic" pitchFamily="34" charset="-128"/>
              </a:rPr>
              <a:t>North America: 15%</a:t>
            </a:r>
          </a:p>
          <a:p>
            <a:pPr eaLnBrk="1" hangingPunct="1">
              <a:spcBef>
                <a:spcPct val="0"/>
              </a:spcBef>
            </a:pPr>
            <a:r>
              <a:rPr lang="es-CL" altLang="zh-CN" smtClean="0">
                <a:ea typeface="MS PGothic" pitchFamily="34" charset="-128"/>
              </a:rPr>
              <a:t>South America: 14%</a:t>
            </a:r>
          </a:p>
          <a:p>
            <a:pPr eaLnBrk="1" hangingPunct="1">
              <a:spcBef>
                <a:spcPct val="0"/>
              </a:spcBef>
            </a:pPr>
            <a:endParaRPr lang="es-CL" altLang="zh-CN" smtClean="0">
              <a:ea typeface="MS PGothic" pitchFamily="34" charset="-128"/>
            </a:endParaRPr>
          </a:p>
          <a:p>
            <a:pPr eaLnBrk="1" hangingPunct="1">
              <a:spcBef>
                <a:spcPct val="0"/>
              </a:spcBef>
            </a:pPr>
            <a:r>
              <a:rPr lang="es-CL" altLang="zh-CN" smtClean="0">
                <a:ea typeface="MS PGothic" pitchFamily="34" charset="-128"/>
              </a:rPr>
              <a:t>This basket is a more less divided by forths between North America, South America, Europe and Asia which recently shows higher percentage because of the price of copper.</a:t>
            </a:r>
          </a:p>
          <a:p>
            <a:pPr eaLnBrk="1" hangingPunct="1">
              <a:spcBef>
                <a:spcPct val="0"/>
              </a:spcBef>
            </a:pPr>
            <a:r>
              <a:rPr lang="es-CL" altLang="zh-CN" smtClean="0">
                <a:ea typeface="MS PGothic" pitchFamily="34" charset="-128"/>
              </a:rPr>
              <a:t>This is a sound measure of safeguard that helps us confront a specific crises.</a:t>
            </a:r>
          </a:p>
          <a:p>
            <a:pPr eaLnBrk="1" hangingPunct="1">
              <a:spcBef>
                <a:spcPct val="0"/>
              </a:spcBef>
            </a:pPr>
            <a:endParaRPr lang="es-CL" altLang="zh-CN" smtClean="0">
              <a:ea typeface="MS PGothic" pitchFamily="34" charset="-128"/>
            </a:endParaRPr>
          </a:p>
        </p:txBody>
      </p:sp>
      <p:sp>
        <p:nvSpPr>
          <p:cNvPr id="41988" name="3 Marcador de número de diapositiva"/>
          <p:cNvSpPr>
            <a:spLocks noGrp="1"/>
          </p:cNvSpPr>
          <p:nvPr>
            <p:ph type="sldNum" sz="quarter" idx="5"/>
          </p:nvPr>
        </p:nvSpPr>
        <p:spPr bwMode="auto">
          <a:noFill/>
          <a:ln>
            <a:miter lim="800000"/>
            <a:headEnd/>
            <a:tailEnd/>
          </a:ln>
        </p:spPr>
        <p:txBody>
          <a:bodyPr/>
          <a:lstStyle/>
          <a:p>
            <a:fld id="{9281F46E-89BB-43DE-9393-1CCF2AE27F0C}" type="slidenum">
              <a:rPr lang="en-US" altLang="zh-CN" smtClean="0">
                <a:ea typeface="MS PGothic" pitchFamily="34" charset="-128"/>
              </a:rPr>
              <a:pPr/>
              <a:t>9</a:t>
            </a:fld>
            <a:endParaRPr lang="en-US" altLang="zh-CN" smtClean="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3011" name="2 Marcador de notas"/>
          <p:cNvSpPr>
            <a:spLocks noGrp="1"/>
          </p:cNvSpPr>
          <p:nvPr>
            <p:ph type="body" idx="1"/>
          </p:nvPr>
        </p:nvSpPr>
        <p:spPr bwMode="auto">
          <a:noFill/>
        </p:spPr>
        <p:txBody>
          <a:bodyPr/>
          <a:lstStyle/>
          <a:p>
            <a:pPr eaLnBrk="1" hangingPunct="1">
              <a:spcBef>
                <a:spcPct val="0"/>
              </a:spcBef>
            </a:pPr>
            <a:r>
              <a:rPr lang="es-CL" altLang="zh-CN" smtClean="0">
                <a:ea typeface="MS PGothic" pitchFamily="34" charset="-128"/>
              </a:rPr>
              <a:t>Eliminar</a:t>
            </a:r>
          </a:p>
          <a:p>
            <a:pPr eaLnBrk="1" hangingPunct="1">
              <a:spcBef>
                <a:spcPct val="0"/>
              </a:spcBef>
            </a:pPr>
            <a:endParaRPr lang="es-CL" altLang="zh-CN" smtClean="0">
              <a:ea typeface="MS PGothic" pitchFamily="34" charset="-128"/>
            </a:endParaRPr>
          </a:p>
          <a:p>
            <a:pPr eaLnBrk="1" hangingPunct="1">
              <a:spcBef>
                <a:spcPct val="0"/>
              </a:spcBef>
            </a:pPr>
            <a:r>
              <a:rPr lang="es-CL" altLang="zh-CN" smtClean="0">
                <a:ea typeface="MS PGothic" pitchFamily="34" charset="-128"/>
              </a:rPr>
              <a:t>Our strengh are manufacturing (this includes mainly copper manufacturing), minerals and food. Within the food sector, our main efforts are in the agricultural, seafood products and wines. </a:t>
            </a:r>
          </a:p>
          <a:p>
            <a:pPr eaLnBrk="1" hangingPunct="1">
              <a:spcBef>
                <a:spcPct val="0"/>
              </a:spcBef>
            </a:pPr>
            <a:endParaRPr lang="es-CL" altLang="zh-CN" smtClean="0">
              <a:ea typeface="MS PGothic" pitchFamily="34" charset="-128"/>
            </a:endParaRPr>
          </a:p>
          <a:p>
            <a:pPr eaLnBrk="1" hangingPunct="1">
              <a:spcBef>
                <a:spcPct val="0"/>
              </a:spcBef>
            </a:pPr>
            <a:r>
              <a:rPr lang="es-CL" altLang="zh-CN" smtClean="0">
                <a:ea typeface="MS PGothic" pitchFamily="34" charset="-128"/>
              </a:rPr>
              <a:t>Dentro de manufactura está el Cu, está inflada. Principales exportaciones sector alimentos y minerales. </a:t>
            </a:r>
          </a:p>
          <a:p>
            <a:pPr eaLnBrk="1" hangingPunct="1">
              <a:spcBef>
                <a:spcPct val="0"/>
              </a:spcBef>
            </a:pPr>
            <a:r>
              <a:rPr lang="es-CL" altLang="zh-CN" smtClean="0">
                <a:ea typeface="MS PGothic" pitchFamily="34" charset="-128"/>
              </a:rPr>
              <a:t>Dentro alimentos, agricultura, y ha crecido mucho sector seafood y wines (sector ícono que arrastra a otros sector para entrar a los otros mercados).</a:t>
            </a:r>
          </a:p>
          <a:p>
            <a:pPr eaLnBrk="1" hangingPunct="1">
              <a:spcBef>
                <a:spcPct val="0"/>
              </a:spcBef>
            </a:pPr>
            <a:endParaRPr lang="es-CL" altLang="zh-CN" smtClean="0">
              <a:ea typeface="MS PGothic" pitchFamily="34" charset="-128"/>
            </a:endParaRPr>
          </a:p>
        </p:txBody>
      </p:sp>
      <p:sp>
        <p:nvSpPr>
          <p:cNvPr id="43012" name="3 Marcador de número de diapositiva"/>
          <p:cNvSpPr>
            <a:spLocks noGrp="1"/>
          </p:cNvSpPr>
          <p:nvPr>
            <p:ph type="sldNum" sz="quarter" idx="5"/>
          </p:nvPr>
        </p:nvSpPr>
        <p:spPr bwMode="auto">
          <a:noFill/>
          <a:ln>
            <a:miter lim="800000"/>
            <a:headEnd/>
            <a:tailEnd/>
          </a:ln>
        </p:spPr>
        <p:txBody>
          <a:bodyPr/>
          <a:lstStyle/>
          <a:p>
            <a:fld id="{C01D7EA4-DAE1-4E3A-A203-5A1A0C276CE0}" type="slidenum">
              <a:rPr lang="en-US" altLang="zh-CN" smtClean="0">
                <a:ea typeface="MS PGothic" pitchFamily="34" charset="-128"/>
              </a:rPr>
              <a:pPr/>
              <a:t>10</a:t>
            </a:fld>
            <a:endParaRPr lang="en-US" altLang="zh-CN"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C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CL"/>
          </a:p>
        </p:txBody>
      </p:sp>
      <p:sp>
        <p:nvSpPr>
          <p:cNvPr id="4" name="Date Placeholder 3"/>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Date Placeholder 3"/>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C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Date Placeholder 3"/>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Date Placeholder 3"/>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C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5" name="Date Placeholder 4"/>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C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7" name="Date Placeholder 6"/>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L"/>
          </a:p>
        </p:txBody>
      </p:sp>
      <p:sp>
        <p:nvSpPr>
          <p:cNvPr id="3" name="Date Placeholder 2"/>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C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C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4DB06-16C5-4F1F-A414-491957B18A41}" type="datetimeFigureOut">
              <a:rPr lang="es-CL" smtClean="0"/>
              <a:pPr/>
              <a:t>25-02-2014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56733D1-7E5D-4230-B97C-18065522D9BE}" type="slidenum">
              <a:rPr lang="es-CL" smtClean="0"/>
              <a:pPr/>
              <a:t>‹#›</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C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4DB06-16C5-4F1F-A414-491957B18A41}" type="datetimeFigureOut">
              <a:rPr lang="es-CL" smtClean="0"/>
              <a:pPr/>
              <a:t>25-02-2014</a:t>
            </a:fld>
            <a:endParaRPr lang="es-C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733D1-7E5D-4230-B97C-18065522D9BE}" type="slidenum">
              <a:rPr lang="es-CL" smtClean="0"/>
              <a:pPr/>
              <a:t>‹#›</a:t>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11.jpeg"/><Relationship Id="rId5" Type="http://schemas.openxmlformats.org/officeDocument/2006/relationships/image" Target="../media/image33.png"/><Relationship Id="rId10" Type="http://schemas.openxmlformats.org/officeDocument/2006/relationships/image" Target="../media/image10.jpeg"/><Relationship Id="rId4" Type="http://schemas.openxmlformats.org/officeDocument/2006/relationships/image" Target="../media/image3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16.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jpe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8.jpe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3.jpe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52.jpe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tags" Target="../tags/tag11.xml"/><Relationship Id="rId11" Type="http://schemas.openxmlformats.org/officeDocument/2006/relationships/image" Target="../media/image51.jpeg"/><Relationship Id="rId5" Type="http://schemas.openxmlformats.org/officeDocument/2006/relationships/tags" Target="../tags/tag10.xml"/><Relationship Id="rId15" Type="http://schemas.openxmlformats.org/officeDocument/2006/relationships/image" Target="../media/image54.png"/><Relationship Id="rId10" Type="http://schemas.openxmlformats.org/officeDocument/2006/relationships/notesSlide" Target="../notesSlides/notesSlide16.xml"/><Relationship Id="rId4" Type="http://schemas.openxmlformats.org/officeDocument/2006/relationships/tags" Target="../tags/tag9.xml"/><Relationship Id="rId9" Type="http://schemas.openxmlformats.org/officeDocument/2006/relationships/slideLayout" Target="../slideLayouts/slideLayout2.xml"/><Relationship Id="rId1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0.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8" Type="http://schemas.openxmlformats.org/officeDocument/2006/relationships/hyperlink" Target="http://weibo.com/prochile" TargetMode="External"/><Relationship Id="rId13" Type="http://schemas.openxmlformats.org/officeDocument/2006/relationships/image" Target="../media/image63.gif"/><Relationship Id="rId3" Type="http://schemas.openxmlformats.org/officeDocument/2006/relationships/hyperlink" Target="mailto:ashi@prochilebj.cn" TargetMode="External"/><Relationship Id="rId7" Type="http://schemas.openxmlformats.org/officeDocument/2006/relationships/image" Target="../media/image60.png"/><Relationship Id="rId12" Type="http://schemas.openxmlformats.org/officeDocument/2006/relationships/hyperlink" Target="http://www.google.cl/url?sa=i&amp;source=images&amp;cd=&amp;cad=rja&amp;docid=ns0WQAWgRRzJMM&amp;tbnid=NX37av4LriKfPM:&amp;ved=0CAgQjRwwAA&amp;url=http://www.chinoesfera.com/inxianzai.php?id=1&amp;ei=yvXkUbD3O8jnlAWlw4HgCQ&amp;psig=AFQjCNEZBCeezrjdgVmvc-NGyfWk16D3_g&amp;ust=1374046027030958"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hyperlink" Target="mailto:eyao@prochilebj.cn" TargetMode="External"/><Relationship Id="rId10" Type="http://schemas.openxmlformats.org/officeDocument/2006/relationships/image" Target="../media/image61.png"/><Relationship Id="rId4" Type="http://schemas.openxmlformats.org/officeDocument/2006/relationships/hyperlink" Target="mailto:ihan@prochilebj.cn" TargetMode="External"/><Relationship Id="rId9" Type="http://schemas.openxmlformats.org/officeDocument/2006/relationships/hyperlink" Target="http://1.t.qq.com/prochil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a:srcRect r="17"/>
          <a:stretch>
            <a:fillRect/>
          </a:stretch>
        </p:blipFill>
        <p:spPr bwMode="auto">
          <a:xfrm>
            <a:off x="0" y="0"/>
            <a:ext cx="9399588" cy="6858000"/>
          </a:xfrm>
          <a:prstGeom prst="rect">
            <a:avLst/>
          </a:prstGeom>
          <a:noFill/>
          <a:ln w="9525">
            <a:noFill/>
            <a:miter lim="800000"/>
            <a:headEnd/>
            <a:tailEnd/>
          </a:ln>
        </p:spPr>
      </p:pic>
      <p:sp>
        <p:nvSpPr>
          <p:cNvPr id="8" name="6 Rectángulo"/>
          <p:cNvSpPr/>
          <p:nvPr/>
        </p:nvSpPr>
        <p:spPr>
          <a:xfrm>
            <a:off x="214313" y="4929197"/>
            <a:ext cx="5500687" cy="1214447"/>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s-CL"/>
          </a:p>
        </p:txBody>
      </p:sp>
      <p:sp>
        <p:nvSpPr>
          <p:cNvPr id="10" name="Title 1"/>
          <p:cNvSpPr txBox="1">
            <a:spLocks/>
          </p:cNvSpPr>
          <p:nvPr/>
        </p:nvSpPr>
        <p:spPr>
          <a:xfrm>
            <a:off x="1785918" y="3286124"/>
            <a:ext cx="6143668" cy="3028956"/>
          </a:xfrm>
          <a:prstGeom prst="rect">
            <a:avLst/>
          </a:prstGeom>
        </p:spPr>
        <p:txBody>
          <a:bodyPr vert="horz" lIns="91440" tIns="45720" rIns="91440" bIns="45720" rtlCol="0" anchor="ctr">
            <a:normAutofit fontScale="75000" lnSpcReduction="20000"/>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zh-CN" altLang="en-US" sz="61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Calibri"/>
                <a:ea typeface="ヒラギノ角ゴ Pro W3"/>
                <a:cs typeface="ヒラギノ角ゴ Pro W3"/>
                <a:sym typeface="Verdana Bold"/>
              </a:rPr>
              <a:t>智利：农业、能</a:t>
            </a:r>
            <a:endParaRPr kumimoji="0" lang="en-US" altLang="zh-CN" sz="61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Calibri"/>
              <a:ea typeface="ヒラギノ角ゴ Pro W3"/>
              <a:cs typeface="ヒラギノ角ゴ Pro W3"/>
              <a:sym typeface="Verdana Bold"/>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zh-CN" altLang="en-US" sz="61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Calibri"/>
                <a:ea typeface="ヒラギノ角ゴ Pro W3"/>
                <a:cs typeface="ヒラギノ角ゴ Pro W3"/>
                <a:sym typeface="Verdana Bold"/>
              </a:rPr>
              <a:t>源和旅游业</a:t>
            </a:r>
            <a:r>
              <a:rPr kumimoji="0" lang="es-ES_tradnl"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ヒラギノ角ゴ Pro W3"/>
                <a:cs typeface="ヒラギノ角ゴ Pro W3"/>
                <a:sym typeface="Verdana Bold"/>
              </a:rPr>
              <a:t/>
            </a:r>
            <a:br>
              <a:rPr kumimoji="0" lang="es-ES_tradnl"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ヒラギノ角ゴ Pro W3"/>
                <a:cs typeface="ヒラギノ角ゴ Pro W3"/>
                <a:sym typeface="Verdana Bold"/>
              </a:rPr>
            </a:br>
            <a:endParaRPr kumimoji="0" lang="es-ES_tradnl"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ヒラギノ角ゴ Pro W3"/>
              <a:cs typeface="ヒラギノ角ゴ Pro W3"/>
              <a:sym typeface="Verdana Bold"/>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ヒラギノ角ゴ Pro W3"/>
                <a:cs typeface="ヒラギノ角ゴ Pro W3"/>
                <a:sym typeface="Verdana Bold"/>
              </a:rPr>
              <a:t>路易斯</a:t>
            </a:r>
            <a:r>
              <a:rPr kumimoji="0" lang="en-US" altLang="zh-CN"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ヒラギノ角ゴ Pro W3"/>
                <a:cs typeface="ヒラギノ角ゴ Pro W3"/>
                <a:sym typeface="Verdana Bold"/>
              </a:rPr>
              <a:t>·</a:t>
            </a:r>
            <a:r>
              <a:rPr kumimoji="0" lang="zh-CN"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mj-lt"/>
                <a:ea typeface="ヒラギノ角ゴ Pro W3"/>
                <a:cs typeface="ヒラギノ角ゴ Pro W3"/>
                <a:sym typeface="Verdana Bold"/>
              </a:rPr>
              <a:t>施密特</a:t>
            </a:r>
            <a:r>
              <a:rPr kumimoji="0" lang="es-ES_tradnl" sz="2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ヒラギノ角ゴ Pro W3"/>
                <a:cs typeface="ヒラギノ角ゴ Pro W3"/>
                <a:sym typeface="Verdana" pitchFamily="34" charset="0"/>
              </a:rPr>
              <a:t/>
            </a:r>
            <a:br>
              <a:rPr kumimoji="0" lang="es-ES_tradnl" sz="2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ヒラギノ角ゴ Pro W3"/>
                <a:cs typeface="ヒラギノ角ゴ Pro W3"/>
                <a:sym typeface="Verdana" pitchFamily="34" charset="0"/>
              </a:rPr>
            </a:br>
            <a:r>
              <a:rPr kumimoji="0" lang="zh-CN" altLang="en-US" sz="2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ヒラギノ角ゴ Pro W3"/>
                <a:cs typeface="ヒラギノ角ゴ Pro W3"/>
                <a:sym typeface="Verdana" pitchFamily="34" charset="0"/>
              </a:rPr>
              <a:t>智利驻中国大使</a:t>
            </a:r>
            <a:r>
              <a:rPr kumimoji="0" lang="es-ES_tradnl" sz="16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gobCL" pitchFamily="50" charset="0"/>
                <a:ea typeface="ヒラギノ角ゴ Pro W3"/>
                <a:cs typeface="ヒラギノ角ゴ Pro W3"/>
                <a:sym typeface="Verdana" pitchFamily="34" charset="0"/>
              </a:rPr>
              <a:t/>
            </a:r>
            <a:br>
              <a:rPr kumimoji="0" lang="es-ES_tradnl" sz="16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gobCL" pitchFamily="50" charset="0"/>
                <a:ea typeface="ヒラギノ角ゴ Pro W3"/>
                <a:cs typeface="ヒラギノ角ゴ Pro W3"/>
                <a:sym typeface="Verdana" pitchFamily="34" charset="0"/>
              </a:rPr>
            </a:br>
            <a:r>
              <a:rPr kumimoji="0" lang="es-ES_tradnl" sz="4400" b="0" i="0" u="none" strike="noStrike" kern="1200" cap="none" spc="0" normalizeH="0" baseline="0" noProof="0" dirty="0" smtClean="0">
                <a:ln>
                  <a:noFill/>
                </a:ln>
                <a:solidFill>
                  <a:srgbClr val="FFFFFF"/>
                </a:solidFill>
                <a:effectLst/>
                <a:uLnTx/>
                <a:uFillTx/>
                <a:latin typeface="gobCL" pitchFamily="50" charset="0"/>
                <a:ea typeface="ヒラギノ角ゴ Pro W3"/>
                <a:cs typeface="ヒラギノ角ゴ Pro W3"/>
                <a:sym typeface="Verdana" pitchFamily="34" charset="0"/>
              </a:rPr>
              <a:t/>
            </a:r>
            <a:br>
              <a:rPr kumimoji="0" lang="es-ES_tradnl" sz="4400" b="0" i="0" u="none" strike="noStrike" kern="1200" cap="none" spc="0" normalizeH="0" baseline="0" noProof="0" dirty="0" smtClean="0">
                <a:ln>
                  <a:noFill/>
                </a:ln>
                <a:solidFill>
                  <a:srgbClr val="FFFFFF"/>
                </a:solidFill>
                <a:effectLst/>
                <a:uLnTx/>
                <a:uFillTx/>
                <a:latin typeface="gobCL" pitchFamily="50" charset="0"/>
                <a:ea typeface="ヒラギノ角ゴ Pro W3"/>
                <a:cs typeface="ヒラギノ角ゴ Pro W3"/>
                <a:sym typeface="Verdana" pitchFamily="34" charset="0"/>
              </a:rPr>
            </a:br>
            <a:endParaRPr kumimoji="0" lang="es-ES_tradnl" sz="3200" b="1" i="0" u="none" strike="noStrike" kern="1200" cap="none" spc="0" normalizeH="0" baseline="0" noProof="0" dirty="0" smtClean="0">
              <a:ln>
                <a:noFill/>
              </a:ln>
              <a:solidFill>
                <a:srgbClr val="FFFFFF"/>
              </a:solidFill>
              <a:effectLst/>
              <a:uLnTx/>
              <a:uFillTx/>
              <a:latin typeface="gobCL" pitchFamily="50" charset="0"/>
              <a:ea typeface="ヒラギノ角ゴ Pro W3"/>
              <a:cs typeface="ヒラギノ角ゴ Pro W3"/>
              <a:sym typeface="Verdana Bold"/>
            </a:endParaRPr>
          </a:p>
        </p:txBody>
      </p:sp>
      <p:pic>
        <p:nvPicPr>
          <p:cNvPr id="11" name="Imagen 5"/>
          <p:cNvPicPr>
            <a:picLocks noChangeAspect="1"/>
          </p:cNvPicPr>
          <p:nvPr/>
        </p:nvPicPr>
        <p:blipFill>
          <a:blip r:embed="rId4"/>
          <a:stretch>
            <a:fillRect/>
          </a:stretch>
        </p:blipFill>
        <p:spPr>
          <a:xfrm>
            <a:off x="7169162" y="0"/>
            <a:ext cx="1974838" cy="1380712"/>
          </a:xfrm>
          <a:prstGeom prst="rect">
            <a:avLst/>
          </a:prstGeom>
          <a:effectLst>
            <a:outerShdw blurRad="165100" dist="76200" dir="2700000">
              <a:srgbClr val="000000">
                <a:alpha val="37000"/>
              </a:srgbClr>
            </a:outerShdw>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bwMode="auto">
          <a:xfrm>
            <a:off x="161925" y="44450"/>
            <a:ext cx="9144000" cy="582613"/>
          </a:xfrm>
          <a:prstGeom prst="rect">
            <a:avLst/>
          </a:prstGeom>
          <a:noFill/>
          <a:ln w="9525">
            <a:noFill/>
            <a:miter lim="800000"/>
            <a:headEnd/>
            <a:tailEnd/>
          </a:ln>
        </p:spPr>
        <p:txBody>
          <a:bodyPr anchor="ctr"/>
          <a:lstStyle/>
          <a:p>
            <a:r>
              <a:rPr lang="zh-CN" altLang="en-US" sz="2400">
                <a:solidFill>
                  <a:srgbClr val="404040"/>
                </a:solidFill>
                <a:latin typeface="Calibri" pitchFamily="34" charset="0"/>
              </a:rPr>
              <a:t>对外贸易</a:t>
            </a:r>
            <a:r>
              <a:rPr lang="es-ES" altLang="zh-CN" sz="2400">
                <a:solidFill>
                  <a:srgbClr val="404040"/>
                </a:solidFill>
                <a:latin typeface="Calibri" pitchFamily="34" charset="0"/>
              </a:rPr>
              <a:t>- </a:t>
            </a:r>
            <a:r>
              <a:rPr lang="zh-CN" altLang="en-US" sz="2400">
                <a:solidFill>
                  <a:srgbClr val="404040"/>
                </a:solidFill>
                <a:latin typeface="Calibri" pitchFamily="34" charset="0"/>
              </a:rPr>
              <a:t>各产业部门</a:t>
            </a:r>
            <a:endParaRPr lang="es-ES" sz="2400">
              <a:solidFill>
                <a:srgbClr val="404040"/>
              </a:solidFill>
              <a:latin typeface="Calibri" pitchFamily="34" charset="0"/>
            </a:endParaRPr>
          </a:p>
        </p:txBody>
      </p:sp>
      <p:sp>
        <p:nvSpPr>
          <p:cNvPr id="12291"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s-ES" altLang="zh-CN">
              <a:latin typeface="Calibri" pitchFamily="34" charset="0"/>
            </a:endParaRPr>
          </a:p>
        </p:txBody>
      </p:sp>
      <p:sp>
        <p:nvSpPr>
          <p:cNvPr id="12292" name="Rectangle 1"/>
          <p:cNvSpPr>
            <a:spLocks noChangeArrowheads="1"/>
          </p:cNvSpPr>
          <p:nvPr/>
        </p:nvSpPr>
        <p:spPr bwMode="auto">
          <a:xfrm>
            <a:off x="1114425" y="6545263"/>
            <a:ext cx="4764088" cy="247650"/>
          </a:xfrm>
          <a:prstGeom prst="rect">
            <a:avLst/>
          </a:prstGeom>
          <a:noFill/>
          <a:ln w="9525">
            <a:noFill/>
            <a:miter lim="800000"/>
            <a:headEnd/>
            <a:tailEnd/>
          </a:ln>
        </p:spPr>
        <p:txBody>
          <a:bodyPr anchor="ctr">
            <a:spAutoFit/>
          </a:bodyPr>
          <a:lstStyle/>
          <a:p>
            <a:r>
              <a:rPr lang="zh-CN" altLang="en-US" sz="1000">
                <a:latin typeface="Calibri" pitchFamily="34" charset="0"/>
                <a:ea typeface="Calibri" pitchFamily="34" charset="0"/>
                <a:cs typeface="Times New Roman" pitchFamily="18" charset="0"/>
              </a:rPr>
              <a:t>数据来源：智利出口促进局来自智利中央银行的数据</a:t>
            </a:r>
            <a:endParaRPr lang="en-US" altLang="zh-CN" sz="1000">
              <a:latin typeface="Calibri" pitchFamily="34" charset="0"/>
              <a:ea typeface="Calibri" pitchFamily="34" charset="0"/>
              <a:cs typeface="Times New Roman" pitchFamily="18" charset="0"/>
            </a:endParaRPr>
          </a:p>
        </p:txBody>
      </p:sp>
      <p:grpSp>
        <p:nvGrpSpPr>
          <p:cNvPr id="4" name="15 Grupo"/>
          <p:cNvGrpSpPr>
            <a:grpSpLocks/>
          </p:cNvGrpSpPr>
          <p:nvPr/>
        </p:nvGrpSpPr>
        <p:grpSpPr bwMode="auto">
          <a:xfrm>
            <a:off x="179388" y="628650"/>
            <a:ext cx="8859837" cy="6081713"/>
            <a:chOff x="179512" y="628913"/>
            <a:chExt cx="8859984" cy="6081849"/>
          </a:xfrm>
        </p:grpSpPr>
        <p:pic>
          <p:nvPicPr>
            <p:cNvPr id="12376"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5" name="16 Grupo"/>
            <p:cNvGrpSpPr>
              <a:grpSpLocks/>
            </p:cNvGrpSpPr>
            <p:nvPr/>
          </p:nvGrpSpPr>
          <p:grpSpPr bwMode="auto">
            <a:xfrm>
              <a:off x="179512" y="6407832"/>
              <a:ext cx="7958648" cy="214152"/>
              <a:chOff x="179512" y="6460084"/>
              <a:chExt cx="7958648" cy="214152"/>
            </a:xfrm>
          </p:grpSpPr>
          <p:pic>
            <p:nvPicPr>
              <p:cNvPr id="12379"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25"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23"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graphicFrame>
        <p:nvGraphicFramePr>
          <p:cNvPr id="14" name="13 Tabla"/>
          <p:cNvGraphicFramePr>
            <a:graphicFrameLocks noGrp="1"/>
          </p:cNvGraphicFramePr>
          <p:nvPr/>
        </p:nvGraphicFramePr>
        <p:xfrm>
          <a:off x="1476375" y="1049338"/>
          <a:ext cx="5137150" cy="2792416"/>
        </p:xfrm>
        <a:graphic>
          <a:graphicData uri="http://schemas.openxmlformats.org/drawingml/2006/table">
            <a:tbl>
              <a:tblPr/>
              <a:tblGrid>
                <a:gridCol w="1497013"/>
                <a:gridCol w="1212850"/>
                <a:gridCol w="1214437"/>
                <a:gridCol w="1212850"/>
              </a:tblGrid>
              <a:tr h="736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产业部门</a:t>
                      </a:r>
                      <a:endParaRPr kumimoji="0" 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endParaRPr>
                    </a:p>
                  </a:txBody>
                  <a:tcPr marL="68585" marR="68585" marT="0" marB="0" anchor="ctr"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2009</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2010</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zh-CN" sz="1400" b="0" i="0" u="none" strike="noStrike" cap="none" normalizeH="0" baseline="0" smtClean="0">
                        <a:ln>
                          <a:noFill/>
                        </a:ln>
                        <a:solidFill>
                          <a:srgbClr val="000000"/>
                        </a:solidFill>
                        <a:effectLst/>
                        <a:latin typeface="Calibri" pitchFamily="34" charset="0"/>
                        <a:ea typeface="宋体" pitchFamily="2" charset="-122"/>
                      </a:endParaRPr>
                    </a:p>
                  </a:txBody>
                  <a:tcPr marL="68585" marR="68585"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2011</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食品</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w="38100" cap="flat" cmpd="sng" algn="ctr">
                      <a:solidFill>
                        <a:srgbClr val="9BBB59"/>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10.286</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11.124</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13.628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林业</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4.150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4.920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5.740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加工制造业</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7.083</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8.575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10.825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矿业</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32.786</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45.403</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50.157</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其它</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1.158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1.088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1.105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服务业</a:t>
                      </a:r>
                      <a:r>
                        <a:rPr kumimoji="0" 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842</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896</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1.114</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总额</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56.305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72.005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82.569</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bl>
          </a:graphicData>
        </a:graphic>
      </p:graphicFrame>
      <p:graphicFrame>
        <p:nvGraphicFramePr>
          <p:cNvPr id="15" name="14 Tabla"/>
          <p:cNvGraphicFramePr>
            <a:graphicFrameLocks noGrp="1"/>
          </p:cNvGraphicFramePr>
          <p:nvPr/>
        </p:nvGraphicFramePr>
        <p:xfrm>
          <a:off x="1476375" y="4076700"/>
          <a:ext cx="5113338" cy="1571627"/>
        </p:xfrm>
        <a:graphic>
          <a:graphicData uri="http://schemas.openxmlformats.org/drawingml/2006/table">
            <a:tbl>
              <a:tblPr/>
              <a:tblGrid>
                <a:gridCol w="1489075"/>
                <a:gridCol w="1208088"/>
                <a:gridCol w="1208087"/>
                <a:gridCol w="1208088"/>
              </a:tblGrid>
              <a:tr h="5238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食品</a:t>
                      </a:r>
                      <a:r>
                        <a:rPr kumimoji="0" 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anchor="ctr"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2009</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2010</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2011</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r>
              <a:tr h="261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农产品</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w="38100" cap="flat" cmpd="sng" algn="ctr">
                      <a:solidFill>
                        <a:srgbClr val="9BBB59"/>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5.625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w="12700" cap="flat" cmpd="sng" algn="ctr">
                      <a:solidFill>
                        <a:srgbClr val="9BBB59"/>
                      </a:solidFill>
                      <a:prstDash val="solid"/>
                      <a:round/>
                      <a:headEnd type="none" w="med" len="med"/>
                      <a:tailEnd type="none" w="med" len="med"/>
                    </a:lnL>
                    <a:lnR>
                      <a:noFill/>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6.254</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6.689</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r>
              <a:tr h="261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海产品</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3.098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2.939</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4.101</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61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酒类产品</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1.388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w="12700" cap="flat" cmpd="sng" algn="ctr">
                      <a:solidFill>
                        <a:srgbClr val="9BBB59"/>
                      </a:solidFill>
                      <a:prstDash val="solid"/>
                      <a:round/>
                      <a:headEnd type="none" w="med" len="med"/>
                      <a:tailEnd type="none" w="med" len="med"/>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1.558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a:noFill/>
                    </a:lnB>
                    <a:lnTlToBr>
                      <a:noFill/>
                    </a:lnTlToBr>
                    <a:lnBlToTr>
                      <a:noFill/>
                    </a:lnBlToTr>
                    <a:solidFill>
                      <a:srgbClr val="E6EED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1.704</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r h="261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总额</a:t>
                      </a: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10.110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w="12700" cap="flat" cmpd="sng" algn="ctr">
                      <a:solidFill>
                        <a:srgbClr val="9BBB59"/>
                      </a:solidFill>
                      <a:prstDash val="solid"/>
                      <a:round/>
                      <a:headEnd type="none" w="med" len="med"/>
                      <a:tailEnd type="none" w="med" len="med"/>
                    </a:lnL>
                    <a:lnR>
                      <a:noFill/>
                    </a:lnR>
                    <a:lnT>
                      <a:noFill/>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10.750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12.495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sp>
        <p:nvSpPr>
          <p:cNvPr id="12355" name="Rectangle 1"/>
          <p:cNvSpPr>
            <a:spLocks noChangeArrowheads="1"/>
          </p:cNvSpPr>
          <p:nvPr/>
        </p:nvSpPr>
        <p:spPr bwMode="auto">
          <a:xfrm>
            <a:off x="1258888" y="5942013"/>
            <a:ext cx="5834062" cy="261937"/>
          </a:xfrm>
          <a:prstGeom prst="rect">
            <a:avLst/>
          </a:prstGeom>
          <a:noFill/>
          <a:ln w="9525">
            <a:noFill/>
            <a:miter lim="800000"/>
            <a:headEnd/>
            <a:tailEnd/>
          </a:ln>
        </p:spPr>
        <p:txBody>
          <a:bodyPr anchor="ctr">
            <a:spAutoFit/>
          </a:bodyPr>
          <a:lstStyle/>
          <a:p>
            <a:pPr>
              <a:buFont typeface="Arial" pitchFamily="34" charset="0"/>
              <a:buChar char="•"/>
            </a:pPr>
            <a:r>
              <a:rPr lang="zh-CN" altLang="en-US" sz="1100">
                <a:latin typeface="Calibri" pitchFamily="34" charset="0"/>
              </a:rPr>
              <a:t>数据仅考虑代码</a:t>
            </a:r>
            <a:r>
              <a:rPr lang="en-US" altLang="zh-CN" sz="1100">
                <a:latin typeface="Calibri" pitchFamily="34" charset="0"/>
              </a:rPr>
              <a:t>0025.0000</a:t>
            </a:r>
            <a:r>
              <a:rPr lang="zh-CN" altLang="en-US" sz="1100">
                <a:latin typeface="Calibri" pitchFamily="34" charset="0"/>
              </a:rPr>
              <a:t>（数据仅显示出口部分）</a:t>
            </a:r>
            <a:endParaRPr lang="es-ES" altLang="zh-CN" sz="1100">
              <a:latin typeface="Calibri" pitchFamily="34" charset="0"/>
              <a:ea typeface="Calibri" pitchFamily="34" charset="0"/>
              <a:cs typeface="Times New Roman" pitchFamily="18" charset="0"/>
            </a:endParaRPr>
          </a:p>
        </p:txBody>
      </p:sp>
      <p:graphicFrame>
        <p:nvGraphicFramePr>
          <p:cNvPr id="2" name="表格 1"/>
          <p:cNvGraphicFramePr>
            <a:graphicFrameLocks noGrp="1"/>
          </p:cNvGraphicFramePr>
          <p:nvPr/>
        </p:nvGraphicFramePr>
        <p:xfrm>
          <a:off x="6588125" y="1052513"/>
          <a:ext cx="1212850" cy="2792416"/>
        </p:xfrm>
        <a:graphic>
          <a:graphicData uri="http://schemas.openxmlformats.org/drawingml/2006/table">
            <a:tbl>
              <a:tblPr/>
              <a:tblGrid>
                <a:gridCol w="1212850"/>
              </a:tblGrid>
              <a:tr h="7366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2012</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13.781</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5.280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10.770</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47.275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1.105</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1.171</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9368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79.448</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85" marR="68585"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bl>
          </a:graphicData>
        </a:graphic>
      </p:graphicFrame>
      <p:graphicFrame>
        <p:nvGraphicFramePr>
          <p:cNvPr id="3" name="表格 2"/>
          <p:cNvGraphicFramePr>
            <a:graphicFrameLocks noGrp="1"/>
          </p:cNvGraphicFramePr>
          <p:nvPr/>
        </p:nvGraphicFramePr>
        <p:xfrm>
          <a:off x="6588125" y="4076700"/>
          <a:ext cx="1208088" cy="1571627"/>
        </p:xfrm>
        <a:graphic>
          <a:graphicData uri="http://schemas.openxmlformats.org/drawingml/2006/table">
            <a:tbl>
              <a:tblPr/>
              <a:tblGrid>
                <a:gridCol w="1208088"/>
              </a:tblGrid>
              <a:tr h="5238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离岸价</a:t>
                      </a: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 2012</a:t>
                      </a:r>
                      <a:r>
                        <a:rPr kumimoji="0" lang="zh-CN" altLang="en-US"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（百万美元）</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a:noFill/>
                    </a:lnR>
                    <a:lnT>
                      <a:noFill/>
                    </a:lnT>
                    <a:lnB w="38100" cap="flat" cmpd="sng" algn="ctr">
                      <a:solidFill>
                        <a:srgbClr val="9BBB59"/>
                      </a:solidFill>
                      <a:prstDash val="solid"/>
                      <a:round/>
                      <a:headEnd type="none" w="med" len="med"/>
                      <a:tailEnd type="none" w="med" len="med"/>
                    </a:lnB>
                    <a:lnTlToBr>
                      <a:noFill/>
                    </a:lnTlToBr>
                    <a:lnBlToTr>
                      <a:noFill/>
                    </a:lnBlToTr>
                    <a:solidFill>
                      <a:srgbClr val="FFFFFF"/>
                    </a:solidFill>
                  </a:tcPr>
                </a:tc>
              </a:tr>
              <a:tr h="26193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7.982</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w="38100" cap="flat" cmpd="sng" algn="ctr">
                      <a:solidFill>
                        <a:srgbClr val="9BBB59"/>
                      </a:solidFill>
                      <a:prstDash val="solid"/>
                      <a:round/>
                      <a:headEnd type="none" w="med" len="med"/>
                      <a:tailEnd type="none" w="med" len="med"/>
                    </a:lnT>
                    <a:lnB>
                      <a:noFill/>
                    </a:lnB>
                    <a:lnTlToBr>
                      <a:noFill/>
                    </a:lnTlToBr>
                    <a:lnBlToTr>
                      <a:noFill/>
                    </a:lnBlToTr>
                    <a:solidFill>
                      <a:srgbClr val="E6EED5"/>
                    </a:solidFill>
                  </a:tcPr>
                </a:tc>
              </a:tr>
              <a:tr h="26193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3.993</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noFill/>
                  </a:tcPr>
                </a:tc>
              </a:tr>
              <a:tr h="26193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1.806</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a:noFill/>
                    </a:lnB>
                    <a:lnTlToBr>
                      <a:noFill/>
                    </a:lnTlToBr>
                    <a:lnBlToTr>
                      <a:noFill/>
                    </a:lnBlToTr>
                    <a:solidFill>
                      <a:srgbClr val="E6EED5"/>
                    </a:solidFill>
                  </a:tcPr>
                </a:tc>
              </a:tr>
              <a:tr h="261938">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Calibri" pitchFamily="34" charset="0"/>
                          <a:ea typeface="宋体" pitchFamily="2" charset="-122"/>
                          <a:cs typeface="Times New Roman" pitchFamily="18" charset="0"/>
                        </a:rPr>
                        <a:t>13.781</a:t>
                      </a:r>
                      <a:endParaRPr kumimoji="0" lang="en-US" altLang="zh-CN"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90" marR="68590" marT="0" marB="0" horzOverflow="overflow">
                    <a:lnL>
                      <a:noFill/>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252520" cy="6928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Subtitle 2"/>
          <p:cNvSpPr txBox="1">
            <a:spLocks/>
          </p:cNvSpPr>
          <p:nvPr/>
        </p:nvSpPr>
        <p:spPr>
          <a:xfrm>
            <a:off x="-108520" y="3717032"/>
            <a:ext cx="7772400" cy="1143000"/>
          </a:xfrm>
          <a:prstGeom prst="rect">
            <a:avLst/>
          </a:prstGeom>
          <a:solidFill>
            <a:schemeClr val="bg1">
              <a:lumMod val="75000"/>
              <a:alpha val="66000"/>
            </a:schemeClr>
          </a:solidFill>
        </p:spPr>
        <p:txBody>
          <a:bodyPr vert="horz" lIns="91440" tIns="45720" rIns="91440" bIns="45720" rtlCol="0" anchor="ctr" anchorCtr="1">
            <a:normAutofit/>
          </a:bodyPr>
          <a:lstStyle/>
          <a:p>
            <a:pPr marL="342900" lvl="0" indent="-342900">
              <a:spcBef>
                <a:spcPct val="20000"/>
              </a:spcBef>
              <a:defRPr/>
            </a:pPr>
            <a:r>
              <a:rPr kumimoji="0" lang="es-ES" sz="3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lang="zh-CN" altLang="en-US" sz="3600" b="1" dirty="0" smtClean="0">
                <a:solidFill>
                  <a:schemeClr val="bg1"/>
                </a:solidFill>
              </a:rPr>
              <a:t>农业</a:t>
            </a:r>
            <a:endParaRPr kumimoji="0" lang="es-CL" sz="3600" b="1" i="0" u="none" strike="noStrike" kern="1200" cap="none" spc="0" normalizeH="0" baseline="0" noProof="0" dirty="0" smtClean="0">
              <a:ln>
                <a:noFill/>
              </a:ln>
              <a:solidFill>
                <a:schemeClr val="bg1"/>
              </a:solidFill>
              <a:effectLst/>
              <a:uLnTx/>
              <a:uFillTx/>
            </a:endParaRPr>
          </a:p>
        </p:txBody>
      </p:sp>
    </p:spTree>
    <p:extLst>
      <p:ext uri="{BB962C8B-B14F-4D97-AF65-F5344CB8AC3E}">
        <p14:creationId xmlns:p14="http://schemas.microsoft.com/office/powerpoint/2010/main" xmlns="" val="3772547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642918"/>
            <a:ext cx="7769247" cy="1871663"/>
          </a:xfrm>
          <a:prstGeom prst="rect">
            <a:avLst/>
          </a:prstGeom>
          <a:solidFill>
            <a:schemeClr val="tx1">
              <a:lumMod val="50000"/>
              <a:lumOff val="5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spcBef>
                <a:spcPct val="20000"/>
              </a:spcBef>
            </a:pPr>
            <a:r>
              <a:rPr lang="zh-CN" altLang="en-US" sz="1600" b="1" dirty="0" smtClean="0">
                <a:solidFill>
                  <a:srgbClr val="FFFFFF"/>
                </a:solidFill>
              </a:rPr>
              <a:t>关键数据</a:t>
            </a:r>
            <a:endParaRPr lang="en-US" altLang="es-CL" sz="1600" b="1" dirty="0" smtClean="0">
              <a:solidFill>
                <a:srgbClr val="FFFFFF"/>
              </a:solidFill>
            </a:endParaRPr>
          </a:p>
          <a:p>
            <a:pPr>
              <a:spcBef>
                <a:spcPct val="20000"/>
              </a:spcBef>
            </a:pPr>
            <a:endParaRPr lang="en-US" altLang="es-CL" sz="1000" b="1" dirty="0">
              <a:solidFill>
                <a:srgbClr val="FFFFFF"/>
              </a:solidFill>
            </a:endParaRPr>
          </a:p>
          <a:p>
            <a:pPr>
              <a:spcBef>
                <a:spcPct val="20000"/>
              </a:spcBef>
              <a:buFont typeface="Wingdings" pitchFamily="2" charset="2"/>
              <a:buChar char="§"/>
            </a:pPr>
            <a:r>
              <a:rPr lang="en-US" altLang="es-CL" sz="1400" dirty="0">
                <a:solidFill>
                  <a:srgbClr val="FFFFFF"/>
                </a:solidFill>
              </a:rPr>
              <a:t> </a:t>
            </a:r>
            <a:r>
              <a:rPr lang="en-US" altLang="es-CL" sz="1400" dirty="0" smtClean="0">
                <a:solidFill>
                  <a:srgbClr val="FFFFFF"/>
                </a:solidFill>
              </a:rPr>
              <a:t>2012</a:t>
            </a:r>
            <a:r>
              <a:rPr lang="zh-CN" altLang="en-US" sz="1400" dirty="0" smtClean="0">
                <a:solidFill>
                  <a:srgbClr val="FFFFFF"/>
                </a:solidFill>
              </a:rPr>
              <a:t>年食品出口额：</a:t>
            </a:r>
            <a:r>
              <a:rPr lang="en-US" altLang="zh-CN" sz="1400" dirty="0" smtClean="0">
                <a:solidFill>
                  <a:srgbClr val="FFFFFF"/>
                </a:solidFill>
              </a:rPr>
              <a:t>130</a:t>
            </a:r>
            <a:r>
              <a:rPr lang="zh-CN" altLang="en-US" sz="1400" dirty="0" smtClean="0">
                <a:solidFill>
                  <a:srgbClr val="FFFFFF"/>
                </a:solidFill>
              </a:rPr>
              <a:t>多亿美元</a:t>
            </a:r>
            <a:endParaRPr lang="en-US" altLang="es-CL" sz="1400" dirty="0">
              <a:solidFill>
                <a:srgbClr val="FFFFFF"/>
              </a:solidFill>
            </a:endParaRPr>
          </a:p>
          <a:p>
            <a:pPr>
              <a:spcBef>
                <a:spcPct val="20000"/>
              </a:spcBef>
              <a:buFont typeface="Wingdings" pitchFamily="2" charset="2"/>
              <a:buChar char="§"/>
            </a:pPr>
            <a:r>
              <a:rPr lang="en-US" altLang="es-CL" sz="1400" dirty="0">
                <a:solidFill>
                  <a:srgbClr val="FFFFFF"/>
                </a:solidFill>
              </a:rPr>
              <a:t> </a:t>
            </a:r>
            <a:r>
              <a:rPr lang="zh-CN" altLang="en-US" sz="1400" dirty="0" smtClean="0">
                <a:solidFill>
                  <a:srgbClr val="FFFFFF"/>
                </a:solidFill>
              </a:rPr>
              <a:t>食品出口占出口总额的</a:t>
            </a:r>
            <a:r>
              <a:rPr lang="en-US" altLang="zh-CN" sz="1400" dirty="0" smtClean="0">
                <a:solidFill>
                  <a:srgbClr val="FFFFFF"/>
                </a:solidFill>
              </a:rPr>
              <a:t>16%</a:t>
            </a:r>
            <a:endParaRPr lang="en-US" altLang="es-CL" sz="1400" dirty="0">
              <a:solidFill>
                <a:srgbClr val="FFFFFF"/>
              </a:solidFill>
            </a:endParaRPr>
          </a:p>
          <a:p>
            <a:pPr>
              <a:spcBef>
                <a:spcPct val="20000"/>
              </a:spcBef>
              <a:buFont typeface="Wingdings" pitchFamily="2" charset="2"/>
              <a:buChar char="§"/>
            </a:pPr>
            <a:r>
              <a:rPr lang="en-US" altLang="es-CL" sz="1400" dirty="0">
                <a:solidFill>
                  <a:srgbClr val="FFFFFF"/>
                </a:solidFill>
              </a:rPr>
              <a:t> </a:t>
            </a:r>
            <a:r>
              <a:rPr lang="zh-CN" altLang="en-US" sz="1400" dirty="0" smtClean="0">
                <a:solidFill>
                  <a:srgbClr val="FFFFFF"/>
                </a:solidFill>
              </a:rPr>
              <a:t>智利是世界第</a:t>
            </a:r>
            <a:r>
              <a:rPr lang="en-US" altLang="zh-CN" sz="1400" dirty="0" smtClean="0">
                <a:solidFill>
                  <a:srgbClr val="FFFFFF"/>
                </a:solidFill>
              </a:rPr>
              <a:t>16</a:t>
            </a:r>
            <a:r>
              <a:rPr lang="zh-CN" altLang="en-US" sz="1400" dirty="0" smtClean="0">
                <a:solidFill>
                  <a:srgbClr val="FFFFFF"/>
                </a:solidFill>
              </a:rPr>
              <a:t>大食品出口国，目标在</a:t>
            </a:r>
            <a:r>
              <a:rPr lang="en-US" altLang="zh-CN" sz="1400" dirty="0" smtClean="0">
                <a:solidFill>
                  <a:srgbClr val="FFFFFF"/>
                </a:solidFill>
              </a:rPr>
              <a:t>2020</a:t>
            </a:r>
            <a:r>
              <a:rPr lang="zh-CN" altLang="en-US" sz="1400" dirty="0" smtClean="0">
                <a:solidFill>
                  <a:srgbClr val="FFFFFF"/>
                </a:solidFill>
              </a:rPr>
              <a:t>年跻身前十</a:t>
            </a:r>
            <a:endParaRPr lang="en-US" altLang="zh-CN" sz="1400" dirty="0" smtClean="0">
              <a:solidFill>
                <a:srgbClr val="FFFFFF"/>
              </a:solidFill>
            </a:endParaRPr>
          </a:p>
          <a:p>
            <a:pPr>
              <a:spcBef>
                <a:spcPct val="20000"/>
              </a:spcBef>
              <a:buFont typeface="Wingdings" pitchFamily="2" charset="2"/>
              <a:buChar char="§"/>
            </a:pPr>
            <a:r>
              <a:rPr lang="zh-CN" altLang="en-US" sz="1400" dirty="0" smtClean="0">
                <a:solidFill>
                  <a:srgbClr val="FFFFFF"/>
                </a:solidFill>
              </a:rPr>
              <a:t> 占</a:t>
            </a:r>
            <a:r>
              <a:rPr lang="en-US" altLang="zh-CN" sz="1400" dirty="0" smtClean="0">
                <a:solidFill>
                  <a:srgbClr val="FFFFFF"/>
                </a:solidFill>
              </a:rPr>
              <a:t>GDP</a:t>
            </a:r>
            <a:r>
              <a:rPr lang="zh-CN" altLang="en-US" sz="1400" dirty="0" smtClean="0">
                <a:solidFill>
                  <a:srgbClr val="FFFFFF"/>
                </a:solidFill>
              </a:rPr>
              <a:t>比重高达</a:t>
            </a:r>
            <a:r>
              <a:rPr lang="en-US" altLang="es-CL" sz="1400" dirty="0" smtClean="0">
                <a:solidFill>
                  <a:srgbClr val="FFFFFF"/>
                </a:solidFill>
              </a:rPr>
              <a:t>10.3%   </a:t>
            </a:r>
            <a:endParaRPr lang="en-US" altLang="es-CL" sz="1400" dirty="0">
              <a:solidFill>
                <a:srgbClr val="FFFFFF"/>
              </a:solidFill>
            </a:endParaRPr>
          </a:p>
        </p:txBody>
      </p:sp>
      <p:sp>
        <p:nvSpPr>
          <p:cNvPr id="7" name="6 CuadroTexto"/>
          <p:cNvSpPr txBox="1"/>
          <p:nvPr/>
        </p:nvSpPr>
        <p:spPr>
          <a:xfrm>
            <a:off x="428596" y="2638424"/>
            <a:ext cx="7743855" cy="304800"/>
          </a:xfrm>
          <a:prstGeom prst="rect">
            <a:avLst/>
          </a:prstGeom>
          <a:solidFill>
            <a:schemeClr val="tx1">
              <a:lumMod val="50000"/>
              <a:lumOff val="50000"/>
            </a:schemeClr>
          </a:solidFill>
        </p:spPr>
        <p:txBody>
          <a:bodyPr wrap="square" lIns="91431" tIns="45715" rIns="91431" bIns="45715">
            <a:spAutoFit/>
          </a:bodyP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fontAlgn="base">
              <a:spcBef>
                <a:spcPct val="0"/>
              </a:spcBef>
              <a:spcAft>
                <a:spcPct val="0"/>
              </a:spcAft>
              <a:defRPr>
                <a:solidFill>
                  <a:schemeClr val="tx1"/>
                </a:solidFill>
                <a:latin typeface="Calibri" pitchFamily="34" charset="0"/>
                <a:cs typeface="Arial" charset="0"/>
              </a:defRPr>
            </a:lvl6pPr>
            <a:lvl7pPr marL="2971800" indent="-228600" defTabSz="457200" fontAlgn="base">
              <a:spcBef>
                <a:spcPct val="0"/>
              </a:spcBef>
              <a:spcAft>
                <a:spcPct val="0"/>
              </a:spcAft>
              <a:defRPr>
                <a:solidFill>
                  <a:schemeClr val="tx1"/>
                </a:solidFill>
                <a:latin typeface="Calibri" pitchFamily="34" charset="0"/>
                <a:cs typeface="Arial" charset="0"/>
              </a:defRPr>
            </a:lvl7pPr>
            <a:lvl8pPr marL="3429000" indent="-228600" defTabSz="457200" fontAlgn="base">
              <a:spcBef>
                <a:spcPct val="0"/>
              </a:spcBef>
              <a:spcAft>
                <a:spcPct val="0"/>
              </a:spcAft>
              <a:defRPr>
                <a:solidFill>
                  <a:schemeClr val="tx1"/>
                </a:solidFill>
                <a:latin typeface="Calibri" pitchFamily="34" charset="0"/>
                <a:cs typeface="Arial" charset="0"/>
              </a:defRPr>
            </a:lvl8pPr>
            <a:lvl9pPr marL="3886200" indent="-228600" defTabSz="457200" fontAlgn="base">
              <a:spcBef>
                <a:spcPct val="0"/>
              </a:spcBef>
              <a:spcAft>
                <a:spcPct val="0"/>
              </a:spcAft>
              <a:defRPr>
                <a:solidFill>
                  <a:schemeClr val="tx1"/>
                </a:solidFill>
                <a:latin typeface="Calibri" pitchFamily="34" charset="0"/>
                <a:cs typeface="Arial" charset="0"/>
              </a:defRPr>
            </a:lvl9pPr>
          </a:lstStyle>
          <a:p>
            <a:pPr>
              <a:spcBef>
                <a:spcPct val="20000"/>
              </a:spcBef>
            </a:pPr>
            <a:r>
              <a:rPr lang="zh-CN" altLang="en-US" sz="1400" b="1" dirty="0" smtClean="0">
                <a:solidFill>
                  <a:schemeClr val="bg1"/>
                </a:solidFill>
              </a:rPr>
              <a:t>竞争优势</a:t>
            </a:r>
            <a:endParaRPr lang="en-US" altLang="es-CL" sz="1200" dirty="0">
              <a:solidFill>
                <a:schemeClr val="bg1"/>
              </a:solidFill>
            </a:endParaRPr>
          </a:p>
        </p:txBody>
      </p:sp>
      <p:graphicFrame>
        <p:nvGraphicFramePr>
          <p:cNvPr id="13373" name="Group 61"/>
          <p:cNvGraphicFramePr>
            <a:graphicFrameLocks noGrp="1"/>
          </p:cNvGraphicFramePr>
          <p:nvPr>
            <p:extLst>
              <p:ext uri="{D42A27DB-BD31-4B8C-83A1-F6EECF244321}">
                <p14:modId xmlns:p14="http://schemas.microsoft.com/office/powerpoint/2010/main" xmlns="" val="424546066"/>
              </p:ext>
            </p:extLst>
          </p:nvPr>
        </p:nvGraphicFramePr>
        <p:xfrm>
          <a:off x="428596" y="2925763"/>
          <a:ext cx="7743854" cy="3248008"/>
        </p:xfrm>
        <a:graphic>
          <a:graphicData uri="http://schemas.openxmlformats.org/drawingml/2006/table">
            <a:tbl>
              <a:tblPr/>
              <a:tblGrid>
                <a:gridCol w="2151071"/>
                <a:gridCol w="5592783"/>
              </a:tblGrid>
              <a:tr h="83029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位置</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0000"/>
                          </a:solidFill>
                          <a:effectLst/>
                          <a:latin typeface="Calibri" pitchFamily="34" charset="0"/>
                          <a:cs typeface="Arial" charset="0"/>
                        </a:rPr>
                        <a:t>地中海气候，反季节优势：智利的气候多样性赋予它农业和渔业巨大生产潜力。</a:t>
                      </a:r>
                      <a:endParaRPr kumimoji="0" lang="en-US" altLang="es-CL"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752475">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000000"/>
                          </a:solidFill>
                          <a:effectLst/>
                          <a:latin typeface="Calibri" pitchFamily="34" charset="0"/>
                          <a:cs typeface="Arial" charset="0"/>
                        </a:rPr>
                        <a:t>市场</a:t>
                      </a:r>
                      <a:endParaRPr kumimoji="0" lang="en-US" altLang="es-CL" sz="1600" b="1" i="0" u="none" strike="noStrike" cap="none" normalizeH="0" baseline="0" dirty="0" smtClean="0">
                        <a:ln>
                          <a:noFill/>
                        </a:ln>
                        <a:solidFill>
                          <a:srgbClr val="000000"/>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0000"/>
                          </a:solidFill>
                          <a:effectLst/>
                          <a:latin typeface="Calibri" pitchFamily="34" charset="0"/>
                          <a:cs typeface="Arial" charset="0"/>
                        </a:rPr>
                        <a:t>智利食品出口额高达</a:t>
                      </a:r>
                      <a:r>
                        <a:rPr kumimoji="0" lang="en-US" altLang="zh-CN" sz="1600" b="0" i="0" u="none" strike="noStrike" cap="none" normalizeH="0" baseline="0" dirty="0" smtClean="0">
                          <a:ln>
                            <a:noFill/>
                          </a:ln>
                          <a:solidFill>
                            <a:srgbClr val="000000"/>
                          </a:solidFill>
                          <a:effectLst/>
                          <a:latin typeface="Calibri" pitchFamily="34" charset="0"/>
                          <a:cs typeface="Arial" charset="0"/>
                        </a:rPr>
                        <a:t>130</a:t>
                      </a:r>
                      <a:r>
                        <a:rPr kumimoji="0" lang="zh-CN" altLang="en-US" sz="1600" b="0" i="0" u="none" strike="noStrike" cap="none" normalizeH="0" baseline="0" dirty="0" smtClean="0">
                          <a:ln>
                            <a:noFill/>
                          </a:ln>
                          <a:solidFill>
                            <a:srgbClr val="000000"/>
                          </a:solidFill>
                          <a:effectLst/>
                          <a:latin typeface="Calibri" pitchFamily="34" charset="0"/>
                          <a:cs typeface="Arial" charset="0"/>
                        </a:rPr>
                        <a:t>亿美元，是世界主要食品出口国之一，也是地区鲜果出口领军者。</a:t>
                      </a:r>
                      <a:endParaRPr kumimoji="0" lang="en-US" altLang="es-CL"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r>
              <a:tr h="460865">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000000"/>
                          </a:solidFill>
                          <a:effectLst/>
                          <a:latin typeface="Calibri" pitchFamily="34" charset="0"/>
                          <a:cs typeface="Arial" charset="0"/>
                        </a:rPr>
                        <a:t>预计增长</a:t>
                      </a:r>
                      <a:endParaRPr kumimoji="0" lang="en-US" altLang="es-CL" sz="1600" b="1" i="0" u="none" strike="noStrike" cap="none" normalizeH="0" baseline="0" dirty="0" smtClean="0">
                        <a:ln>
                          <a:noFill/>
                        </a:ln>
                        <a:solidFill>
                          <a:srgbClr val="000000"/>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0000"/>
                          </a:solidFill>
                          <a:effectLst/>
                          <a:latin typeface="Calibri" pitchFamily="34" charset="0"/>
                          <a:cs typeface="Arial" charset="0"/>
                        </a:rPr>
                        <a:t>到</a:t>
                      </a:r>
                      <a:r>
                        <a:rPr kumimoji="0" lang="en-US" altLang="zh-CN" sz="1600" b="0" i="0" u="none" strike="noStrike" cap="none" normalizeH="0" baseline="0" dirty="0" smtClean="0">
                          <a:ln>
                            <a:noFill/>
                          </a:ln>
                          <a:solidFill>
                            <a:srgbClr val="000000"/>
                          </a:solidFill>
                          <a:effectLst/>
                          <a:latin typeface="Calibri" pitchFamily="34" charset="0"/>
                          <a:cs typeface="Arial" charset="0"/>
                        </a:rPr>
                        <a:t>2020</a:t>
                      </a:r>
                      <a:r>
                        <a:rPr kumimoji="0" lang="zh-CN" altLang="en-US" sz="1600" b="0" i="0" u="none" strike="noStrike" cap="none" normalizeH="0" baseline="0" dirty="0" smtClean="0">
                          <a:ln>
                            <a:noFill/>
                          </a:ln>
                          <a:solidFill>
                            <a:srgbClr val="000000"/>
                          </a:solidFill>
                          <a:effectLst/>
                          <a:latin typeface="Calibri" pitchFamily="34" charset="0"/>
                          <a:cs typeface="Arial" charset="0"/>
                        </a:rPr>
                        <a:t>年智利出口额将翻一番。</a:t>
                      </a:r>
                      <a:endParaRPr kumimoji="0" lang="en-US" altLang="es-CL" sz="1600" b="0" i="0" u="none" strike="noStrike" cap="none" normalizeH="0" baseline="0" dirty="0" smtClean="0">
                        <a:ln>
                          <a:noFill/>
                        </a:ln>
                        <a:solidFill>
                          <a:srgbClr val="000000"/>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645578">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000000"/>
                          </a:solidFill>
                          <a:effectLst/>
                          <a:latin typeface="Calibri" pitchFamily="34" charset="0"/>
                          <a:cs typeface="Arial" charset="0"/>
                        </a:rPr>
                        <a:t>机会</a:t>
                      </a:r>
                      <a:endParaRPr kumimoji="0" lang="en-US" altLang="es-CL" sz="1600" b="1" i="0" u="none" strike="noStrike" cap="none" normalizeH="0" baseline="0" dirty="0" smtClean="0">
                        <a:ln>
                          <a:noFill/>
                        </a:ln>
                        <a:solidFill>
                          <a:srgbClr val="000000"/>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0000"/>
                          </a:solidFill>
                          <a:effectLst/>
                          <a:latin typeface="Calibri" pitchFamily="34" charset="0"/>
                          <a:cs typeface="Arial" charset="0"/>
                        </a:rPr>
                        <a:t>原材料到高加工水平食品的加工技术，工业和投入的巨大需求。</a:t>
                      </a:r>
                      <a:endParaRPr kumimoji="0" lang="en-US" altLang="es-CL" sz="1600" b="0" i="0" u="none" strike="noStrike" cap="none" normalizeH="0" baseline="0" dirty="0" smtClean="0">
                        <a:ln>
                          <a:noFill/>
                        </a:ln>
                        <a:solidFill>
                          <a:srgbClr val="000000"/>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r>
              <a:tr h="5588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000000"/>
                          </a:solidFill>
                          <a:effectLst/>
                          <a:latin typeface="Calibri" pitchFamily="34" charset="0"/>
                          <a:cs typeface="Arial" charset="0"/>
                        </a:rPr>
                        <a:t>国际市场</a:t>
                      </a:r>
                      <a:endParaRPr kumimoji="0" lang="en-US" altLang="es-CL" sz="1600" b="1" i="0" u="none" strike="noStrike" cap="none" normalizeH="0" baseline="0" dirty="0" smtClean="0">
                        <a:ln>
                          <a:noFill/>
                        </a:ln>
                        <a:solidFill>
                          <a:srgbClr val="000000"/>
                        </a:solidFill>
                        <a:effectLst/>
                        <a:latin typeface="Calibri" pitchFamily="34" charset="0"/>
                        <a:cs typeface="Arial" charset="0"/>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0000"/>
                          </a:solidFill>
                          <a:effectLst/>
                          <a:latin typeface="Calibri" pitchFamily="34" charset="0"/>
                          <a:cs typeface="Arial" charset="0"/>
                        </a:rPr>
                        <a:t>通过贸易协定多种产品以优惠关税进入国际市场。</a:t>
                      </a:r>
                      <a:r>
                        <a:rPr kumimoji="0" lang="en-US" altLang="es-CL" sz="1600" b="0" i="0" u="none" strike="noStrike" cap="none" normalizeH="0" baseline="0" dirty="0" smtClean="0">
                          <a:ln>
                            <a:noFill/>
                          </a:ln>
                          <a:solidFill>
                            <a:srgbClr val="000000"/>
                          </a:solidFill>
                          <a:effectLst/>
                          <a:latin typeface="Calibri" pitchFamily="34" charset="0"/>
                          <a:cs typeface="Arial" charset="0"/>
                        </a:rPr>
                        <a:t> </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sp>
        <p:nvSpPr>
          <p:cNvPr id="8" name="1 Título"/>
          <p:cNvSpPr txBox="1">
            <a:spLocks/>
          </p:cNvSpPr>
          <p:nvPr/>
        </p:nvSpPr>
        <p:spPr bwMode="auto">
          <a:xfrm>
            <a:off x="557212" y="0"/>
            <a:ext cx="8586788" cy="615950"/>
          </a:xfrm>
          <a:prstGeom prst="rect">
            <a:avLst/>
          </a:prstGeom>
          <a:noFill/>
          <a:ln w="9525">
            <a:noFill/>
            <a:miter lim="800000"/>
            <a:headEnd/>
            <a:tailEnd/>
          </a:ln>
        </p:spPr>
        <p:txBody>
          <a:bodyPr anchor="ctr"/>
          <a:lstStyle/>
          <a:p>
            <a:pPr fontAlgn="auto">
              <a:spcBef>
                <a:spcPts val="0"/>
              </a:spcBef>
              <a:spcAft>
                <a:spcPts val="0"/>
              </a:spcAft>
              <a:defRPr/>
            </a:pPr>
            <a:r>
              <a:rPr lang="zh-CN" altLang="en-US" sz="2400" dirty="0" smtClean="0">
                <a:solidFill>
                  <a:schemeClr val="tx1">
                    <a:lumMod val="75000"/>
                    <a:lumOff val="25000"/>
                  </a:schemeClr>
                </a:solidFill>
                <a:latin typeface="Calibri" pitchFamily="34" charset="0"/>
              </a:rPr>
              <a:t>食品工业</a:t>
            </a:r>
            <a:endParaRPr lang="en-US" sz="2400" dirty="0">
              <a:solidFill>
                <a:schemeClr val="tx1">
                  <a:lumMod val="75000"/>
                  <a:lumOff val="25000"/>
                </a:schemeClr>
              </a:solidFill>
              <a:latin typeface="Calibri" pitchFamily="34" charset="0"/>
            </a:endParaRPr>
          </a:p>
        </p:txBody>
      </p:sp>
      <p:grpSp>
        <p:nvGrpSpPr>
          <p:cNvPr id="2" name="22 Grupo"/>
          <p:cNvGrpSpPr>
            <a:grpSpLocks/>
          </p:cNvGrpSpPr>
          <p:nvPr/>
        </p:nvGrpSpPr>
        <p:grpSpPr bwMode="auto">
          <a:xfrm>
            <a:off x="179388" y="620713"/>
            <a:ext cx="8859837" cy="6089650"/>
            <a:chOff x="179512" y="620951"/>
            <a:chExt cx="8859984" cy="6089811"/>
          </a:xfrm>
        </p:grpSpPr>
        <p:pic>
          <p:nvPicPr>
            <p:cNvPr id="11" name="Picture 2"/>
            <p:cNvPicPr>
              <a:picLocks noChangeAspect="1" noChangeArrowheads="1"/>
            </p:cNvPicPr>
            <p:nvPr/>
          </p:nvPicPr>
          <p:blipFill>
            <a:blip r:embed="rId2"/>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269" cy="214152"/>
              <a:chOff x="179512" y="6460084"/>
              <a:chExt cx="7958269" cy="214152"/>
            </a:xfrm>
          </p:grpSpPr>
          <p:pic>
            <p:nvPicPr>
              <p:cNvPr id="14" name="Picture 2" descr="G:\PROCHILE\Elementos Visuales\Imagenes\prochile_logo.jpg"/>
              <p:cNvPicPr>
                <a:picLocks noChangeAspect="1" noChangeArrowheads="1"/>
              </p:cNvPicPr>
              <p:nvPr/>
            </p:nvPicPr>
            <p:blipFill>
              <a:blip r:embed="rId3"/>
              <a:srcRect/>
              <a:stretch>
                <a:fillRect/>
              </a:stretch>
            </p:blipFill>
            <p:spPr bwMode="auto">
              <a:xfrm>
                <a:off x="179512" y="6460084"/>
                <a:ext cx="899308" cy="214152"/>
              </a:xfrm>
              <a:prstGeom prst="rect">
                <a:avLst/>
              </a:prstGeom>
              <a:noFill/>
              <a:ln w="9525">
                <a:noFill/>
                <a:miter lim="800000"/>
                <a:headEnd/>
                <a:tailEnd/>
              </a:ln>
            </p:spPr>
          </p:pic>
          <p:cxnSp>
            <p:nvCxnSpPr>
              <p:cNvPr id="15"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3"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xmlns="" val="389763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5720" y="571480"/>
            <a:ext cx="7912122" cy="2735263"/>
          </a:xfrm>
          <a:prstGeom prst="rect">
            <a:avLst/>
          </a:prstGeom>
          <a:solidFill>
            <a:schemeClr val="tx1">
              <a:lumMod val="50000"/>
              <a:lumOff val="5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fontAlgn="base">
              <a:spcBef>
                <a:spcPct val="0"/>
              </a:spcBef>
              <a:spcAft>
                <a:spcPct val="0"/>
              </a:spcAft>
              <a:defRPr>
                <a:solidFill>
                  <a:schemeClr val="tx1"/>
                </a:solidFill>
                <a:latin typeface="Calibri" pitchFamily="34" charset="0"/>
                <a:cs typeface="Arial" charset="0"/>
              </a:defRPr>
            </a:lvl6pPr>
            <a:lvl7pPr marL="2971800" indent="-228600" defTabSz="457200" fontAlgn="base">
              <a:spcBef>
                <a:spcPct val="0"/>
              </a:spcBef>
              <a:spcAft>
                <a:spcPct val="0"/>
              </a:spcAft>
              <a:defRPr>
                <a:solidFill>
                  <a:schemeClr val="tx1"/>
                </a:solidFill>
                <a:latin typeface="Calibri" pitchFamily="34" charset="0"/>
                <a:cs typeface="Arial" charset="0"/>
              </a:defRPr>
            </a:lvl7pPr>
            <a:lvl8pPr marL="3429000" indent="-228600" defTabSz="457200" fontAlgn="base">
              <a:spcBef>
                <a:spcPct val="0"/>
              </a:spcBef>
              <a:spcAft>
                <a:spcPct val="0"/>
              </a:spcAft>
              <a:defRPr>
                <a:solidFill>
                  <a:schemeClr val="tx1"/>
                </a:solidFill>
                <a:latin typeface="Calibri" pitchFamily="34" charset="0"/>
                <a:cs typeface="Arial" charset="0"/>
              </a:defRPr>
            </a:lvl8pPr>
            <a:lvl9pPr marL="3886200" indent="-228600" defTabSz="457200" fontAlgn="base">
              <a:spcBef>
                <a:spcPct val="0"/>
              </a:spcBef>
              <a:spcAft>
                <a:spcPct val="0"/>
              </a:spcAft>
              <a:defRPr>
                <a:solidFill>
                  <a:schemeClr val="tx1"/>
                </a:solidFill>
                <a:latin typeface="Calibri" pitchFamily="34" charset="0"/>
                <a:cs typeface="Arial" charset="0"/>
              </a:defRPr>
            </a:lvl9pPr>
          </a:lstStyle>
          <a:p>
            <a:pPr>
              <a:spcBef>
                <a:spcPct val="20000"/>
              </a:spcBef>
            </a:pPr>
            <a:r>
              <a:rPr lang="zh-CN" altLang="en-US" b="1" dirty="0" smtClean="0">
                <a:solidFill>
                  <a:schemeClr val="bg1"/>
                </a:solidFill>
              </a:rPr>
              <a:t>水果种植</a:t>
            </a:r>
            <a:endParaRPr lang="en-US" altLang="es-CL" b="1" dirty="0" smtClean="0">
              <a:solidFill>
                <a:schemeClr val="bg1"/>
              </a:solidFill>
            </a:endParaRPr>
          </a:p>
          <a:p>
            <a:pPr>
              <a:buFont typeface="Wingdings" pitchFamily="2" charset="2"/>
              <a:buChar char="§"/>
            </a:pPr>
            <a:r>
              <a:rPr lang="en-US" altLang="es-CL" sz="1600" dirty="0" smtClean="0">
                <a:solidFill>
                  <a:srgbClr val="FFFFFF"/>
                </a:solidFill>
              </a:rPr>
              <a:t> </a:t>
            </a:r>
            <a:r>
              <a:rPr lang="zh-CN" altLang="en-US" sz="1600" dirty="0">
                <a:solidFill>
                  <a:srgbClr val="FFFFFF"/>
                </a:solidFill>
              </a:rPr>
              <a:t>种</a:t>
            </a:r>
            <a:r>
              <a:rPr lang="zh-CN" altLang="en-US" sz="1600" dirty="0" smtClean="0">
                <a:solidFill>
                  <a:srgbClr val="FFFFFF"/>
                </a:solidFill>
              </a:rPr>
              <a:t>植面积超过</a:t>
            </a:r>
            <a:r>
              <a:rPr lang="en-US" altLang="zh-CN" sz="1600" dirty="0" smtClean="0">
                <a:solidFill>
                  <a:srgbClr val="FFFFFF"/>
                </a:solidFill>
              </a:rPr>
              <a:t>33</a:t>
            </a:r>
            <a:r>
              <a:rPr lang="zh-CN" altLang="en-US" sz="1600" dirty="0" smtClean="0">
                <a:solidFill>
                  <a:srgbClr val="FFFFFF"/>
                </a:solidFill>
              </a:rPr>
              <a:t>万公顷。</a:t>
            </a:r>
            <a:endParaRPr lang="en-US" altLang="zh-CN" sz="1600" dirty="0" smtClean="0">
              <a:solidFill>
                <a:srgbClr val="FFFFFF"/>
              </a:solidFill>
            </a:endParaRPr>
          </a:p>
          <a:p>
            <a:pPr>
              <a:buFont typeface="Wingdings" pitchFamily="2" charset="2"/>
              <a:buChar char="§"/>
            </a:pPr>
            <a:r>
              <a:rPr lang="en-US" altLang="es-CL" sz="1600" dirty="0" smtClean="0">
                <a:solidFill>
                  <a:srgbClr val="FFFFFF"/>
                </a:solidFill>
              </a:rPr>
              <a:t> </a:t>
            </a:r>
            <a:r>
              <a:rPr lang="zh-CN" altLang="en-US" sz="1600" dirty="0" smtClean="0">
                <a:solidFill>
                  <a:srgbClr val="FFFFFF"/>
                </a:solidFill>
              </a:rPr>
              <a:t>主要出口水果（按出口额）：葡萄、苹果、猕猴桃、鳄梨、李子、蓝莓和樱桃。</a:t>
            </a:r>
            <a:endParaRPr lang="en-US" altLang="es-CL" sz="1600" dirty="0">
              <a:solidFill>
                <a:srgbClr val="FFFFFF"/>
              </a:solidFill>
            </a:endParaRPr>
          </a:p>
          <a:p>
            <a:pPr>
              <a:buFont typeface="Wingdings" pitchFamily="2" charset="2"/>
              <a:buChar char="§"/>
            </a:pPr>
            <a:r>
              <a:rPr lang="en-US" altLang="es-CL" sz="1600" dirty="0">
                <a:solidFill>
                  <a:srgbClr val="FFFFFF"/>
                </a:solidFill>
              </a:rPr>
              <a:t> </a:t>
            </a:r>
            <a:r>
              <a:rPr lang="zh-CN" altLang="en-US" sz="1600" dirty="0" smtClean="0">
                <a:solidFill>
                  <a:srgbClr val="FFFFFF"/>
                </a:solidFill>
              </a:rPr>
              <a:t>超过</a:t>
            </a:r>
            <a:r>
              <a:rPr lang="en-US" altLang="zh-CN" sz="1600" dirty="0" smtClean="0">
                <a:solidFill>
                  <a:srgbClr val="FFFFFF"/>
                </a:solidFill>
              </a:rPr>
              <a:t>1700</a:t>
            </a:r>
            <a:r>
              <a:rPr lang="zh-CN" altLang="en-US" sz="1600" dirty="0" smtClean="0">
                <a:solidFill>
                  <a:srgbClr val="FFFFFF"/>
                </a:solidFill>
              </a:rPr>
              <a:t>个种植园，</a:t>
            </a:r>
            <a:r>
              <a:rPr lang="en-US" altLang="zh-CN" sz="1600" dirty="0" smtClean="0">
                <a:solidFill>
                  <a:srgbClr val="FFFFFF"/>
                </a:solidFill>
              </a:rPr>
              <a:t>16000</a:t>
            </a:r>
            <a:r>
              <a:rPr lang="zh-CN" altLang="en-US" sz="1600" dirty="0" smtClean="0">
                <a:solidFill>
                  <a:srgbClr val="FFFFFF"/>
                </a:solidFill>
              </a:rPr>
              <a:t>家生产商，</a:t>
            </a:r>
            <a:r>
              <a:rPr lang="en-US" altLang="zh-CN" sz="1600" dirty="0" smtClean="0">
                <a:solidFill>
                  <a:srgbClr val="FFFFFF"/>
                </a:solidFill>
              </a:rPr>
              <a:t>500</a:t>
            </a:r>
            <a:r>
              <a:rPr lang="zh-CN" altLang="en-US" sz="1600" dirty="0" smtClean="0">
                <a:solidFill>
                  <a:srgbClr val="FFFFFF"/>
                </a:solidFill>
              </a:rPr>
              <a:t>家出口商，</a:t>
            </a:r>
            <a:r>
              <a:rPr lang="en-US" altLang="zh-CN" sz="1600" dirty="0" smtClean="0">
                <a:solidFill>
                  <a:srgbClr val="FFFFFF"/>
                </a:solidFill>
              </a:rPr>
              <a:t>60</a:t>
            </a:r>
            <a:r>
              <a:rPr lang="zh-CN" altLang="en-US" sz="1600" dirty="0" smtClean="0">
                <a:solidFill>
                  <a:srgbClr val="FFFFFF"/>
                </a:solidFill>
              </a:rPr>
              <a:t>家包装厂和</a:t>
            </a:r>
            <a:r>
              <a:rPr lang="en-US" altLang="zh-CN" sz="1600" dirty="0" smtClean="0">
                <a:solidFill>
                  <a:srgbClr val="FFFFFF"/>
                </a:solidFill>
              </a:rPr>
              <a:t>1000</a:t>
            </a:r>
            <a:r>
              <a:rPr lang="zh-CN" altLang="en-US" sz="1600" dirty="0" smtClean="0">
                <a:solidFill>
                  <a:srgbClr val="FFFFFF"/>
                </a:solidFill>
              </a:rPr>
              <a:t>多条生产线。</a:t>
            </a:r>
            <a:r>
              <a:rPr lang="en-US" altLang="es-CL" sz="1600" dirty="0" smtClean="0">
                <a:solidFill>
                  <a:srgbClr val="FFFFFF"/>
                </a:solidFill>
              </a:rPr>
              <a:t> </a:t>
            </a:r>
            <a:endParaRPr lang="en-US" altLang="es-CL" sz="1600" dirty="0">
              <a:solidFill>
                <a:srgbClr val="FFFFFF"/>
              </a:solidFill>
            </a:endParaRPr>
          </a:p>
          <a:p>
            <a:pPr>
              <a:buFont typeface="Wingdings" pitchFamily="2" charset="2"/>
              <a:buNone/>
            </a:pPr>
            <a:endParaRPr lang="en-US" altLang="es-CL" sz="1600" b="1" dirty="0">
              <a:solidFill>
                <a:schemeClr val="bg1"/>
              </a:solidFill>
            </a:endParaRPr>
          </a:p>
          <a:p>
            <a:pPr>
              <a:buFont typeface="Wingdings" pitchFamily="2" charset="2"/>
              <a:buNone/>
            </a:pPr>
            <a:r>
              <a:rPr lang="zh-CN" altLang="en-US" sz="1600" b="1" dirty="0" smtClean="0">
                <a:solidFill>
                  <a:schemeClr val="bg1"/>
                </a:solidFill>
              </a:rPr>
              <a:t>投资机会：</a:t>
            </a:r>
            <a:endParaRPr lang="en-US" altLang="es-CL" sz="1600" b="1" dirty="0" smtClean="0">
              <a:solidFill>
                <a:schemeClr val="bg1"/>
              </a:solidFill>
            </a:endParaRPr>
          </a:p>
          <a:p>
            <a:pPr>
              <a:buFont typeface="Wingdings" pitchFamily="2" charset="2"/>
              <a:buChar char="§"/>
            </a:pPr>
            <a:r>
              <a:rPr lang="zh-CN" altLang="en-US" sz="1600" dirty="0" smtClean="0">
                <a:solidFill>
                  <a:srgbClr val="FFFFFF"/>
                </a:solidFill>
              </a:rPr>
              <a:t> 新鲜水果初级生产用以出口（核桃、樱桃和浆果）</a:t>
            </a:r>
            <a:endParaRPr lang="en-US" altLang="es-CL" sz="1600" dirty="0">
              <a:solidFill>
                <a:srgbClr val="FFFFFF"/>
              </a:solidFill>
            </a:endParaRPr>
          </a:p>
          <a:p>
            <a:pPr>
              <a:buFont typeface="Wingdings" pitchFamily="2" charset="2"/>
              <a:buChar char="§"/>
            </a:pPr>
            <a:r>
              <a:rPr lang="en-US" altLang="es-CL" sz="1600" dirty="0">
                <a:solidFill>
                  <a:srgbClr val="FFFFFF"/>
                </a:solidFill>
              </a:rPr>
              <a:t> </a:t>
            </a:r>
            <a:r>
              <a:rPr lang="zh-CN" altLang="en-US" sz="1600" dirty="0" smtClean="0">
                <a:solidFill>
                  <a:srgbClr val="FFFFFF"/>
                </a:solidFill>
              </a:rPr>
              <a:t>智利橄榄加工业废物综合再利用</a:t>
            </a:r>
            <a:endParaRPr lang="en-US" altLang="zh-CN" sz="1600" dirty="0" smtClean="0">
              <a:solidFill>
                <a:srgbClr val="FFFFFF"/>
              </a:solidFill>
            </a:endParaRPr>
          </a:p>
          <a:p>
            <a:pPr>
              <a:buFont typeface="Wingdings" pitchFamily="2" charset="2"/>
              <a:buChar char="§"/>
            </a:pPr>
            <a:r>
              <a:rPr lang="en-US" altLang="es-CL" sz="1600" dirty="0">
                <a:solidFill>
                  <a:srgbClr val="FFFFFF"/>
                </a:solidFill>
              </a:rPr>
              <a:t> </a:t>
            </a:r>
            <a:r>
              <a:rPr lang="zh-CN" altLang="en-US" sz="1600" dirty="0" smtClean="0">
                <a:solidFill>
                  <a:schemeClr val="bg1"/>
                </a:solidFill>
              </a:rPr>
              <a:t>为农业综合企业生产水果</a:t>
            </a:r>
            <a:endParaRPr lang="en-US" altLang="es-CL" sz="1600" dirty="0">
              <a:solidFill>
                <a:schemeClr val="bg1"/>
              </a:solidFill>
            </a:endParaRPr>
          </a:p>
        </p:txBody>
      </p:sp>
      <p:graphicFrame>
        <p:nvGraphicFramePr>
          <p:cNvPr id="14371" name="Group 35"/>
          <p:cNvGraphicFramePr>
            <a:graphicFrameLocks noGrp="1"/>
          </p:cNvGraphicFramePr>
          <p:nvPr>
            <p:extLst>
              <p:ext uri="{D42A27DB-BD31-4B8C-83A1-F6EECF244321}">
                <p14:modId xmlns:p14="http://schemas.microsoft.com/office/powerpoint/2010/main" xmlns="" val="3452047572"/>
              </p:ext>
            </p:extLst>
          </p:nvPr>
        </p:nvGraphicFramePr>
        <p:xfrm>
          <a:off x="357158" y="3429000"/>
          <a:ext cx="7823222" cy="2936240"/>
        </p:xfrm>
        <a:graphic>
          <a:graphicData uri="http://schemas.openxmlformats.org/drawingml/2006/table">
            <a:tbl>
              <a:tblPr/>
              <a:tblGrid>
                <a:gridCol w="3986961"/>
                <a:gridCol w="3836261"/>
              </a:tblGrid>
              <a:tr h="254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产品</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世界出口名次</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180975">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苹果干</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1</a:t>
                      </a:r>
                      <a:r>
                        <a:rPr kumimoji="0" lang="en-US" altLang="es-CL" sz="1600" b="1" i="0" u="none" strike="noStrike" cap="none" normalizeH="0" baseline="30000" smtClean="0">
                          <a:ln>
                            <a:noFill/>
                          </a:ln>
                          <a:solidFill>
                            <a:schemeClr val="tx1"/>
                          </a:solidFill>
                          <a:effectLst/>
                          <a:latin typeface="Calibri" pitchFamily="34" charset="0"/>
                          <a:cs typeface="Arial" charset="0"/>
                        </a:rPr>
                        <a:t>st</a:t>
                      </a:r>
                    </a:p>
                  </a:txBody>
                  <a:tcPr marL="44450" marR="44450" marT="0" marB="0" anchor="ct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r>
              <a:tr h="2159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蓝莓</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1</a:t>
                      </a:r>
                      <a:r>
                        <a:rPr kumimoji="0" lang="en-US" altLang="es-CL" sz="1600" b="1" i="0" u="none" strike="noStrike" cap="none" normalizeH="0" baseline="30000" smtClean="0">
                          <a:ln>
                            <a:noFill/>
                          </a:ln>
                          <a:solidFill>
                            <a:schemeClr val="tx1"/>
                          </a:solidFill>
                          <a:effectLst/>
                          <a:latin typeface="Calibri" pitchFamily="34" charset="0"/>
                          <a:cs typeface="Arial" charset="0"/>
                        </a:rPr>
                        <a:t>st</a:t>
                      </a:r>
                    </a:p>
                  </a:txBody>
                  <a:tcPr marL="44450" marR="44450" marT="0" marB="0" anchor="ctr" horzOverflow="overflow">
                    <a:lnL>
                      <a:noFill/>
                    </a:lnL>
                    <a:lnR>
                      <a:noFill/>
                    </a:lnR>
                    <a:lnT>
                      <a:noFill/>
                    </a:lnT>
                    <a:lnB>
                      <a:noFill/>
                    </a:lnB>
                    <a:lnTlToBr>
                      <a:noFill/>
                    </a:lnTlToBr>
                    <a:lnBlToTr>
                      <a:noFill/>
                    </a:lnBlToTr>
                    <a:no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葡萄</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1</a:t>
                      </a:r>
                      <a:r>
                        <a:rPr kumimoji="0" lang="en-US" altLang="es-CL" sz="1600" b="1" i="0" u="none" strike="noStrike" cap="none" normalizeH="0" baseline="30000" smtClean="0">
                          <a:ln>
                            <a:noFill/>
                          </a:ln>
                          <a:solidFill>
                            <a:schemeClr val="tx1"/>
                          </a:solidFill>
                          <a:effectLst/>
                          <a:latin typeface="Calibri" pitchFamily="34" charset="0"/>
                          <a:cs typeface="Arial" charset="0"/>
                        </a:rPr>
                        <a:t>st</a:t>
                      </a: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李子</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1</a:t>
                      </a:r>
                      <a:r>
                        <a:rPr kumimoji="0" lang="en-US" altLang="es-CL" sz="1600" b="1" i="0" u="none" strike="noStrike" cap="none" normalizeH="0" baseline="30000" smtClean="0">
                          <a:ln>
                            <a:noFill/>
                          </a:ln>
                          <a:solidFill>
                            <a:schemeClr val="tx1"/>
                          </a:solidFill>
                          <a:effectLst/>
                          <a:latin typeface="Calibri" pitchFamily="34" charset="0"/>
                          <a:cs typeface="Arial" charset="0"/>
                        </a:rPr>
                        <a:t>st</a:t>
                      </a:r>
                    </a:p>
                  </a:txBody>
                  <a:tcPr marL="44450" marR="44450" marT="0" marB="0" anchor="ctr" horzOverflow="overflow">
                    <a:lnL>
                      <a:noFill/>
                    </a:lnL>
                    <a:lnR>
                      <a:noFill/>
                    </a:lnR>
                    <a:lnT>
                      <a:noFill/>
                    </a:lnT>
                    <a:lnB>
                      <a:noFill/>
                    </a:lnB>
                    <a:lnTlToBr>
                      <a:noFill/>
                    </a:lnTlToBr>
                    <a:lnBlToTr>
                      <a:noFill/>
                    </a:lnBlToTr>
                    <a:no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虹鳟</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1</a:t>
                      </a:r>
                      <a:r>
                        <a:rPr kumimoji="0" lang="en-US" altLang="es-CL" sz="1600" b="1" i="0" u="none" strike="noStrike" cap="none" normalizeH="0" baseline="30000" smtClean="0">
                          <a:ln>
                            <a:noFill/>
                          </a:ln>
                          <a:solidFill>
                            <a:schemeClr val="tx1"/>
                          </a:solidFill>
                          <a:effectLst/>
                          <a:latin typeface="Calibri" pitchFamily="34" charset="0"/>
                          <a:cs typeface="Arial" charset="0"/>
                        </a:rPr>
                        <a:t>st</a:t>
                      </a: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桃浆</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1</a:t>
                      </a:r>
                      <a:r>
                        <a:rPr kumimoji="0" lang="en-US" altLang="es-CL" sz="1600" b="1" i="0" u="none" strike="noStrike" cap="none" normalizeH="0" baseline="30000" smtClean="0">
                          <a:ln>
                            <a:noFill/>
                          </a:ln>
                          <a:solidFill>
                            <a:schemeClr val="tx1"/>
                          </a:solidFill>
                          <a:effectLst/>
                          <a:latin typeface="Calibri" pitchFamily="34" charset="0"/>
                          <a:cs typeface="Arial" charset="0"/>
                        </a:rPr>
                        <a:t>st</a:t>
                      </a:r>
                    </a:p>
                  </a:txBody>
                  <a:tcPr marL="44450" marR="44450" marT="0" marB="0" anchor="ctr" horzOverflow="overflow">
                    <a:lnL>
                      <a:noFill/>
                    </a:lnL>
                    <a:lnR>
                      <a:noFill/>
                    </a:lnR>
                    <a:lnT>
                      <a:noFill/>
                    </a:lnT>
                    <a:lnB>
                      <a:noFill/>
                    </a:lnB>
                    <a:lnTlToBr>
                      <a:noFill/>
                    </a:lnTlToBr>
                    <a:lnBlToTr>
                      <a:noFill/>
                    </a:lnBlToTr>
                    <a:no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鳄梨</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2</a:t>
                      </a:r>
                      <a:r>
                        <a:rPr kumimoji="0" lang="en-US" altLang="es-CL" sz="1600" b="1" i="0" u="none" strike="noStrike" cap="none" normalizeH="0" baseline="30000" smtClean="0">
                          <a:ln>
                            <a:noFill/>
                          </a:ln>
                          <a:solidFill>
                            <a:schemeClr val="tx1"/>
                          </a:solidFill>
                          <a:effectLst/>
                          <a:latin typeface="Calibri" pitchFamily="34" charset="0"/>
                          <a:cs typeface="Arial" charset="0"/>
                        </a:rPr>
                        <a:t>nd</a:t>
                      </a: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大西洋鲑鱼</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2</a:t>
                      </a:r>
                      <a:r>
                        <a:rPr kumimoji="0" lang="en-US" altLang="es-CL" sz="1600" b="1" i="0" u="none" strike="noStrike" cap="none" normalizeH="0" baseline="30000" smtClean="0">
                          <a:ln>
                            <a:noFill/>
                          </a:ln>
                          <a:solidFill>
                            <a:schemeClr val="tx1"/>
                          </a:solidFill>
                          <a:effectLst/>
                          <a:latin typeface="Calibri" pitchFamily="34" charset="0"/>
                          <a:cs typeface="Arial" charset="0"/>
                        </a:rPr>
                        <a:t>nd</a:t>
                      </a:r>
                    </a:p>
                  </a:txBody>
                  <a:tcPr marL="44450" marR="44450" marT="0" marB="0" anchor="ctr" horzOverflow="overflow">
                    <a:lnL>
                      <a:noFill/>
                    </a:lnL>
                    <a:lnR>
                      <a:noFill/>
                    </a:lnR>
                    <a:lnT>
                      <a:noFill/>
                    </a:lnT>
                    <a:lnB>
                      <a:noFill/>
                    </a:lnB>
                    <a:lnTlToBr>
                      <a:noFill/>
                    </a:lnTlToBr>
                    <a:lnBlToTr>
                      <a:noFill/>
                    </a:lnBlToTr>
                    <a:no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冷冻覆盆子</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2</a:t>
                      </a:r>
                      <a:r>
                        <a:rPr kumimoji="0" lang="en-US" altLang="es-CL" sz="1600" b="1" i="0" u="none" strike="noStrike" cap="none" normalizeH="0" baseline="30000" smtClean="0">
                          <a:ln>
                            <a:noFill/>
                          </a:ln>
                          <a:solidFill>
                            <a:schemeClr val="tx1"/>
                          </a:solidFill>
                          <a:effectLst/>
                          <a:latin typeface="Calibri" pitchFamily="34" charset="0"/>
                          <a:cs typeface="Arial" charset="0"/>
                        </a:rPr>
                        <a:t>nd</a:t>
                      </a:r>
                    </a:p>
                  </a:txBody>
                  <a:tcPr marL="44450" marR="44450" marT="0" marB="0" anchor="ctr" horzOverflow="overflow">
                    <a:lnL>
                      <a:noFill/>
                    </a:lnL>
                    <a:lnR>
                      <a:noFill/>
                    </a:lnR>
                    <a:lnT>
                      <a:noFill/>
                    </a:lnT>
                    <a:lnB>
                      <a:noFill/>
                    </a:lnB>
                    <a:lnTlToBr>
                      <a:noFill/>
                    </a:lnTlToBr>
                    <a:lnBlToTr>
                      <a:noFill/>
                    </a:lnBlToTr>
                    <a:solidFill>
                      <a:srgbClr val="9BBB59">
                        <a:alpha val="20000"/>
                      </a:srgbClr>
                    </a:solid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樱桃</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altLang="es-CL" sz="1600" b="1" i="0" u="none" strike="noStrike" cap="none" normalizeH="0" baseline="0" smtClean="0">
                          <a:ln>
                            <a:noFill/>
                          </a:ln>
                          <a:solidFill>
                            <a:schemeClr val="tx1"/>
                          </a:solidFill>
                          <a:effectLst/>
                          <a:latin typeface="Calibri" pitchFamily="34" charset="0"/>
                          <a:cs typeface="Arial" charset="0"/>
                        </a:rPr>
                        <a:t>2</a:t>
                      </a:r>
                      <a:r>
                        <a:rPr kumimoji="0" lang="en-US" altLang="es-CL" sz="1600" b="1" i="0" u="none" strike="noStrike" cap="none" normalizeH="0" baseline="30000" smtClean="0">
                          <a:ln>
                            <a:noFill/>
                          </a:ln>
                          <a:solidFill>
                            <a:schemeClr val="tx1"/>
                          </a:solidFill>
                          <a:effectLst/>
                          <a:latin typeface="Calibri" pitchFamily="34" charset="0"/>
                          <a:cs typeface="Arial" charset="0"/>
                        </a:rPr>
                        <a:t>nd</a:t>
                      </a:r>
                    </a:p>
                  </a:txBody>
                  <a:tcPr marL="44450" marR="44450" marT="0" marB="0" anchor="ctr" horzOverflow="overflow">
                    <a:lnL>
                      <a:noFill/>
                    </a:lnL>
                    <a:lnR>
                      <a:noFill/>
                    </a:lnR>
                    <a:lnT>
                      <a:noFill/>
                    </a:lnT>
                    <a:lnB>
                      <a:noFill/>
                    </a:lnB>
                    <a:lnTlToBr>
                      <a:noFill/>
                    </a:lnTlToBr>
                    <a:lnBlToTr>
                      <a:noFill/>
                    </a:lnBlToTr>
                    <a:noFill/>
                  </a:tcPr>
                </a:tc>
              </a:tr>
              <a:tr h="215900">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Calibri" pitchFamily="34" charset="0"/>
                          <a:cs typeface="Arial" charset="0"/>
                        </a:rPr>
                        <a:t>桃子罐头</a:t>
                      </a:r>
                      <a:endParaRPr kumimoji="0" lang="en-US" altLang="es-CL" sz="1600" b="1" i="0" u="none" strike="noStrike" cap="none" normalizeH="0" baseline="0" dirty="0" smtClean="0">
                        <a:ln>
                          <a:noFill/>
                        </a:ln>
                        <a:solidFill>
                          <a:schemeClr val="tx1"/>
                        </a:solidFill>
                        <a:effectLst/>
                        <a:latin typeface="Calibri" pitchFamily="34" charset="0"/>
                        <a:cs typeface="Arial" charset="0"/>
                      </a:endParaRPr>
                    </a:p>
                  </a:txBody>
                  <a:tcPr marL="44450" marR="44450" marT="0" marB="0" anchor="ct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lvl1pPr defTabSz="457200">
                        <a:spcBef>
                          <a:spcPct val="20000"/>
                        </a:spcBef>
                        <a:buFont typeface="Arial" charset="0"/>
                        <a:defRPr sz="2800">
                          <a:solidFill>
                            <a:schemeClr val="tx1"/>
                          </a:solidFill>
                          <a:latin typeface="Calibri" pitchFamily="34" charset="0"/>
                        </a:defRPr>
                      </a:lvl1pPr>
                      <a:lvl2pPr marL="742950" indent="-285750" defTabSz="457200">
                        <a:spcBef>
                          <a:spcPct val="20000"/>
                        </a:spcBef>
                        <a:buFont typeface="Arial" charset="0"/>
                        <a:defRPr sz="2400">
                          <a:solidFill>
                            <a:schemeClr val="tx1"/>
                          </a:solidFill>
                          <a:latin typeface="Calibri" pitchFamily="34" charset="0"/>
                        </a:defRPr>
                      </a:lvl2pPr>
                      <a:lvl3pPr marL="1143000" indent="-228600" defTabSz="457200">
                        <a:spcBef>
                          <a:spcPct val="20000"/>
                        </a:spcBef>
                        <a:buFont typeface="Arial" charset="0"/>
                        <a:defRPr sz="2000">
                          <a:solidFill>
                            <a:schemeClr val="tx1"/>
                          </a:solidFill>
                          <a:latin typeface="Calibri" pitchFamily="34" charset="0"/>
                        </a:defRPr>
                      </a:lvl3pPr>
                      <a:lvl4pPr marL="1600200" indent="-228600" defTabSz="457200">
                        <a:spcBef>
                          <a:spcPct val="20000"/>
                        </a:spcBef>
                        <a:buFont typeface="Arial" charset="0"/>
                        <a:defRPr>
                          <a:solidFill>
                            <a:schemeClr val="tx1"/>
                          </a:solidFill>
                          <a:latin typeface="Calibri" pitchFamily="34" charset="0"/>
                        </a:defRPr>
                      </a:lvl4pPr>
                      <a:lvl5pPr marL="2057400" indent="-228600" defTabSz="457200">
                        <a:spcBef>
                          <a:spcPct val="20000"/>
                        </a:spcBef>
                        <a:buFont typeface="Arial" charset="0"/>
                        <a:defRPr>
                          <a:solidFill>
                            <a:schemeClr val="tx1"/>
                          </a:solidFill>
                          <a:latin typeface="Calibri" pitchFamily="34" charset="0"/>
                        </a:defRPr>
                      </a:lvl5pPr>
                      <a:lvl6pPr marL="2514600" indent="-228600" defTabSz="457200" fontAlgn="base">
                        <a:spcBef>
                          <a:spcPct val="20000"/>
                        </a:spcBef>
                        <a:spcAft>
                          <a:spcPct val="0"/>
                        </a:spcAft>
                        <a:buFont typeface="Arial" charset="0"/>
                        <a:defRPr>
                          <a:solidFill>
                            <a:schemeClr val="tx1"/>
                          </a:solidFill>
                          <a:latin typeface="Calibri" pitchFamily="34" charset="0"/>
                        </a:defRPr>
                      </a:lvl6pPr>
                      <a:lvl7pPr marL="2971800" indent="-228600" defTabSz="457200" fontAlgn="base">
                        <a:spcBef>
                          <a:spcPct val="20000"/>
                        </a:spcBef>
                        <a:spcAft>
                          <a:spcPct val="0"/>
                        </a:spcAft>
                        <a:buFont typeface="Arial" charset="0"/>
                        <a:defRPr>
                          <a:solidFill>
                            <a:schemeClr val="tx1"/>
                          </a:solidFill>
                          <a:latin typeface="Calibri" pitchFamily="34" charset="0"/>
                        </a:defRPr>
                      </a:lvl7pPr>
                      <a:lvl8pPr marL="3429000" indent="-228600" defTabSz="457200" fontAlgn="base">
                        <a:spcBef>
                          <a:spcPct val="20000"/>
                        </a:spcBef>
                        <a:spcAft>
                          <a:spcPct val="0"/>
                        </a:spcAft>
                        <a:buFont typeface="Arial" charset="0"/>
                        <a:defRPr>
                          <a:solidFill>
                            <a:schemeClr val="tx1"/>
                          </a:solidFill>
                          <a:latin typeface="Calibri" pitchFamily="34" charset="0"/>
                        </a:defRPr>
                      </a:lvl8pPr>
                      <a:lvl9pPr marL="3886200" indent="-228600" defTabSz="457200" fontAlgn="base">
                        <a:spcBef>
                          <a:spcPct val="20000"/>
                        </a:spcBef>
                        <a:spcAft>
                          <a:spcPct val="0"/>
                        </a:spcAft>
                        <a:buFont typeface="Arial" charset="0"/>
                        <a:defRPr>
                          <a:solidFill>
                            <a:schemeClr val="tx1"/>
                          </a:solidFill>
                          <a:latin typeface="Calibri" pitchFamily="34" charset="0"/>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pPr>
                      <a:r>
                        <a:rPr kumimoji="0" lang="en-US" altLang="es-CL" sz="1600" b="1" i="0" u="none" strike="noStrike" cap="none" normalizeH="0" baseline="0" dirty="0" smtClean="0">
                          <a:ln>
                            <a:noFill/>
                          </a:ln>
                          <a:solidFill>
                            <a:schemeClr val="tx1"/>
                          </a:solidFill>
                          <a:effectLst/>
                          <a:latin typeface="Calibri" pitchFamily="34" charset="0"/>
                          <a:cs typeface="Arial" charset="0"/>
                        </a:rPr>
                        <a:t>2</a:t>
                      </a:r>
                      <a:r>
                        <a:rPr kumimoji="0" lang="en-US" altLang="es-CL" sz="1600" b="1" i="0" u="none" strike="noStrike" cap="none" normalizeH="0" baseline="30000" dirty="0" smtClean="0">
                          <a:ln>
                            <a:noFill/>
                          </a:ln>
                          <a:solidFill>
                            <a:schemeClr val="tx1"/>
                          </a:solidFill>
                          <a:effectLst/>
                          <a:latin typeface="Calibri" pitchFamily="34" charset="0"/>
                          <a:cs typeface="Arial" charset="0"/>
                        </a:rPr>
                        <a:t>nd</a:t>
                      </a:r>
                    </a:p>
                  </a:txBody>
                  <a:tcPr marL="44450" marR="44450" marT="0" marB="0" anchor="ct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bl>
          </a:graphicData>
        </a:graphic>
      </p:graphicFrame>
      <p:sp>
        <p:nvSpPr>
          <p:cNvPr id="14369" name="1 CuadroTexto"/>
          <p:cNvSpPr txBox="1">
            <a:spLocks noChangeArrowheads="1"/>
          </p:cNvSpPr>
          <p:nvPr/>
        </p:nvSpPr>
        <p:spPr bwMode="auto">
          <a:xfrm>
            <a:off x="7308851" y="6308725"/>
            <a:ext cx="16557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zh-CN" altLang="en-US" sz="1200" dirty="0"/>
              <a:t>来源</a:t>
            </a:r>
            <a:r>
              <a:rPr lang="en-US" altLang="es-CL" sz="1200" dirty="0" smtClean="0"/>
              <a:t>: </a:t>
            </a:r>
            <a:r>
              <a:rPr lang="en-US" altLang="es-CL" sz="1200" dirty="0"/>
              <a:t>FAO</a:t>
            </a:r>
          </a:p>
        </p:txBody>
      </p:sp>
      <p:sp>
        <p:nvSpPr>
          <p:cNvPr id="9" name="1 Título"/>
          <p:cNvSpPr txBox="1">
            <a:spLocks/>
          </p:cNvSpPr>
          <p:nvPr/>
        </p:nvSpPr>
        <p:spPr bwMode="auto">
          <a:xfrm>
            <a:off x="462903" y="4763"/>
            <a:ext cx="8586788" cy="615950"/>
          </a:xfrm>
          <a:prstGeom prst="rect">
            <a:avLst/>
          </a:prstGeom>
          <a:noFill/>
          <a:ln w="9525">
            <a:noFill/>
            <a:miter lim="800000"/>
            <a:headEnd/>
            <a:tailEnd/>
          </a:ln>
        </p:spPr>
        <p:txBody>
          <a:bodyPr anchor="ctr"/>
          <a:lstStyle/>
          <a:p>
            <a:pPr fontAlgn="auto">
              <a:spcBef>
                <a:spcPts val="0"/>
              </a:spcBef>
              <a:spcAft>
                <a:spcPts val="0"/>
              </a:spcAft>
              <a:defRPr/>
            </a:pPr>
            <a:r>
              <a:rPr lang="zh-CN" altLang="en-US" sz="2400" dirty="0" smtClean="0">
                <a:solidFill>
                  <a:schemeClr val="tx1">
                    <a:lumMod val="75000"/>
                    <a:lumOff val="25000"/>
                  </a:schemeClr>
                </a:solidFill>
                <a:latin typeface="Calibri" pitchFamily="34" charset="0"/>
              </a:rPr>
              <a:t>食品工业</a:t>
            </a:r>
            <a:endParaRPr lang="en-US" sz="2400" dirty="0">
              <a:solidFill>
                <a:schemeClr val="tx1">
                  <a:lumMod val="75000"/>
                  <a:lumOff val="25000"/>
                </a:schemeClr>
              </a:solidFill>
              <a:latin typeface="Calibri" pitchFamily="34" charset="0"/>
            </a:endParaRPr>
          </a:p>
        </p:txBody>
      </p:sp>
      <p:grpSp>
        <p:nvGrpSpPr>
          <p:cNvPr id="2" name="22 Grupo"/>
          <p:cNvGrpSpPr>
            <a:grpSpLocks/>
          </p:cNvGrpSpPr>
          <p:nvPr/>
        </p:nvGrpSpPr>
        <p:grpSpPr bwMode="auto">
          <a:xfrm>
            <a:off x="179388" y="620713"/>
            <a:ext cx="8859837" cy="6089650"/>
            <a:chOff x="179512" y="620951"/>
            <a:chExt cx="8859984" cy="6089811"/>
          </a:xfrm>
        </p:grpSpPr>
        <p:pic>
          <p:nvPicPr>
            <p:cNvPr id="11" name="Picture 2"/>
            <p:cNvPicPr>
              <a:picLocks noChangeAspect="1" noChangeArrowheads="1"/>
            </p:cNvPicPr>
            <p:nvPr/>
          </p:nvPicPr>
          <p:blipFill>
            <a:blip r:embed="rId2"/>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269" cy="214152"/>
              <a:chOff x="179512" y="6460084"/>
              <a:chExt cx="7958269" cy="214152"/>
            </a:xfrm>
          </p:grpSpPr>
          <p:pic>
            <p:nvPicPr>
              <p:cNvPr id="14" name="Picture 2" descr="G:\PROCHILE\Elementos Visuales\Imagenes\prochile_logo.jpg"/>
              <p:cNvPicPr>
                <a:picLocks noChangeAspect="1" noChangeArrowheads="1"/>
              </p:cNvPicPr>
              <p:nvPr/>
            </p:nvPicPr>
            <p:blipFill>
              <a:blip r:embed="rId3"/>
              <a:srcRect/>
              <a:stretch>
                <a:fillRect/>
              </a:stretch>
            </p:blipFill>
            <p:spPr bwMode="auto">
              <a:xfrm>
                <a:off x="179512" y="6460084"/>
                <a:ext cx="899308" cy="214152"/>
              </a:xfrm>
              <a:prstGeom prst="rect">
                <a:avLst/>
              </a:prstGeom>
              <a:noFill/>
              <a:ln w="9525">
                <a:noFill/>
                <a:miter lim="800000"/>
                <a:headEnd/>
                <a:tailEnd/>
              </a:ln>
            </p:spPr>
          </p:pic>
          <p:cxnSp>
            <p:nvCxnSpPr>
              <p:cNvPr id="15"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3"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xmlns="" val="2423821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14282" y="777847"/>
            <a:ext cx="7988303" cy="2182813"/>
          </a:xfrm>
          <a:prstGeom prst="rect">
            <a:avLst/>
          </a:prstGeom>
          <a:solidFill>
            <a:schemeClr val="tx1">
              <a:lumMod val="50000"/>
              <a:lumOff val="5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fontAlgn="base">
              <a:spcBef>
                <a:spcPct val="0"/>
              </a:spcBef>
              <a:spcAft>
                <a:spcPct val="0"/>
              </a:spcAft>
              <a:defRPr>
                <a:solidFill>
                  <a:schemeClr val="tx1"/>
                </a:solidFill>
                <a:latin typeface="Calibri" pitchFamily="34" charset="0"/>
                <a:cs typeface="Arial" charset="0"/>
              </a:defRPr>
            </a:lvl6pPr>
            <a:lvl7pPr marL="2971800" indent="-228600" defTabSz="457200" fontAlgn="base">
              <a:spcBef>
                <a:spcPct val="0"/>
              </a:spcBef>
              <a:spcAft>
                <a:spcPct val="0"/>
              </a:spcAft>
              <a:defRPr>
                <a:solidFill>
                  <a:schemeClr val="tx1"/>
                </a:solidFill>
                <a:latin typeface="Calibri" pitchFamily="34" charset="0"/>
                <a:cs typeface="Arial" charset="0"/>
              </a:defRPr>
            </a:lvl7pPr>
            <a:lvl8pPr marL="3429000" indent="-228600" defTabSz="457200" fontAlgn="base">
              <a:spcBef>
                <a:spcPct val="0"/>
              </a:spcBef>
              <a:spcAft>
                <a:spcPct val="0"/>
              </a:spcAft>
              <a:defRPr>
                <a:solidFill>
                  <a:schemeClr val="tx1"/>
                </a:solidFill>
                <a:latin typeface="Calibri" pitchFamily="34" charset="0"/>
                <a:cs typeface="Arial" charset="0"/>
              </a:defRPr>
            </a:lvl8pPr>
            <a:lvl9pPr marL="3886200" indent="-228600" defTabSz="457200" fontAlgn="base">
              <a:spcBef>
                <a:spcPct val="0"/>
              </a:spcBef>
              <a:spcAft>
                <a:spcPct val="0"/>
              </a:spcAft>
              <a:defRPr>
                <a:solidFill>
                  <a:schemeClr val="tx1"/>
                </a:solidFill>
                <a:latin typeface="Calibri" pitchFamily="34" charset="0"/>
                <a:cs typeface="Arial" charset="0"/>
              </a:defRPr>
            </a:lvl9pPr>
          </a:lstStyle>
          <a:p>
            <a:pPr>
              <a:spcBef>
                <a:spcPct val="20000"/>
              </a:spcBef>
            </a:pPr>
            <a:r>
              <a:rPr lang="zh-CN" altLang="en-US" sz="1600" b="1" dirty="0" smtClean="0">
                <a:solidFill>
                  <a:schemeClr val="bg1"/>
                </a:solidFill>
              </a:rPr>
              <a:t>乳品工业</a:t>
            </a:r>
            <a:endParaRPr lang="en-US" altLang="es-CL" sz="1600" b="1" dirty="0" smtClean="0">
              <a:solidFill>
                <a:schemeClr val="bg1"/>
              </a:solidFill>
            </a:endParaRPr>
          </a:p>
          <a:p>
            <a:pPr>
              <a:buFont typeface="Wingdings" pitchFamily="2" charset="2"/>
              <a:buChar char="§"/>
            </a:pPr>
            <a:r>
              <a:rPr lang="en-US" altLang="es-CL" sz="1400" dirty="0" smtClean="0">
                <a:solidFill>
                  <a:srgbClr val="FFFFFF"/>
                </a:solidFill>
              </a:rPr>
              <a:t> </a:t>
            </a:r>
            <a:r>
              <a:rPr lang="zh-CN" altLang="en-US" sz="1400" dirty="0" smtClean="0">
                <a:solidFill>
                  <a:srgbClr val="FFFFFF"/>
                </a:solidFill>
              </a:rPr>
              <a:t>产出：</a:t>
            </a:r>
            <a:r>
              <a:rPr lang="en-US" altLang="zh-CN" sz="1400" dirty="0" smtClean="0">
                <a:solidFill>
                  <a:srgbClr val="FFFFFF"/>
                </a:solidFill>
              </a:rPr>
              <a:t>23.79</a:t>
            </a:r>
            <a:r>
              <a:rPr lang="zh-CN" altLang="en-US" sz="1400" dirty="0" smtClean="0">
                <a:solidFill>
                  <a:srgbClr val="FFFFFF"/>
                </a:solidFill>
              </a:rPr>
              <a:t>亿升，占农业生产总值的</a:t>
            </a:r>
            <a:r>
              <a:rPr lang="en-US" altLang="zh-CN" sz="1400" dirty="0" smtClean="0">
                <a:solidFill>
                  <a:srgbClr val="FFFFFF"/>
                </a:solidFill>
              </a:rPr>
              <a:t>6%</a:t>
            </a:r>
          </a:p>
          <a:p>
            <a:pPr>
              <a:buFont typeface="Wingdings" pitchFamily="2" charset="2"/>
              <a:buChar char="§"/>
            </a:pPr>
            <a:r>
              <a:rPr lang="zh-CN" altLang="en-US" sz="1400" dirty="0" smtClean="0">
                <a:solidFill>
                  <a:srgbClr val="FFFFFF"/>
                </a:solidFill>
              </a:rPr>
              <a:t>约</a:t>
            </a:r>
            <a:r>
              <a:rPr lang="en-US" altLang="zh-CN" sz="1400" dirty="0" smtClean="0">
                <a:solidFill>
                  <a:srgbClr val="FFFFFF"/>
                </a:solidFill>
              </a:rPr>
              <a:t>1.9</a:t>
            </a:r>
            <a:r>
              <a:rPr lang="zh-CN" altLang="en-US" sz="1400" dirty="0" smtClean="0">
                <a:solidFill>
                  <a:srgbClr val="FFFFFF"/>
                </a:solidFill>
              </a:rPr>
              <a:t>万牛奶生产者</a:t>
            </a:r>
            <a:r>
              <a:rPr lang="en-US" altLang="es-CL" sz="1400" dirty="0" smtClean="0">
                <a:solidFill>
                  <a:srgbClr val="FFFFFF"/>
                </a:solidFill>
              </a:rPr>
              <a:t> </a:t>
            </a:r>
          </a:p>
          <a:p>
            <a:pPr>
              <a:buFont typeface="Wingdings" pitchFamily="2" charset="2"/>
              <a:buChar char="§"/>
            </a:pPr>
            <a:r>
              <a:rPr lang="en-US" altLang="es-CL" sz="1400" dirty="0" smtClean="0">
                <a:solidFill>
                  <a:srgbClr val="FFFFFF"/>
                </a:solidFill>
              </a:rPr>
              <a:t>122</a:t>
            </a:r>
            <a:r>
              <a:rPr lang="zh-CN" altLang="en-US" sz="1400" dirty="0" smtClean="0">
                <a:solidFill>
                  <a:srgbClr val="FFFFFF"/>
                </a:solidFill>
              </a:rPr>
              <a:t>个工厂</a:t>
            </a:r>
            <a:endParaRPr lang="en-US" altLang="zh-CN" sz="1400" dirty="0" smtClean="0">
              <a:solidFill>
                <a:srgbClr val="FFFFFF"/>
              </a:solidFill>
            </a:endParaRPr>
          </a:p>
          <a:p>
            <a:pPr>
              <a:buFont typeface="Wingdings" pitchFamily="2" charset="2"/>
              <a:buChar char="§"/>
            </a:pPr>
            <a:r>
              <a:rPr lang="en-US" altLang="es-CL" sz="1400" dirty="0" smtClean="0">
                <a:solidFill>
                  <a:srgbClr val="FFFFFF"/>
                </a:solidFill>
              </a:rPr>
              <a:t>2011</a:t>
            </a:r>
            <a:r>
              <a:rPr lang="zh-CN" altLang="en-US" sz="1400" dirty="0" smtClean="0">
                <a:solidFill>
                  <a:srgbClr val="FFFFFF"/>
                </a:solidFill>
              </a:rPr>
              <a:t>年出口额：</a:t>
            </a:r>
            <a:r>
              <a:rPr lang="en-US" altLang="zh-CN" sz="1400" dirty="0" smtClean="0">
                <a:solidFill>
                  <a:srgbClr val="FFFFFF"/>
                </a:solidFill>
              </a:rPr>
              <a:t>1.99</a:t>
            </a:r>
            <a:r>
              <a:rPr lang="zh-CN" altLang="en-US" sz="1400" dirty="0" smtClean="0">
                <a:solidFill>
                  <a:srgbClr val="FFFFFF"/>
                </a:solidFill>
              </a:rPr>
              <a:t>亿美元</a:t>
            </a:r>
            <a:r>
              <a:rPr lang="en-US" altLang="es-CL" sz="1400" dirty="0" smtClean="0">
                <a:solidFill>
                  <a:srgbClr val="FFFFFF"/>
                </a:solidFill>
              </a:rPr>
              <a:t> </a:t>
            </a:r>
            <a:endParaRPr lang="en-US" altLang="es-CL" sz="1400" dirty="0">
              <a:solidFill>
                <a:srgbClr val="FFFFFF"/>
              </a:solidFill>
            </a:endParaRPr>
          </a:p>
          <a:p>
            <a:pPr>
              <a:buFont typeface="Wingdings" pitchFamily="2" charset="2"/>
              <a:buChar char="§"/>
            </a:pPr>
            <a:r>
              <a:rPr lang="zh-CN" altLang="en-US" sz="1400" dirty="0" smtClean="0">
                <a:solidFill>
                  <a:srgbClr val="FFFFFF"/>
                </a:solidFill>
              </a:rPr>
              <a:t>现存实力：未来预计增长</a:t>
            </a:r>
            <a:r>
              <a:rPr lang="en-US" altLang="zh-CN" sz="1400" dirty="0" smtClean="0">
                <a:solidFill>
                  <a:srgbClr val="FFFFFF"/>
                </a:solidFill>
              </a:rPr>
              <a:t>37%</a:t>
            </a:r>
            <a:r>
              <a:rPr lang="zh-CN" altLang="en-US" sz="1400" dirty="0" smtClean="0">
                <a:solidFill>
                  <a:srgbClr val="FFFFFF"/>
                </a:solidFill>
              </a:rPr>
              <a:t>（来源</a:t>
            </a:r>
            <a:r>
              <a:rPr lang="en-US" altLang="es-CL" sz="1400" dirty="0" smtClean="0">
                <a:solidFill>
                  <a:srgbClr val="FFFFFF"/>
                </a:solidFill>
              </a:rPr>
              <a:t>: </a:t>
            </a:r>
            <a:r>
              <a:rPr lang="en-US" altLang="es-CL" sz="1400" dirty="0">
                <a:solidFill>
                  <a:srgbClr val="FFFFFF"/>
                </a:solidFill>
              </a:rPr>
              <a:t>Dairy Consortium</a:t>
            </a:r>
            <a:r>
              <a:rPr lang="en-US" altLang="es-CL" sz="1400" dirty="0" smtClean="0">
                <a:solidFill>
                  <a:srgbClr val="FFFFFF"/>
                </a:solidFill>
              </a:rPr>
              <a:t>) </a:t>
            </a:r>
            <a:endParaRPr lang="en-US" altLang="es-CL" sz="1400" dirty="0">
              <a:solidFill>
                <a:srgbClr val="FFFFFF"/>
              </a:solidFill>
            </a:endParaRPr>
          </a:p>
          <a:p>
            <a:endParaRPr lang="en-US" altLang="es-CL" sz="1400" b="1" dirty="0">
              <a:solidFill>
                <a:schemeClr val="bg1"/>
              </a:solidFill>
            </a:endParaRPr>
          </a:p>
          <a:p>
            <a:pPr>
              <a:buFont typeface="Wingdings" pitchFamily="2" charset="2"/>
              <a:buNone/>
            </a:pPr>
            <a:r>
              <a:rPr lang="zh-CN" altLang="en-US" sz="1400" b="1" dirty="0" smtClean="0">
                <a:solidFill>
                  <a:schemeClr val="bg1"/>
                </a:solidFill>
              </a:rPr>
              <a:t>投资机会：</a:t>
            </a:r>
            <a:endParaRPr lang="en-US" altLang="es-CL" sz="1400" b="1" dirty="0">
              <a:solidFill>
                <a:schemeClr val="bg1"/>
              </a:solidFill>
            </a:endParaRPr>
          </a:p>
          <a:p>
            <a:pPr>
              <a:buFont typeface="Wingdings" pitchFamily="2" charset="2"/>
              <a:buChar char="§"/>
            </a:pPr>
            <a:r>
              <a:rPr lang="en-US" altLang="es-CL" sz="1400" dirty="0">
                <a:solidFill>
                  <a:schemeClr val="bg1"/>
                </a:solidFill>
              </a:rPr>
              <a:t> </a:t>
            </a:r>
            <a:r>
              <a:rPr lang="zh-CN" altLang="en-US" sz="1400" dirty="0" smtClean="0">
                <a:solidFill>
                  <a:schemeClr val="bg1"/>
                </a:solidFill>
              </a:rPr>
              <a:t>牛奶生产</a:t>
            </a:r>
            <a:endParaRPr lang="en-US" altLang="es-CL" sz="1400" dirty="0">
              <a:solidFill>
                <a:schemeClr val="bg1"/>
              </a:solidFill>
            </a:endParaRPr>
          </a:p>
        </p:txBody>
      </p:sp>
      <p:sp>
        <p:nvSpPr>
          <p:cNvPr id="9" name="8 CuadroTexto"/>
          <p:cNvSpPr txBox="1"/>
          <p:nvPr/>
        </p:nvSpPr>
        <p:spPr>
          <a:xfrm>
            <a:off x="214282" y="2967024"/>
            <a:ext cx="7988303" cy="1526562"/>
          </a:xfrm>
          <a:prstGeom prst="rect">
            <a:avLst/>
          </a:prstGeom>
          <a:solidFill>
            <a:schemeClr val="tx1">
              <a:lumMod val="50000"/>
              <a:lumOff val="50000"/>
            </a:schemeClr>
          </a:solidFill>
        </p:spPr>
        <p:txBody>
          <a:bodyPr wrap="square" lIns="91431" tIns="45715" rIns="91431" bIns="45715">
            <a:spAutoFit/>
          </a:bodyP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fontAlgn="base">
              <a:spcBef>
                <a:spcPct val="0"/>
              </a:spcBef>
              <a:spcAft>
                <a:spcPct val="0"/>
              </a:spcAft>
              <a:defRPr>
                <a:solidFill>
                  <a:schemeClr val="tx1"/>
                </a:solidFill>
                <a:latin typeface="Calibri" pitchFamily="34" charset="0"/>
                <a:cs typeface="Arial" charset="0"/>
              </a:defRPr>
            </a:lvl6pPr>
            <a:lvl7pPr marL="2971800" indent="-228600" defTabSz="457200" fontAlgn="base">
              <a:spcBef>
                <a:spcPct val="0"/>
              </a:spcBef>
              <a:spcAft>
                <a:spcPct val="0"/>
              </a:spcAft>
              <a:defRPr>
                <a:solidFill>
                  <a:schemeClr val="tx1"/>
                </a:solidFill>
                <a:latin typeface="Calibri" pitchFamily="34" charset="0"/>
                <a:cs typeface="Arial" charset="0"/>
              </a:defRPr>
            </a:lvl7pPr>
            <a:lvl8pPr marL="3429000" indent="-228600" defTabSz="457200" fontAlgn="base">
              <a:spcBef>
                <a:spcPct val="0"/>
              </a:spcBef>
              <a:spcAft>
                <a:spcPct val="0"/>
              </a:spcAft>
              <a:defRPr>
                <a:solidFill>
                  <a:schemeClr val="tx1"/>
                </a:solidFill>
                <a:latin typeface="Calibri" pitchFamily="34" charset="0"/>
                <a:cs typeface="Arial" charset="0"/>
              </a:defRPr>
            </a:lvl8pPr>
            <a:lvl9pPr marL="3886200" indent="-228600" defTabSz="457200" fontAlgn="base">
              <a:spcBef>
                <a:spcPct val="0"/>
              </a:spcBef>
              <a:spcAft>
                <a:spcPct val="0"/>
              </a:spcAft>
              <a:defRPr>
                <a:solidFill>
                  <a:schemeClr val="tx1"/>
                </a:solidFill>
                <a:latin typeface="Calibri" pitchFamily="34" charset="0"/>
                <a:cs typeface="Arial" charset="0"/>
              </a:defRPr>
            </a:lvl9pPr>
          </a:lstStyle>
          <a:p>
            <a:pPr>
              <a:spcBef>
                <a:spcPct val="20000"/>
              </a:spcBef>
            </a:pPr>
            <a:r>
              <a:rPr lang="zh-CN" altLang="en-US" sz="1400" b="1" dirty="0">
                <a:solidFill>
                  <a:schemeClr val="bg1"/>
                </a:solidFill>
              </a:rPr>
              <a:t>葡萄酒</a:t>
            </a:r>
            <a:endParaRPr lang="en-US" altLang="es-CL" sz="1400" b="1" dirty="0">
              <a:solidFill>
                <a:schemeClr val="bg1"/>
              </a:solidFill>
            </a:endParaRPr>
          </a:p>
          <a:p>
            <a:pPr>
              <a:buFont typeface="Wingdings" pitchFamily="2" charset="2"/>
              <a:buChar char="§"/>
            </a:pPr>
            <a:r>
              <a:rPr lang="en-US" altLang="es-CL" sz="1200" dirty="0">
                <a:solidFill>
                  <a:srgbClr val="FFFFFF"/>
                </a:solidFill>
              </a:rPr>
              <a:t> </a:t>
            </a:r>
            <a:r>
              <a:rPr lang="zh-CN" altLang="en-US" sz="1200" dirty="0" smtClean="0">
                <a:solidFill>
                  <a:srgbClr val="FFFFFF"/>
                </a:solidFill>
              </a:rPr>
              <a:t>世界第五大生产商</a:t>
            </a:r>
            <a:r>
              <a:rPr lang="en-US" altLang="es-CL" sz="1200" dirty="0" smtClean="0">
                <a:solidFill>
                  <a:srgbClr val="FFFFFF"/>
                </a:solidFill>
              </a:rPr>
              <a:t> </a:t>
            </a:r>
            <a:r>
              <a:rPr lang="zh-CN" altLang="en-US" sz="1200" dirty="0" smtClean="0">
                <a:solidFill>
                  <a:srgbClr val="FFFFFF"/>
                </a:solidFill>
              </a:rPr>
              <a:t>（约</a:t>
            </a:r>
            <a:r>
              <a:rPr lang="en-US" altLang="zh-CN" sz="1200" dirty="0" smtClean="0">
                <a:solidFill>
                  <a:srgbClr val="FFFFFF"/>
                </a:solidFill>
              </a:rPr>
              <a:t>8</a:t>
            </a:r>
            <a:r>
              <a:rPr lang="zh-CN" altLang="en-US" sz="1200" dirty="0" smtClean="0">
                <a:solidFill>
                  <a:srgbClr val="FFFFFF"/>
                </a:solidFill>
              </a:rPr>
              <a:t>亿升）</a:t>
            </a:r>
            <a:endParaRPr lang="en-US" altLang="es-CL" sz="1200" dirty="0">
              <a:solidFill>
                <a:srgbClr val="FFFFFF"/>
              </a:solidFill>
            </a:endParaRPr>
          </a:p>
          <a:p>
            <a:pPr>
              <a:buFont typeface="Wingdings" pitchFamily="2" charset="2"/>
              <a:buChar char="§"/>
            </a:pPr>
            <a:r>
              <a:rPr lang="en-US" altLang="es-CL" sz="1200" dirty="0">
                <a:solidFill>
                  <a:srgbClr val="FFFFFF"/>
                </a:solidFill>
              </a:rPr>
              <a:t> </a:t>
            </a:r>
            <a:r>
              <a:rPr lang="zh-CN" altLang="en-US" sz="1200" dirty="0">
                <a:solidFill>
                  <a:srgbClr val="FFFFFF"/>
                </a:solidFill>
              </a:rPr>
              <a:t>酿</a:t>
            </a:r>
            <a:r>
              <a:rPr lang="zh-CN" altLang="en-US" sz="1200" dirty="0" smtClean="0">
                <a:solidFill>
                  <a:srgbClr val="FFFFFF"/>
                </a:solidFill>
              </a:rPr>
              <a:t>酒葡萄种植面积：</a:t>
            </a:r>
            <a:r>
              <a:rPr lang="en-US" altLang="zh-CN" sz="1200" dirty="0" smtClean="0">
                <a:solidFill>
                  <a:srgbClr val="FFFFFF"/>
                </a:solidFill>
              </a:rPr>
              <a:t>128993</a:t>
            </a:r>
            <a:r>
              <a:rPr lang="zh-CN" altLang="en-US" sz="1200" dirty="0" smtClean="0">
                <a:solidFill>
                  <a:srgbClr val="FFFFFF"/>
                </a:solidFill>
              </a:rPr>
              <a:t>公顷</a:t>
            </a:r>
            <a:endParaRPr lang="en-US" altLang="es-CL" sz="1200" dirty="0">
              <a:solidFill>
                <a:schemeClr val="bg1"/>
              </a:solidFill>
            </a:endParaRPr>
          </a:p>
          <a:p>
            <a:pPr>
              <a:spcBef>
                <a:spcPct val="20000"/>
              </a:spcBef>
            </a:pPr>
            <a:endParaRPr lang="en-US" altLang="es-CL" sz="1200" dirty="0">
              <a:solidFill>
                <a:schemeClr val="bg1"/>
              </a:solidFill>
            </a:endParaRPr>
          </a:p>
          <a:p>
            <a:pPr>
              <a:buFont typeface="Wingdings" pitchFamily="2" charset="2"/>
              <a:buNone/>
            </a:pPr>
            <a:r>
              <a:rPr lang="zh-CN" altLang="en-US" sz="1200" b="1" dirty="0" smtClean="0">
                <a:solidFill>
                  <a:schemeClr val="bg1"/>
                </a:solidFill>
              </a:rPr>
              <a:t>投资机会：</a:t>
            </a:r>
            <a:r>
              <a:rPr lang="en-US" altLang="es-CL" sz="1200" b="1" dirty="0" smtClean="0">
                <a:solidFill>
                  <a:schemeClr val="bg1"/>
                </a:solidFill>
              </a:rPr>
              <a:t> </a:t>
            </a:r>
          </a:p>
          <a:p>
            <a:pPr>
              <a:spcBef>
                <a:spcPct val="20000"/>
              </a:spcBef>
              <a:buFont typeface="Wingdings" pitchFamily="2" charset="2"/>
              <a:buChar char="§"/>
            </a:pPr>
            <a:r>
              <a:rPr lang="en-US" altLang="es-CL" sz="1200" dirty="0" smtClean="0">
                <a:solidFill>
                  <a:schemeClr val="bg1"/>
                </a:solidFill>
              </a:rPr>
              <a:t> </a:t>
            </a:r>
            <a:r>
              <a:rPr lang="zh-CN" altLang="en-US" sz="1200" dirty="0" smtClean="0">
                <a:solidFill>
                  <a:schemeClr val="bg1"/>
                </a:solidFill>
              </a:rPr>
              <a:t>特殊酒类生产（生长在不同纬度、高海拔、沿海地区及生物动力有机葡萄酒）以满足利基市场需求</a:t>
            </a:r>
            <a:endParaRPr lang="en-US" altLang="zh-CN" sz="1200" dirty="0" smtClean="0">
              <a:solidFill>
                <a:schemeClr val="bg1"/>
              </a:solidFill>
            </a:endParaRPr>
          </a:p>
          <a:p>
            <a:pPr>
              <a:spcBef>
                <a:spcPct val="20000"/>
              </a:spcBef>
              <a:buFont typeface="Wingdings" pitchFamily="2" charset="2"/>
              <a:buChar char="§"/>
            </a:pPr>
            <a:r>
              <a:rPr lang="en-US" altLang="es-CL" sz="1200" dirty="0" smtClean="0">
                <a:solidFill>
                  <a:schemeClr val="bg1"/>
                </a:solidFill>
              </a:rPr>
              <a:t> </a:t>
            </a:r>
            <a:r>
              <a:rPr lang="zh-CN" altLang="en-US" sz="1200" dirty="0" smtClean="0">
                <a:solidFill>
                  <a:schemeClr val="bg1"/>
                </a:solidFill>
              </a:rPr>
              <a:t>智利农业副产品综合利用</a:t>
            </a:r>
            <a:endParaRPr lang="en-US" altLang="es-CL" sz="1200" dirty="0">
              <a:solidFill>
                <a:schemeClr val="bg1"/>
              </a:solidFill>
            </a:endParaRPr>
          </a:p>
        </p:txBody>
      </p:sp>
      <p:sp>
        <p:nvSpPr>
          <p:cNvPr id="13" name="12 CuadroTexto"/>
          <p:cNvSpPr txBox="1"/>
          <p:nvPr/>
        </p:nvSpPr>
        <p:spPr>
          <a:xfrm>
            <a:off x="214282" y="4643446"/>
            <a:ext cx="7988303" cy="1735850"/>
          </a:xfrm>
          <a:prstGeom prst="rect">
            <a:avLst/>
          </a:prstGeom>
          <a:solidFill>
            <a:schemeClr val="tx1">
              <a:lumMod val="50000"/>
              <a:lumOff val="50000"/>
            </a:schemeClr>
          </a:solidFill>
        </p:spPr>
        <p:txBody>
          <a:bodyPr wrap="square" lIns="91431" tIns="45715" rIns="91431" bIns="45715">
            <a:spAutoFit/>
          </a:bodyPr>
          <a:lstStyle>
            <a:lvl1pPr marL="342900" indent="-342900"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fontAlgn="base">
              <a:spcBef>
                <a:spcPct val="0"/>
              </a:spcBef>
              <a:spcAft>
                <a:spcPct val="0"/>
              </a:spcAft>
              <a:defRPr>
                <a:solidFill>
                  <a:schemeClr val="tx1"/>
                </a:solidFill>
                <a:latin typeface="Calibri" pitchFamily="34" charset="0"/>
                <a:cs typeface="Arial" charset="0"/>
              </a:defRPr>
            </a:lvl6pPr>
            <a:lvl7pPr marL="2971800" indent="-228600" defTabSz="457200" fontAlgn="base">
              <a:spcBef>
                <a:spcPct val="0"/>
              </a:spcBef>
              <a:spcAft>
                <a:spcPct val="0"/>
              </a:spcAft>
              <a:defRPr>
                <a:solidFill>
                  <a:schemeClr val="tx1"/>
                </a:solidFill>
                <a:latin typeface="Calibri" pitchFamily="34" charset="0"/>
                <a:cs typeface="Arial" charset="0"/>
              </a:defRPr>
            </a:lvl7pPr>
            <a:lvl8pPr marL="3429000" indent="-228600" defTabSz="457200" fontAlgn="base">
              <a:spcBef>
                <a:spcPct val="0"/>
              </a:spcBef>
              <a:spcAft>
                <a:spcPct val="0"/>
              </a:spcAft>
              <a:defRPr>
                <a:solidFill>
                  <a:schemeClr val="tx1"/>
                </a:solidFill>
                <a:latin typeface="Calibri" pitchFamily="34" charset="0"/>
                <a:cs typeface="Arial" charset="0"/>
              </a:defRPr>
            </a:lvl8pPr>
            <a:lvl9pPr marL="3886200" indent="-228600" defTabSz="457200" fontAlgn="base">
              <a:spcBef>
                <a:spcPct val="0"/>
              </a:spcBef>
              <a:spcAft>
                <a:spcPct val="0"/>
              </a:spcAft>
              <a:defRPr>
                <a:solidFill>
                  <a:schemeClr val="tx1"/>
                </a:solidFill>
                <a:latin typeface="Calibri" pitchFamily="34" charset="0"/>
                <a:cs typeface="Arial" charset="0"/>
              </a:defRPr>
            </a:lvl9pPr>
          </a:lstStyle>
          <a:p>
            <a:pPr>
              <a:spcBef>
                <a:spcPct val="20000"/>
              </a:spcBef>
            </a:pPr>
            <a:r>
              <a:rPr lang="zh-CN" altLang="en-US" b="1" dirty="0" smtClean="0">
                <a:solidFill>
                  <a:schemeClr val="bg1"/>
                </a:solidFill>
              </a:rPr>
              <a:t>水产养殖</a:t>
            </a:r>
            <a:endParaRPr lang="en-US" altLang="es-CL" b="1" dirty="0" smtClean="0">
              <a:solidFill>
                <a:schemeClr val="bg1"/>
              </a:solidFill>
            </a:endParaRPr>
          </a:p>
          <a:p>
            <a:pPr>
              <a:spcBef>
                <a:spcPct val="20000"/>
              </a:spcBef>
            </a:pPr>
            <a:r>
              <a:rPr lang="zh-CN" altLang="en-US" sz="1600" dirty="0" smtClean="0">
                <a:solidFill>
                  <a:schemeClr val="bg1"/>
                </a:solidFill>
              </a:rPr>
              <a:t>世界第二大三文鱼生产商</a:t>
            </a:r>
            <a:r>
              <a:rPr lang="en-US" altLang="es-CL" sz="1600" dirty="0" smtClean="0">
                <a:solidFill>
                  <a:schemeClr val="bg1"/>
                </a:solidFill>
              </a:rPr>
              <a:t> </a:t>
            </a:r>
            <a:endParaRPr lang="en-US" altLang="es-CL" sz="1600" dirty="0">
              <a:solidFill>
                <a:schemeClr val="bg1"/>
              </a:solidFill>
            </a:endParaRPr>
          </a:p>
          <a:p>
            <a:pPr>
              <a:spcBef>
                <a:spcPct val="20000"/>
              </a:spcBef>
            </a:pPr>
            <a:endParaRPr lang="en-US" altLang="es-CL" sz="1000" dirty="0">
              <a:solidFill>
                <a:schemeClr val="bg1"/>
              </a:solidFill>
            </a:endParaRPr>
          </a:p>
          <a:p>
            <a:pPr>
              <a:spcBef>
                <a:spcPct val="20000"/>
              </a:spcBef>
            </a:pPr>
            <a:r>
              <a:rPr lang="zh-CN" altLang="en-US" sz="1600" b="1" dirty="0" smtClean="0">
                <a:solidFill>
                  <a:schemeClr val="bg1"/>
                </a:solidFill>
              </a:rPr>
              <a:t>投资机会：</a:t>
            </a:r>
            <a:endParaRPr lang="en-US" altLang="es-CL" sz="1600" b="1" dirty="0">
              <a:solidFill>
                <a:schemeClr val="bg1"/>
              </a:solidFill>
            </a:endParaRPr>
          </a:p>
          <a:p>
            <a:pPr>
              <a:spcBef>
                <a:spcPct val="20000"/>
              </a:spcBef>
              <a:buFont typeface="Wingdings" pitchFamily="2" charset="2"/>
              <a:buChar char="§"/>
            </a:pPr>
            <a:r>
              <a:rPr lang="zh-CN" altLang="en-US" sz="1600" dirty="0" smtClean="0">
                <a:solidFill>
                  <a:schemeClr val="bg1"/>
                </a:solidFill>
              </a:rPr>
              <a:t>鱼类和动物饲料厂</a:t>
            </a:r>
            <a:endParaRPr lang="en-US" altLang="es-CL" sz="1600" dirty="0">
              <a:solidFill>
                <a:schemeClr val="bg1"/>
              </a:solidFill>
            </a:endParaRPr>
          </a:p>
          <a:p>
            <a:pPr>
              <a:spcBef>
                <a:spcPct val="20000"/>
              </a:spcBef>
              <a:buFont typeface="Wingdings" pitchFamily="2" charset="2"/>
              <a:buChar char="§"/>
            </a:pPr>
            <a:r>
              <a:rPr lang="zh-CN" altLang="en-US" sz="1600" dirty="0" smtClean="0">
                <a:solidFill>
                  <a:schemeClr val="bg1"/>
                </a:solidFill>
              </a:rPr>
              <a:t>水产养殖设备（水箱等）生产厂</a:t>
            </a:r>
            <a:endParaRPr lang="en-US" altLang="es-CL" sz="1600" dirty="0">
              <a:solidFill>
                <a:schemeClr val="bg1"/>
              </a:solidFill>
            </a:endParaRPr>
          </a:p>
        </p:txBody>
      </p:sp>
      <p:sp>
        <p:nvSpPr>
          <p:cNvPr id="10" name="1 Título"/>
          <p:cNvSpPr txBox="1">
            <a:spLocks/>
          </p:cNvSpPr>
          <p:nvPr/>
        </p:nvSpPr>
        <p:spPr bwMode="auto">
          <a:xfrm>
            <a:off x="557212" y="0"/>
            <a:ext cx="8586788" cy="615950"/>
          </a:xfrm>
          <a:prstGeom prst="rect">
            <a:avLst/>
          </a:prstGeom>
          <a:noFill/>
          <a:ln w="9525">
            <a:noFill/>
            <a:miter lim="800000"/>
            <a:headEnd/>
            <a:tailEnd/>
          </a:ln>
        </p:spPr>
        <p:txBody>
          <a:bodyPr anchor="ctr"/>
          <a:lstStyle/>
          <a:p>
            <a:pPr fontAlgn="auto">
              <a:spcBef>
                <a:spcPts val="0"/>
              </a:spcBef>
              <a:spcAft>
                <a:spcPts val="0"/>
              </a:spcAft>
              <a:defRPr/>
            </a:pPr>
            <a:r>
              <a:rPr lang="zh-CN" altLang="en-US" sz="2400" dirty="0" smtClean="0">
                <a:solidFill>
                  <a:schemeClr val="tx1">
                    <a:lumMod val="75000"/>
                    <a:lumOff val="25000"/>
                  </a:schemeClr>
                </a:solidFill>
                <a:latin typeface="Calibri" pitchFamily="34" charset="0"/>
              </a:rPr>
              <a:t>食品工业</a:t>
            </a:r>
            <a:endParaRPr lang="en-US" sz="2400" dirty="0">
              <a:solidFill>
                <a:schemeClr val="tx1">
                  <a:lumMod val="75000"/>
                  <a:lumOff val="25000"/>
                </a:schemeClr>
              </a:solidFill>
              <a:latin typeface="Calibri" pitchFamily="34" charset="0"/>
            </a:endParaRPr>
          </a:p>
        </p:txBody>
      </p:sp>
      <p:grpSp>
        <p:nvGrpSpPr>
          <p:cNvPr id="2" name="22 Grupo"/>
          <p:cNvGrpSpPr>
            <a:grpSpLocks/>
          </p:cNvGrpSpPr>
          <p:nvPr/>
        </p:nvGrpSpPr>
        <p:grpSpPr bwMode="auto">
          <a:xfrm>
            <a:off x="179388" y="620713"/>
            <a:ext cx="8859837" cy="6089650"/>
            <a:chOff x="179512" y="620951"/>
            <a:chExt cx="8859984" cy="6089811"/>
          </a:xfrm>
        </p:grpSpPr>
        <p:pic>
          <p:nvPicPr>
            <p:cNvPr id="12" name="Picture 2"/>
            <p:cNvPicPr>
              <a:picLocks noChangeAspect="1" noChangeArrowheads="1"/>
            </p:cNvPicPr>
            <p:nvPr/>
          </p:nvPicPr>
          <p:blipFill>
            <a:blip r:embed="rId2"/>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269" cy="214152"/>
              <a:chOff x="179512" y="6460084"/>
              <a:chExt cx="7958269" cy="214152"/>
            </a:xfrm>
          </p:grpSpPr>
          <p:pic>
            <p:nvPicPr>
              <p:cNvPr id="16" name="Picture 2" descr="G:\PROCHILE\Elementos Visuales\Imagenes\prochile_logo.jpg"/>
              <p:cNvPicPr>
                <a:picLocks noChangeAspect="1" noChangeArrowheads="1"/>
              </p:cNvPicPr>
              <p:nvPr/>
            </p:nvPicPr>
            <p:blipFill>
              <a:blip r:embed="rId3"/>
              <a:srcRect/>
              <a:stretch>
                <a:fillRect/>
              </a:stretch>
            </p:blipFill>
            <p:spPr bwMode="auto">
              <a:xfrm>
                <a:off x="179512" y="6460084"/>
                <a:ext cx="899308" cy="214152"/>
              </a:xfrm>
              <a:prstGeom prst="rect">
                <a:avLst/>
              </a:prstGeom>
              <a:noFill/>
              <a:ln w="9525">
                <a:noFill/>
                <a:miter lim="800000"/>
                <a:headEnd/>
                <a:tailEnd/>
              </a:ln>
            </p:spPr>
          </p:pic>
          <p:cxnSp>
            <p:nvCxnSpPr>
              <p:cNvPr id="17"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5"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xmlns="" val="4196235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914904"/>
          </a:xfrm>
        </p:spPr>
        <p:txBody>
          <a:bodyPr>
            <a:normAutofit/>
          </a:bodyPr>
          <a:lstStyle/>
          <a:p>
            <a:pPr algn="l"/>
            <a:r>
              <a:rPr lang="zh-CN" altLang="en-US" b="1" dirty="0" smtClean="0">
                <a:latin typeface="Bell MT" pitchFamily="18" charset="0"/>
              </a:rPr>
              <a:t>投资机会：酒庄</a:t>
            </a:r>
            <a:endParaRPr lang="en-US" b="1" dirty="0">
              <a:latin typeface="Bell MT" pitchFamily="18" charset="0"/>
            </a:endParaRPr>
          </a:p>
        </p:txBody>
      </p:sp>
      <p:sp>
        <p:nvSpPr>
          <p:cNvPr id="3" name="Content Placeholder 2"/>
          <p:cNvSpPr>
            <a:spLocks noGrp="1"/>
          </p:cNvSpPr>
          <p:nvPr>
            <p:ph idx="1"/>
          </p:nvPr>
        </p:nvSpPr>
        <p:spPr>
          <a:xfrm>
            <a:off x="467544" y="1063277"/>
            <a:ext cx="8229600" cy="4525963"/>
          </a:xfrm>
        </p:spPr>
        <p:txBody>
          <a:bodyPr>
            <a:normAutofit/>
          </a:bodyPr>
          <a:lstStyle/>
          <a:p>
            <a:r>
              <a:rPr lang="zh-CN" altLang="en-US" sz="2400" b="1" dirty="0" smtClean="0">
                <a:latin typeface="Bell MT"/>
                <a:cs typeface="Bell MT"/>
              </a:rPr>
              <a:t>描述</a:t>
            </a:r>
            <a:r>
              <a:rPr lang="es-ES" sz="2400" b="1" dirty="0" smtClean="0">
                <a:latin typeface="Bell MT"/>
                <a:cs typeface="Bell MT"/>
              </a:rPr>
              <a:t>:</a:t>
            </a:r>
            <a:r>
              <a:rPr lang="es-ES" sz="2400" dirty="0" smtClean="0">
                <a:latin typeface="Bell MT"/>
                <a:cs typeface="Bell MT"/>
              </a:rPr>
              <a:t> </a:t>
            </a:r>
            <a:r>
              <a:rPr lang="zh-CN" altLang="en-US" sz="2400" dirty="0" smtClean="0">
                <a:latin typeface="Bell MT"/>
                <a:cs typeface="Bell MT"/>
              </a:rPr>
              <a:t>酒庄和酒窖</a:t>
            </a:r>
            <a:r>
              <a:rPr lang="es-ES" sz="2400" dirty="0" smtClean="0">
                <a:latin typeface="Bell MT"/>
                <a:cs typeface="Bell MT"/>
              </a:rPr>
              <a:t> </a:t>
            </a:r>
            <a:endParaRPr lang="es-ES_tradnl" sz="2400" dirty="0">
              <a:latin typeface="Bell MT"/>
              <a:cs typeface="Bell MT"/>
            </a:endParaRPr>
          </a:p>
          <a:p>
            <a:r>
              <a:rPr lang="zh-CN" altLang="en-US" sz="2400" b="1" dirty="0" smtClean="0">
                <a:latin typeface="Bell MT"/>
                <a:cs typeface="Bell MT"/>
              </a:rPr>
              <a:t>位置：</a:t>
            </a:r>
            <a:r>
              <a:rPr lang="zh-CN" altLang="en-US" sz="2400" dirty="0" smtClean="0">
                <a:latin typeface="Bell MT"/>
                <a:cs typeface="Bell MT"/>
              </a:rPr>
              <a:t>首都圣地亚哥附近迈波谷</a:t>
            </a:r>
            <a:endParaRPr lang="es-ES_tradnl" sz="2400" dirty="0">
              <a:latin typeface="Bell MT"/>
              <a:cs typeface="Bell MT"/>
            </a:endParaRPr>
          </a:p>
          <a:p>
            <a:r>
              <a:rPr lang="zh-CN" altLang="en-US" sz="2400" b="1" dirty="0" smtClean="0">
                <a:latin typeface="Bell MT"/>
                <a:cs typeface="Bell MT"/>
              </a:rPr>
              <a:t>产量：</a:t>
            </a:r>
            <a:r>
              <a:rPr lang="zh-CN" altLang="en-US" sz="2400" dirty="0" smtClean="0">
                <a:latin typeface="Bell MT"/>
                <a:cs typeface="Bell MT"/>
              </a:rPr>
              <a:t>酒窖可容纳</a:t>
            </a:r>
            <a:r>
              <a:rPr lang="en-US" altLang="zh-CN" sz="2400" dirty="0" smtClean="0">
                <a:latin typeface="Bell MT"/>
                <a:cs typeface="Bell MT"/>
              </a:rPr>
              <a:t>600</a:t>
            </a:r>
            <a:r>
              <a:rPr lang="zh-CN" altLang="en-US" sz="2400" dirty="0" smtClean="0">
                <a:latin typeface="Bell MT"/>
                <a:cs typeface="Bell MT"/>
              </a:rPr>
              <a:t>万升，葡萄园占地</a:t>
            </a:r>
            <a:r>
              <a:rPr lang="en-US" altLang="zh-CN" sz="2400" dirty="0" smtClean="0">
                <a:latin typeface="Bell MT"/>
                <a:cs typeface="Bell MT"/>
              </a:rPr>
              <a:t>50</a:t>
            </a:r>
            <a:r>
              <a:rPr lang="zh-CN" altLang="en-US" sz="2400" dirty="0" smtClean="0">
                <a:latin typeface="Bell MT"/>
                <a:cs typeface="Bell MT"/>
              </a:rPr>
              <a:t>公顷。</a:t>
            </a:r>
            <a:endParaRPr lang="es-ES_tradnl" sz="2400" dirty="0" smtClean="0">
              <a:latin typeface="Bell MT"/>
              <a:cs typeface="Bell MT"/>
            </a:endParaRPr>
          </a:p>
          <a:p>
            <a:r>
              <a:rPr lang="zh-CN" altLang="en-US" sz="2400" b="1" dirty="0" smtClean="0">
                <a:latin typeface="Bell MT"/>
                <a:cs typeface="Bell MT"/>
              </a:rPr>
              <a:t>预计投资额：</a:t>
            </a:r>
            <a:r>
              <a:rPr lang="es-ES_tradnl" sz="2400" b="1" dirty="0" smtClean="0">
                <a:latin typeface="Bell MT"/>
                <a:cs typeface="Bell MT"/>
              </a:rPr>
              <a:t/>
            </a:r>
            <a:br>
              <a:rPr lang="es-ES_tradnl" sz="2400" b="1" dirty="0" smtClean="0">
                <a:latin typeface="Bell MT"/>
                <a:cs typeface="Bell MT"/>
              </a:rPr>
            </a:br>
            <a:r>
              <a:rPr lang="es-ES_tradnl" sz="2400" dirty="0" smtClean="0">
                <a:latin typeface="Bell MT"/>
                <a:cs typeface="Bell MT"/>
              </a:rPr>
              <a:t>	</a:t>
            </a:r>
            <a:r>
              <a:rPr lang="zh-CN" altLang="en-US" sz="2400" dirty="0" smtClean="0">
                <a:latin typeface="Bell MT"/>
                <a:cs typeface="Bell MT"/>
              </a:rPr>
              <a:t>仓库：</a:t>
            </a:r>
            <a:r>
              <a:rPr lang="en-US" altLang="zh-CN" sz="2400" dirty="0" smtClean="0">
                <a:latin typeface="Bell MT"/>
                <a:cs typeface="Bell MT"/>
              </a:rPr>
              <a:t>830</a:t>
            </a:r>
            <a:r>
              <a:rPr lang="zh-CN" altLang="en-US" sz="2400" dirty="0" smtClean="0">
                <a:latin typeface="Bell MT"/>
                <a:cs typeface="Bell MT"/>
              </a:rPr>
              <a:t>万美元</a:t>
            </a:r>
            <a:endParaRPr lang="en-US" altLang="zh-CN" sz="2400" dirty="0" smtClean="0">
              <a:latin typeface="Bell MT"/>
              <a:cs typeface="Bell MT"/>
            </a:endParaRPr>
          </a:p>
          <a:p>
            <a:pPr marL="0" indent="0">
              <a:buNone/>
            </a:pPr>
            <a:r>
              <a:rPr lang="es-ES_tradnl" sz="2400" dirty="0" smtClean="0">
                <a:latin typeface="Bell MT"/>
                <a:cs typeface="Bell MT"/>
              </a:rPr>
              <a:t> 	</a:t>
            </a:r>
            <a:r>
              <a:rPr lang="zh-CN" altLang="en-US" sz="2400" dirty="0" smtClean="0">
                <a:latin typeface="Bell MT"/>
                <a:cs typeface="Bell MT"/>
              </a:rPr>
              <a:t>葡萄园：</a:t>
            </a:r>
            <a:r>
              <a:rPr lang="en-US" altLang="zh-CN" sz="2400" dirty="0" smtClean="0">
                <a:latin typeface="Bell MT"/>
                <a:cs typeface="Bell MT"/>
              </a:rPr>
              <a:t>270</a:t>
            </a:r>
            <a:r>
              <a:rPr lang="zh-CN" altLang="en-US" sz="2400" dirty="0" smtClean="0">
                <a:latin typeface="Bell MT"/>
                <a:cs typeface="Bell MT"/>
              </a:rPr>
              <a:t>万美元</a:t>
            </a:r>
            <a:endParaRPr lang="es-ES_tradnl" sz="2400" dirty="0"/>
          </a:p>
        </p:txBody>
      </p:sp>
      <p:pic>
        <p:nvPicPr>
          <p:cNvPr id="11" name="Imagen 10"/>
          <p:cNvPicPr>
            <a:picLocks noChangeAspect="1"/>
          </p:cNvPicPr>
          <p:nvPr/>
        </p:nvPicPr>
        <p:blipFill>
          <a:blip r:embed="rId2"/>
          <a:stretch>
            <a:fillRect/>
          </a:stretch>
        </p:blipFill>
        <p:spPr>
          <a:xfrm>
            <a:off x="2568144" y="3657058"/>
            <a:ext cx="4046048" cy="2699292"/>
          </a:xfrm>
          <a:prstGeom prst="rect">
            <a:avLst/>
          </a:prstGeom>
        </p:spPr>
      </p:pic>
      <p:grpSp>
        <p:nvGrpSpPr>
          <p:cNvPr id="4" name="22 Grupo"/>
          <p:cNvGrpSpPr>
            <a:grpSpLocks/>
          </p:cNvGrpSpPr>
          <p:nvPr/>
        </p:nvGrpSpPr>
        <p:grpSpPr bwMode="auto">
          <a:xfrm>
            <a:off x="179388" y="620713"/>
            <a:ext cx="8859837" cy="6089650"/>
            <a:chOff x="179512" y="620951"/>
            <a:chExt cx="8859984" cy="6089811"/>
          </a:xfrm>
        </p:grpSpPr>
        <p:pic>
          <p:nvPicPr>
            <p:cNvPr id="14"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5" name="16 Grupo"/>
            <p:cNvGrpSpPr>
              <a:grpSpLocks/>
            </p:cNvGrpSpPr>
            <p:nvPr/>
          </p:nvGrpSpPr>
          <p:grpSpPr bwMode="auto">
            <a:xfrm>
              <a:off x="179512" y="6407832"/>
              <a:ext cx="7958269" cy="214152"/>
              <a:chOff x="179512" y="6460084"/>
              <a:chExt cx="7958269" cy="214152"/>
            </a:xfrm>
          </p:grpSpPr>
          <p:pic>
            <p:nvPicPr>
              <p:cNvPr id="17"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18"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6"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xmlns="" val="4132912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4 Imagen"/>
          <p:cNvPicPr>
            <a:picLocks noChangeAspect="1"/>
          </p:cNvPicPr>
          <p:nvPr/>
        </p:nvPicPr>
        <p:blipFill>
          <a:blip r:embed="rId2" cstate="print"/>
          <a:srcRect/>
          <a:stretch>
            <a:fillRect/>
          </a:stretch>
        </p:blipFill>
        <p:spPr bwMode="auto">
          <a:xfrm>
            <a:off x="3175" y="1588"/>
            <a:ext cx="9140825" cy="6858000"/>
          </a:xfrm>
          <a:prstGeom prst="rect">
            <a:avLst/>
          </a:prstGeom>
          <a:noFill/>
          <a:ln w="9525">
            <a:noFill/>
            <a:miter lim="800000"/>
            <a:headEnd/>
            <a:tailEnd/>
          </a:ln>
        </p:spPr>
      </p:pic>
      <p:pic>
        <p:nvPicPr>
          <p:cNvPr id="28674" name="4 Imagen" descr="_FCP9247.jpg"/>
          <p:cNvPicPr>
            <a:picLocks noChangeAspect="1"/>
          </p:cNvPicPr>
          <p:nvPr/>
        </p:nvPicPr>
        <p:blipFill>
          <a:blip r:embed="rId3" cstate="print">
            <a:lum bright="20000"/>
          </a:blip>
          <a:srcRect/>
          <a:stretch>
            <a:fillRect/>
          </a:stretch>
        </p:blipFill>
        <p:spPr bwMode="auto">
          <a:xfrm>
            <a:off x="-1671638" y="-23813"/>
            <a:ext cx="11037888" cy="7005638"/>
          </a:xfrm>
          <a:prstGeom prst="rect">
            <a:avLst/>
          </a:prstGeom>
          <a:noFill/>
          <a:ln w="9525">
            <a:noFill/>
            <a:miter lim="800000"/>
            <a:headEnd/>
            <a:tailEnd/>
          </a:ln>
        </p:spPr>
      </p:pic>
      <p:sp>
        <p:nvSpPr>
          <p:cNvPr id="9" name="2 Marcador de contenido"/>
          <p:cNvSpPr txBox="1">
            <a:spLocks/>
          </p:cNvSpPr>
          <p:nvPr/>
        </p:nvSpPr>
        <p:spPr bwMode="auto">
          <a:xfrm>
            <a:off x="138113" y="989013"/>
            <a:ext cx="7961312" cy="557212"/>
          </a:xfrm>
          <a:prstGeom prst="rect">
            <a:avLst/>
          </a:prstGeom>
          <a:noFill/>
          <a:ln w="9525">
            <a:noFill/>
            <a:miter lim="800000"/>
            <a:headEnd/>
            <a:tailEnd/>
          </a:ln>
        </p:spPr>
        <p:txBody>
          <a:bodyPr lIns="81272" tIns="40636" rIns="81272" bIns="40636"/>
          <a:lstStyle>
            <a:lvl1pPr marL="342900" indent="-342900" algn="l" defTabSz="457200" rtl="0" eaLnBrk="0" fontAlgn="base" hangingPunct="0">
              <a:spcBef>
                <a:spcPct val="20000"/>
              </a:spcBef>
              <a:spcAft>
                <a:spcPct val="0"/>
              </a:spcAft>
              <a:buFont typeface="Arial"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kern="1200">
                <a:solidFill>
                  <a:srgbClr val="595959"/>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charset="0"/>
              <a:buChar char="•"/>
              <a:defRPr sz="1600" kern="1200">
                <a:solidFill>
                  <a:srgbClr val="595959"/>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charset="0"/>
              <a:buChar char="–"/>
              <a:defRPr sz="1400" kern="1200">
                <a:solidFill>
                  <a:srgbClr val="595959"/>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charset="0"/>
              <a:buChar char="»"/>
              <a:defRPr sz="1400" kern="1200">
                <a:solidFill>
                  <a:srgbClr val="595959"/>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770" indent="-304770" defTabSz="406359">
              <a:buFont typeface="Wingdings" pitchFamily="2" charset="2"/>
              <a:buChar char="§"/>
              <a:defRPr/>
            </a:pPr>
            <a:r>
              <a:rPr lang="zh-CN" altLang="es-ES" sz="1800" b="1">
                <a:solidFill>
                  <a:sysClr val="window" lastClr="FFFFFF"/>
                </a:solidFill>
                <a:latin typeface="+mn-ea"/>
                <a:ea typeface="宋体"/>
                <a:cs typeface="ヒラギノ角ゴ Pro W3"/>
              </a:rPr>
              <a:t>投资机会</a:t>
            </a:r>
            <a:endParaRPr lang="zh-CN" altLang="es-ES" sz="1800" b="1" dirty="0">
              <a:solidFill>
                <a:sysClr val="window" lastClr="FFFFFF"/>
              </a:solidFill>
              <a:latin typeface="+mn-ea"/>
              <a:ea typeface="宋体"/>
              <a:cs typeface="ヒラギノ角ゴ Pro W3"/>
            </a:endParaRPr>
          </a:p>
        </p:txBody>
      </p:sp>
      <p:pic>
        <p:nvPicPr>
          <p:cNvPr id="5" name="4 Imagen" descr="_FCP9247.jpg"/>
          <p:cNvPicPr>
            <a:picLocks noChangeAspect="1"/>
          </p:cNvPicPr>
          <p:nvPr/>
        </p:nvPicPr>
        <p:blipFill>
          <a:blip r:embed="rId3" cstate="print">
            <a:lum bright="20000"/>
          </a:blip>
          <a:srcRect/>
          <a:stretch>
            <a:fillRect/>
          </a:stretch>
        </p:blipFill>
        <p:spPr bwMode="auto">
          <a:xfrm>
            <a:off x="-1893888" y="0"/>
            <a:ext cx="11037888" cy="7005638"/>
          </a:xfrm>
          <a:prstGeom prst="rect">
            <a:avLst/>
          </a:prstGeom>
          <a:noFill/>
          <a:ln w="9525">
            <a:noFill/>
            <a:miter lim="800000"/>
            <a:headEnd/>
            <a:tailEnd/>
          </a:ln>
        </p:spPr>
      </p:pic>
      <p:pic>
        <p:nvPicPr>
          <p:cNvPr id="6" name="Imagen 9" descr="logo_chile blanco.png"/>
          <p:cNvPicPr>
            <a:picLocks noChangeAspect="1"/>
          </p:cNvPicPr>
          <p:nvPr/>
        </p:nvPicPr>
        <p:blipFill>
          <a:blip r:embed="rId4"/>
          <a:stretch>
            <a:fillRect/>
          </a:stretch>
        </p:blipFill>
        <p:spPr>
          <a:xfrm>
            <a:off x="323850" y="360363"/>
            <a:ext cx="1612900" cy="1123950"/>
          </a:xfrm>
          <a:prstGeom prst="rect">
            <a:avLst/>
          </a:prstGeom>
          <a:effectLst>
            <a:outerShdw blurRad="50800" dist="38100" dir="2700000" algn="tl" rotWithShape="0">
              <a:prstClr val="black">
                <a:alpha val="40000"/>
              </a:prstClr>
            </a:outerShdw>
          </a:effectLst>
        </p:spPr>
      </p:pic>
      <p:sp>
        <p:nvSpPr>
          <p:cNvPr id="7" name="Rectángulo 6"/>
          <p:cNvSpPr/>
          <p:nvPr/>
        </p:nvSpPr>
        <p:spPr>
          <a:xfrm>
            <a:off x="0" y="1847850"/>
            <a:ext cx="323850" cy="1150938"/>
          </a:xfrm>
          <a:prstGeom prst="rect">
            <a:avLst/>
          </a:prstGeom>
          <a:solidFill>
            <a:srgbClr val="9BA51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FFFF"/>
              </a:solidFill>
            </a:endParaRPr>
          </a:p>
        </p:txBody>
      </p:sp>
      <p:sp>
        <p:nvSpPr>
          <p:cNvPr id="8" name="Rectángulo 7"/>
          <p:cNvSpPr/>
          <p:nvPr/>
        </p:nvSpPr>
        <p:spPr>
          <a:xfrm>
            <a:off x="323850" y="1844675"/>
            <a:ext cx="3748084" cy="1152525"/>
          </a:xfrm>
          <a:prstGeom prst="rect">
            <a:avLst/>
          </a:prstGeom>
          <a:solidFill>
            <a:schemeClr val="bg1">
              <a:lumMod val="5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FFFF"/>
              </a:solidFill>
            </a:endParaRPr>
          </a:p>
        </p:txBody>
      </p:sp>
      <p:sp>
        <p:nvSpPr>
          <p:cNvPr id="10" name="10 CuadroTexto"/>
          <p:cNvSpPr txBox="1">
            <a:spLocks noChangeArrowheads="1"/>
          </p:cNvSpPr>
          <p:nvPr/>
        </p:nvSpPr>
        <p:spPr bwMode="auto">
          <a:xfrm>
            <a:off x="971550" y="2060575"/>
            <a:ext cx="2957508" cy="646331"/>
          </a:xfrm>
          <a:prstGeom prst="rect">
            <a:avLst/>
          </a:prstGeom>
          <a:noFill/>
          <a:ln w="9525">
            <a:noFill/>
            <a:miter lim="800000"/>
            <a:headEnd/>
            <a:tailEnd/>
          </a:ln>
        </p:spPr>
        <p:txBody>
          <a:bodyPr wrap="square">
            <a:spAutoFit/>
          </a:bodyPr>
          <a:lstStyle/>
          <a:p>
            <a:r>
              <a:rPr lang="zh-CN" altLang="en-US" sz="3600" b="1" dirty="0" smtClean="0">
                <a:solidFill>
                  <a:schemeClr val="bg1"/>
                </a:solidFill>
                <a:latin typeface="Calibri" pitchFamily="34" charset="0"/>
              </a:rPr>
              <a:t>能源</a:t>
            </a:r>
            <a:endParaRPr lang="es-ES" altLang="zh-CN" sz="3600" b="1" dirty="0">
              <a:solidFill>
                <a:schemeClr val="bg1"/>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142900"/>
            <a:ext cx="8229600" cy="1143000"/>
          </a:xfrm>
        </p:spPr>
        <p:txBody>
          <a:bodyPr/>
          <a:lstStyle/>
          <a:p>
            <a:pPr algn="l">
              <a:defRPr/>
            </a:pPr>
            <a:r>
              <a:rPr lang="en-US" sz="2400" dirty="0" smtClean="0">
                <a:solidFill>
                  <a:schemeClr val="accent1">
                    <a:lumMod val="75000"/>
                  </a:schemeClr>
                </a:solidFill>
                <a:latin typeface="Verdana" pitchFamily="34" charset="0"/>
                <a:ea typeface="Verdana" pitchFamily="34" charset="0"/>
                <a:cs typeface="Verdana" pitchFamily="34" charset="0"/>
              </a:rPr>
              <a:t>2011</a:t>
            </a:r>
            <a:r>
              <a:rPr lang="zh-CN" altLang="en-US" sz="2400" dirty="0" smtClean="0">
                <a:solidFill>
                  <a:schemeClr val="accent1">
                    <a:lumMod val="75000"/>
                  </a:schemeClr>
                </a:solidFill>
                <a:latin typeface="Verdana" pitchFamily="34" charset="0"/>
                <a:ea typeface="Verdana" pitchFamily="34" charset="0"/>
                <a:cs typeface="Verdana" pitchFamily="34" charset="0"/>
              </a:rPr>
              <a:t>电力市场</a:t>
            </a:r>
            <a:r>
              <a:rPr lang="en-US" sz="2400" dirty="0" smtClean="0">
                <a:solidFill>
                  <a:schemeClr val="accent1">
                    <a:lumMod val="75000"/>
                  </a:schemeClr>
                </a:solidFill>
                <a:latin typeface="Verdana" pitchFamily="34" charset="0"/>
                <a:ea typeface="Verdana" pitchFamily="34" charset="0"/>
                <a:cs typeface="Verdana" pitchFamily="34" charset="0"/>
              </a:rPr>
              <a:t>- </a:t>
            </a:r>
            <a:r>
              <a:rPr lang="zh-CN" altLang="en-US" sz="2400" dirty="0" smtClean="0">
                <a:solidFill>
                  <a:schemeClr val="accent1">
                    <a:lumMod val="75000"/>
                  </a:schemeClr>
                </a:solidFill>
                <a:latin typeface="Verdana" pitchFamily="34" charset="0"/>
                <a:ea typeface="Verdana" pitchFamily="34" charset="0"/>
                <a:cs typeface="Verdana" pitchFamily="34" charset="0"/>
              </a:rPr>
              <a:t>净发电量</a:t>
            </a:r>
            <a:endParaRPr lang="en-US" sz="2400" dirty="0">
              <a:solidFill>
                <a:schemeClr val="accent1">
                  <a:lumMod val="75000"/>
                </a:schemeClr>
              </a:solidFill>
              <a:latin typeface="Verdana" pitchFamily="34" charset="0"/>
              <a:ea typeface="Verdana" pitchFamily="34" charset="0"/>
              <a:cs typeface="Verdana" pitchFamily="34" charset="0"/>
            </a:endParaRPr>
          </a:p>
        </p:txBody>
      </p:sp>
      <p:pic>
        <p:nvPicPr>
          <p:cNvPr id="13315" name="Picture 2" descr="http://www.escolares.net/wp/wp-content/uploads/Mapa-Politico-Administrativo-de-Chile1.gif"/>
          <p:cNvPicPr>
            <a:picLocks noChangeAspect="1" noChangeArrowheads="1"/>
          </p:cNvPicPr>
          <p:nvPr/>
        </p:nvPicPr>
        <p:blipFill>
          <a:blip r:embed="rId3"/>
          <a:srcRect/>
          <a:stretch>
            <a:fillRect/>
          </a:stretch>
        </p:blipFill>
        <p:spPr bwMode="auto">
          <a:xfrm rot="-298342">
            <a:off x="2197100" y="838200"/>
            <a:ext cx="1046163" cy="5770563"/>
          </a:xfrm>
          <a:prstGeom prst="rect">
            <a:avLst/>
          </a:prstGeom>
          <a:noFill/>
          <a:ln w="9525">
            <a:noFill/>
            <a:miter lim="800000"/>
            <a:headEnd/>
            <a:tailEnd/>
          </a:ln>
        </p:spPr>
      </p:pic>
      <p:sp>
        <p:nvSpPr>
          <p:cNvPr id="7" name="6 Trapecio"/>
          <p:cNvSpPr/>
          <p:nvPr/>
        </p:nvSpPr>
        <p:spPr>
          <a:xfrm rot="5400000" flipV="1">
            <a:off x="596106" y="343694"/>
            <a:ext cx="1185863" cy="2105025"/>
          </a:xfrm>
          <a:prstGeom prst="trapezoid">
            <a:avLst>
              <a:gd name="adj" fmla="val 1244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8" name="7 Trapecio"/>
          <p:cNvSpPr/>
          <p:nvPr/>
        </p:nvSpPr>
        <p:spPr>
          <a:xfrm rot="16200000">
            <a:off x="-6350" y="2185988"/>
            <a:ext cx="2397125" cy="2105025"/>
          </a:xfrm>
          <a:prstGeom prst="trapezoid">
            <a:avLst>
              <a:gd name="adj" fmla="val 1244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9" name="8 Trapecio"/>
          <p:cNvSpPr/>
          <p:nvPr/>
        </p:nvSpPr>
        <p:spPr>
          <a:xfrm rot="5400000" flipV="1">
            <a:off x="696118" y="3964782"/>
            <a:ext cx="982663" cy="2070100"/>
          </a:xfrm>
          <a:prstGeom prst="trapezoid">
            <a:avLst>
              <a:gd name="adj" fmla="val 1244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1" name="10 Trapecio"/>
          <p:cNvSpPr/>
          <p:nvPr/>
        </p:nvSpPr>
        <p:spPr>
          <a:xfrm rot="5400000" flipV="1">
            <a:off x="649288" y="4994275"/>
            <a:ext cx="1060450" cy="2105025"/>
          </a:xfrm>
          <a:prstGeom prst="trapezoid">
            <a:avLst>
              <a:gd name="adj" fmla="val 1244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320" name="11 CuadroTexto"/>
          <p:cNvSpPr txBox="1">
            <a:spLocks noChangeArrowheads="1"/>
          </p:cNvSpPr>
          <p:nvPr/>
        </p:nvSpPr>
        <p:spPr bwMode="auto">
          <a:xfrm>
            <a:off x="34925" y="814388"/>
            <a:ext cx="2260600" cy="1154162"/>
          </a:xfrm>
          <a:prstGeom prst="rect">
            <a:avLst/>
          </a:prstGeom>
          <a:noFill/>
          <a:ln w="9525">
            <a:noFill/>
            <a:miter lim="800000"/>
            <a:headEnd/>
            <a:tailEnd/>
          </a:ln>
        </p:spPr>
        <p:txBody>
          <a:bodyPr>
            <a:spAutoFit/>
          </a:bodyPr>
          <a:lstStyle/>
          <a:p>
            <a:pPr algn="ctr"/>
            <a:r>
              <a:rPr lang="es-CL" sz="1100" b="1" dirty="0">
                <a:solidFill>
                  <a:schemeClr val="bg1"/>
                </a:solidFill>
              </a:rPr>
              <a:t>		</a:t>
            </a:r>
            <a:r>
              <a:rPr lang="es-CL" sz="1400" b="1" dirty="0">
                <a:solidFill>
                  <a:schemeClr val="bg1"/>
                </a:solidFill>
              </a:rPr>
              <a:t>SING</a:t>
            </a:r>
            <a:endParaRPr lang="es-CL" sz="1100" b="1" dirty="0">
              <a:solidFill>
                <a:schemeClr val="bg1"/>
              </a:solidFill>
            </a:endParaRPr>
          </a:p>
          <a:p>
            <a:pPr algn="r"/>
            <a:r>
              <a:rPr lang="zh-CN" altLang="en-US" sz="1100" dirty="0" smtClean="0">
                <a:solidFill>
                  <a:schemeClr val="bg1"/>
                </a:solidFill>
              </a:rPr>
              <a:t>装置总容量</a:t>
            </a:r>
            <a:r>
              <a:rPr lang="en-US" sz="1100" dirty="0" smtClean="0">
                <a:solidFill>
                  <a:schemeClr val="bg1"/>
                </a:solidFill>
              </a:rPr>
              <a:t>: </a:t>
            </a:r>
            <a:r>
              <a:rPr lang="en-US" sz="1100" dirty="0">
                <a:solidFill>
                  <a:schemeClr val="bg1"/>
                </a:solidFill>
              </a:rPr>
              <a:t>4.344 MW</a:t>
            </a:r>
          </a:p>
          <a:p>
            <a:pPr algn="r"/>
            <a:r>
              <a:rPr lang="zh-CN" altLang="en-US" sz="1100" dirty="0" smtClean="0">
                <a:solidFill>
                  <a:schemeClr val="bg1"/>
                </a:solidFill>
              </a:rPr>
              <a:t>最大需求量</a:t>
            </a:r>
            <a:r>
              <a:rPr lang="en-US" sz="1100" dirty="0" smtClean="0">
                <a:solidFill>
                  <a:schemeClr val="bg1"/>
                </a:solidFill>
              </a:rPr>
              <a:t>: </a:t>
            </a:r>
            <a:r>
              <a:rPr lang="en-US" sz="1100" dirty="0">
                <a:solidFill>
                  <a:schemeClr val="bg1"/>
                </a:solidFill>
              </a:rPr>
              <a:t>2.162 MW</a:t>
            </a:r>
          </a:p>
          <a:p>
            <a:pPr algn="r"/>
            <a:r>
              <a:rPr lang="zh-CN" altLang="en-US" sz="1100" dirty="0" smtClean="0">
                <a:solidFill>
                  <a:schemeClr val="bg1"/>
                </a:solidFill>
              </a:rPr>
              <a:t>发电量</a:t>
            </a:r>
            <a:r>
              <a:rPr lang="en-US" sz="1100" dirty="0" smtClean="0">
                <a:solidFill>
                  <a:schemeClr val="bg1"/>
                </a:solidFill>
              </a:rPr>
              <a:t>: </a:t>
            </a:r>
            <a:r>
              <a:rPr lang="en-US" sz="1100" dirty="0">
                <a:solidFill>
                  <a:schemeClr val="bg1"/>
                </a:solidFill>
              </a:rPr>
              <a:t>15,9 </a:t>
            </a:r>
            <a:r>
              <a:rPr lang="en-US" sz="1100" dirty="0" err="1">
                <a:solidFill>
                  <a:schemeClr val="bg1"/>
                </a:solidFill>
              </a:rPr>
              <a:t>TWh</a:t>
            </a:r>
            <a:endParaRPr lang="en-US" sz="1100" dirty="0">
              <a:solidFill>
                <a:schemeClr val="bg1"/>
              </a:solidFill>
            </a:endParaRPr>
          </a:p>
          <a:p>
            <a:pPr algn="r"/>
            <a:r>
              <a:rPr lang="zh-CN" altLang="en-US" sz="1100" dirty="0" smtClean="0">
                <a:solidFill>
                  <a:schemeClr val="bg1"/>
                </a:solidFill>
              </a:rPr>
              <a:t>热量</a:t>
            </a:r>
            <a:r>
              <a:rPr lang="en-US" sz="1100" dirty="0" smtClean="0">
                <a:solidFill>
                  <a:schemeClr val="bg1"/>
                </a:solidFill>
              </a:rPr>
              <a:t>: </a:t>
            </a:r>
            <a:r>
              <a:rPr lang="en-US" sz="1100" dirty="0">
                <a:solidFill>
                  <a:schemeClr val="bg1"/>
                </a:solidFill>
              </a:rPr>
              <a:t>100%</a:t>
            </a:r>
          </a:p>
          <a:p>
            <a:pPr algn="r"/>
            <a:r>
              <a:rPr lang="zh-CN" altLang="en-US" sz="1100" dirty="0" smtClean="0">
                <a:solidFill>
                  <a:schemeClr val="bg1"/>
                </a:solidFill>
              </a:rPr>
              <a:t>人口</a:t>
            </a:r>
            <a:r>
              <a:rPr lang="en-US" sz="1100" dirty="0" smtClean="0">
                <a:solidFill>
                  <a:schemeClr val="bg1"/>
                </a:solidFill>
              </a:rPr>
              <a:t>: </a:t>
            </a:r>
            <a:r>
              <a:rPr lang="en-US" sz="1100" dirty="0">
                <a:solidFill>
                  <a:schemeClr val="bg1"/>
                </a:solidFill>
              </a:rPr>
              <a:t>6% </a:t>
            </a:r>
          </a:p>
        </p:txBody>
      </p:sp>
      <p:sp>
        <p:nvSpPr>
          <p:cNvPr id="13321" name="12 CuadroTexto"/>
          <p:cNvSpPr txBox="1">
            <a:spLocks noChangeArrowheads="1"/>
          </p:cNvSpPr>
          <p:nvPr/>
        </p:nvSpPr>
        <p:spPr bwMode="auto">
          <a:xfrm>
            <a:off x="-36513" y="2636838"/>
            <a:ext cx="2259013" cy="1323439"/>
          </a:xfrm>
          <a:prstGeom prst="rect">
            <a:avLst/>
          </a:prstGeom>
          <a:noFill/>
          <a:ln w="9525">
            <a:noFill/>
            <a:miter lim="800000"/>
            <a:headEnd/>
            <a:tailEnd/>
          </a:ln>
        </p:spPr>
        <p:txBody>
          <a:bodyPr>
            <a:spAutoFit/>
          </a:bodyPr>
          <a:lstStyle/>
          <a:p>
            <a:pPr algn="ctr"/>
            <a:r>
              <a:rPr lang="es-CL" sz="1100" b="1" dirty="0">
                <a:solidFill>
                  <a:schemeClr val="bg1"/>
                </a:solidFill>
              </a:rPr>
              <a:t>		</a:t>
            </a:r>
            <a:r>
              <a:rPr lang="es-CL" sz="1400" b="1" dirty="0">
                <a:solidFill>
                  <a:schemeClr val="bg1"/>
                </a:solidFill>
              </a:rPr>
              <a:t>SIC</a:t>
            </a:r>
            <a:endParaRPr lang="es-CL" sz="1100" b="1" dirty="0">
              <a:solidFill>
                <a:schemeClr val="bg1"/>
              </a:solidFill>
            </a:endParaRPr>
          </a:p>
          <a:p>
            <a:pPr algn="r"/>
            <a:r>
              <a:rPr lang="zh-CN" altLang="en-US" sz="1100" dirty="0" smtClean="0">
                <a:solidFill>
                  <a:schemeClr val="bg1"/>
                </a:solidFill>
              </a:rPr>
              <a:t>装置总容量</a:t>
            </a:r>
            <a:r>
              <a:rPr lang="en-US" sz="1100" dirty="0" smtClean="0">
                <a:solidFill>
                  <a:schemeClr val="bg1"/>
                </a:solidFill>
              </a:rPr>
              <a:t> </a:t>
            </a:r>
            <a:r>
              <a:rPr lang="es-CL" sz="1100" dirty="0">
                <a:solidFill>
                  <a:schemeClr val="bg1"/>
                </a:solidFill>
              </a:rPr>
              <a:t>: 12.488 MW</a:t>
            </a:r>
          </a:p>
          <a:p>
            <a:pPr algn="r"/>
            <a:r>
              <a:rPr lang="zh-CN" altLang="en-US" sz="1100" dirty="0" smtClean="0">
                <a:solidFill>
                  <a:schemeClr val="bg1"/>
                </a:solidFill>
              </a:rPr>
              <a:t>最大需求量</a:t>
            </a:r>
            <a:r>
              <a:rPr lang="es-CL" sz="1100" dirty="0" smtClean="0">
                <a:solidFill>
                  <a:schemeClr val="bg1"/>
                </a:solidFill>
              </a:rPr>
              <a:t>: </a:t>
            </a:r>
            <a:r>
              <a:rPr lang="es-CL" sz="1100" dirty="0">
                <a:solidFill>
                  <a:schemeClr val="bg1"/>
                </a:solidFill>
              </a:rPr>
              <a:t>6.881 MW</a:t>
            </a:r>
          </a:p>
          <a:p>
            <a:pPr algn="r"/>
            <a:r>
              <a:rPr lang="zh-CN" altLang="en-US" sz="1100" dirty="0" smtClean="0">
                <a:solidFill>
                  <a:schemeClr val="bg1"/>
                </a:solidFill>
              </a:rPr>
              <a:t>发电量</a:t>
            </a:r>
            <a:r>
              <a:rPr lang="es-CL" sz="1100" dirty="0" smtClean="0">
                <a:solidFill>
                  <a:schemeClr val="bg1"/>
                </a:solidFill>
              </a:rPr>
              <a:t> </a:t>
            </a:r>
            <a:r>
              <a:rPr lang="es-CL" sz="1100" dirty="0">
                <a:solidFill>
                  <a:schemeClr val="bg1"/>
                </a:solidFill>
              </a:rPr>
              <a:t>: 46,1 TWh</a:t>
            </a:r>
          </a:p>
          <a:p>
            <a:pPr algn="r"/>
            <a:r>
              <a:rPr lang="zh-CN" altLang="en-US" sz="1100" dirty="0" smtClean="0">
                <a:solidFill>
                  <a:schemeClr val="bg1"/>
                </a:solidFill>
              </a:rPr>
              <a:t>水电</a:t>
            </a:r>
            <a:r>
              <a:rPr lang="es-CL" sz="1100" dirty="0" smtClean="0">
                <a:solidFill>
                  <a:schemeClr val="bg1"/>
                </a:solidFill>
              </a:rPr>
              <a:t> </a:t>
            </a:r>
            <a:r>
              <a:rPr lang="es-CL" sz="1100" dirty="0">
                <a:solidFill>
                  <a:schemeClr val="bg1"/>
                </a:solidFill>
              </a:rPr>
              <a:t>: 45% - 65%</a:t>
            </a:r>
          </a:p>
          <a:p>
            <a:pPr algn="r"/>
            <a:r>
              <a:rPr lang="zh-CN" altLang="en-US" sz="1100" dirty="0" smtClean="0">
                <a:solidFill>
                  <a:schemeClr val="bg1"/>
                </a:solidFill>
              </a:rPr>
              <a:t>人口</a:t>
            </a:r>
            <a:r>
              <a:rPr lang="es-CL" sz="1100" dirty="0" smtClean="0">
                <a:solidFill>
                  <a:schemeClr val="bg1"/>
                </a:solidFill>
              </a:rPr>
              <a:t>: </a:t>
            </a:r>
            <a:r>
              <a:rPr lang="es-CL" sz="1100" dirty="0">
                <a:solidFill>
                  <a:schemeClr val="bg1"/>
                </a:solidFill>
              </a:rPr>
              <a:t>92%</a:t>
            </a:r>
          </a:p>
          <a:p>
            <a:pPr algn="r"/>
            <a:r>
              <a:rPr lang="es-CL" sz="1100" dirty="0">
                <a:solidFill>
                  <a:schemeClr val="bg1"/>
                </a:solidFill>
              </a:rPr>
              <a:t> </a:t>
            </a:r>
            <a:endParaRPr lang="es-ES" sz="1100" dirty="0">
              <a:solidFill>
                <a:schemeClr val="bg1"/>
              </a:solidFill>
            </a:endParaRPr>
          </a:p>
        </p:txBody>
      </p:sp>
      <p:sp>
        <p:nvSpPr>
          <p:cNvPr id="13322" name="13 CuadroTexto"/>
          <p:cNvSpPr txBox="1">
            <a:spLocks noChangeArrowheads="1"/>
          </p:cNvSpPr>
          <p:nvPr/>
        </p:nvSpPr>
        <p:spPr bwMode="auto">
          <a:xfrm>
            <a:off x="-36513" y="4508500"/>
            <a:ext cx="2259013" cy="1154162"/>
          </a:xfrm>
          <a:prstGeom prst="rect">
            <a:avLst/>
          </a:prstGeom>
          <a:noFill/>
          <a:ln w="9525">
            <a:noFill/>
            <a:miter lim="800000"/>
            <a:headEnd/>
            <a:tailEnd/>
          </a:ln>
        </p:spPr>
        <p:txBody>
          <a:bodyPr>
            <a:spAutoFit/>
          </a:bodyPr>
          <a:lstStyle/>
          <a:p>
            <a:pPr algn="ctr"/>
            <a:r>
              <a:rPr lang="es-CL" sz="1100" b="1" dirty="0">
                <a:solidFill>
                  <a:schemeClr val="bg1"/>
                </a:solidFill>
              </a:rPr>
              <a:t>	    	 </a:t>
            </a:r>
            <a:r>
              <a:rPr lang="es-CL" sz="1400" b="1" dirty="0">
                <a:solidFill>
                  <a:schemeClr val="bg1"/>
                </a:solidFill>
              </a:rPr>
              <a:t>Aysén</a:t>
            </a:r>
            <a:endParaRPr lang="es-CL" sz="1100" b="1" dirty="0">
              <a:solidFill>
                <a:schemeClr val="bg1"/>
              </a:solidFill>
            </a:endParaRPr>
          </a:p>
          <a:p>
            <a:pPr algn="r"/>
            <a:r>
              <a:rPr lang="zh-CN" altLang="en-US" sz="1100" dirty="0" smtClean="0">
                <a:solidFill>
                  <a:schemeClr val="bg1"/>
                </a:solidFill>
              </a:rPr>
              <a:t>装置总容量</a:t>
            </a:r>
            <a:r>
              <a:rPr lang="es-CL" sz="1100" dirty="0" smtClean="0">
                <a:solidFill>
                  <a:schemeClr val="bg1"/>
                </a:solidFill>
              </a:rPr>
              <a:t>: </a:t>
            </a:r>
            <a:r>
              <a:rPr lang="es-CL" sz="1100" dirty="0">
                <a:solidFill>
                  <a:schemeClr val="bg1"/>
                </a:solidFill>
              </a:rPr>
              <a:t>49 MW</a:t>
            </a:r>
          </a:p>
          <a:p>
            <a:pPr algn="r"/>
            <a:r>
              <a:rPr lang="zh-CN" altLang="en-US" sz="1100" dirty="0" smtClean="0">
                <a:solidFill>
                  <a:schemeClr val="bg1"/>
                </a:solidFill>
              </a:rPr>
              <a:t>最大需求量</a:t>
            </a:r>
            <a:r>
              <a:rPr lang="es-CL" sz="1100" dirty="0" smtClean="0">
                <a:solidFill>
                  <a:schemeClr val="bg1"/>
                </a:solidFill>
              </a:rPr>
              <a:t>: </a:t>
            </a:r>
            <a:r>
              <a:rPr lang="es-CL" sz="1100" dirty="0">
                <a:solidFill>
                  <a:schemeClr val="bg1"/>
                </a:solidFill>
              </a:rPr>
              <a:t>20 MW </a:t>
            </a:r>
          </a:p>
          <a:p>
            <a:pPr algn="r"/>
            <a:r>
              <a:rPr lang="zh-CN" altLang="en-US" sz="1100" dirty="0" smtClean="0">
                <a:solidFill>
                  <a:schemeClr val="bg1"/>
                </a:solidFill>
              </a:rPr>
              <a:t>发电量</a:t>
            </a:r>
            <a:r>
              <a:rPr lang="es-CL" sz="1100" dirty="0" smtClean="0">
                <a:solidFill>
                  <a:schemeClr val="bg1"/>
                </a:solidFill>
              </a:rPr>
              <a:t>:  </a:t>
            </a:r>
            <a:r>
              <a:rPr lang="es-CL" sz="1100" dirty="0">
                <a:solidFill>
                  <a:schemeClr val="bg1"/>
                </a:solidFill>
              </a:rPr>
              <a:t>134 GWh</a:t>
            </a:r>
          </a:p>
          <a:p>
            <a:pPr algn="r"/>
            <a:r>
              <a:rPr lang="zh-CN" altLang="en-US" sz="1100" dirty="0" smtClean="0">
                <a:solidFill>
                  <a:schemeClr val="bg1"/>
                </a:solidFill>
              </a:rPr>
              <a:t>人口</a:t>
            </a:r>
            <a:r>
              <a:rPr lang="es-CL" sz="1100" dirty="0" smtClean="0">
                <a:solidFill>
                  <a:schemeClr val="bg1"/>
                </a:solidFill>
              </a:rPr>
              <a:t>: </a:t>
            </a:r>
            <a:r>
              <a:rPr lang="es-CL" sz="1100" dirty="0">
                <a:solidFill>
                  <a:schemeClr val="bg1"/>
                </a:solidFill>
              </a:rPr>
              <a:t>1%</a:t>
            </a:r>
          </a:p>
          <a:p>
            <a:pPr algn="r"/>
            <a:r>
              <a:rPr lang="es-CL" sz="1100" dirty="0">
                <a:solidFill>
                  <a:schemeClr val="bg1"/>
                </a:solidFill>
              </a:rPr>
              <a:t> </a:t>
            </a:r>
          </a:p>
        </p:txBody>
      </p:sp>
      <p:sp>
        <p:nvSpPr>
          <p:cNvPr id="13323" name="15 CuadroTexto"/>
          <p:cNvSpPr txBox="1">
            <a:spLocks noChangeArrowheads="1"/>
          </p:cNvSpPr>
          <p:nvPr/>
        </p:nvSpPr>
        <p:spPr bwMode="auto">
          <a:xfrm>
            <a:off x="285750" y="5549900"/>
            <a:ext cx="2259013" cy="984885"/>
          </a:xfrm>
          <a:prstGeom prst="rect">
            <a:avLst/>
          </a:prstGeom>
          <a:noFill/>
          <a:ln w="9525">
            <a:noFill/>
            <a:miter lim="800000"/>
            <a:headEnd/>
            <a:tailEnd/>
          </a:ln>
        </p:spPr>
        <p:txBody>
          <a:bodyPr>
            <a:spAutoFit/>
          </a:bodyPr>
          <a:lstStyle/>
          <a:p>
            <a:r>
              <a:rPr lang="es-CL" sz="1400" b="1" dirty="0">
                <a:solidFill>
                  <a:schemeClr val="bg1"/>
                </a:solidFill>
              </a:rPr>
              <a:t>	Magallanes</a:t>
            </a:r>
            <a:endParaRPr lang="es-CL" sz="1100" b="1" dirty="0">
              <a:solidFill>
                <a:schemeClr val="bg1"/>
              </a:solidFill>
            </a:endParaRPr>
          </a:p>
          <a:p>
            <a:r>
              <a:rPr lang="en-US" sz="1100" dirty="0" smtClean="0">
                <a:solidFill>
                  <a:schemeClr val="bg1"/>
                </a:solidFill>
              </a:rPr>
              <a:t>装置总容量</a:t>
            </a:r>
            <a:r>
              <a:rPr lang="es-CL" sz="1100" dirty="0" smtClean="0">
                <a:solidFill>
                  <a:schemeClr val="bg1"/>
                </a:solidFill>
              </a:rPr>
              <a:t>: </a:t>
            </a:r>
            <a:r>
              <a:rPr lang="es-CL" sz="1100" dirty="0">
                <a:solidFill>
                  <a:schemeClr val="bg1"/>
                </a:solidFill>
              </a:rPr>
              <a:t>89 MW</a:t>
            </a:r>
          </a:p>
          <a:p>
            <a:r>
              <a:rPr lang="zh-CN" altLang="en-US" sz="1100" dirty="0" smtClean="0">
                <a:solidFill>
                  <a:schemeClr val="bg1"/>
                </a:solidFill>
              </a:rPr>
              <a:t>最大需求量</a:t>
            </a:r>
            <a:r>
              <a:rPr lang="es-CL" sz="1100" dirty="0" smtClean="0">
                <a:solidFill>
                  <a:schemeClr val="bg1"/>
                </a:solidFill>
              </a:rPr>
              <a:t>: </a:t>
            </a:r>
            <a:r>
              <a:rPr lang="es-CL" sz="1100" dirty="0">
                <a:solidFill>
                  <a:schemeClr val="bg1"/>
                </a:solidFill>
              </a:rPr>
              <a:t>40 MW</a:t>
            </a:r>
          </a:p>
          <a:p>
            <a:r>
              <a:rPr lang="zh-CN" altLang="en-US" sz="1100" dirty="0" smtClean="0">
                <a:solidFill>
                  <a:schemeClr val="bg1"/>
                </a:solidFill>
              </a:rPr>
              <a:t>发电量</a:t>
            </a:r>
            <a:r>
              <a:rPr lang="es-CL" sz="1100" dirty="0" smtClean="0">
                <a:solidFill>
                  <a:schemeClr val="bg1"/>
                </a:solidFill>
              </a:rPr>
              <a:t>: </a:t>
            </a:r>
            <a:r>
              <a:rPr lang="es-CL" sz="1100" dirty="0">
                <a:solidFill>
                  <a:schemeClr val="bg1"/>
                </a:solidFill>
              </a:rPr>
              <a:t>269 GWh</a:t>
            </a:r>
          </a:p>
          <a:p>
            <a:r>
              <a:rPr lang="zh-CN" altLang="en-US" sz="1100" dirty="0" smtClean="0">
                <a:solidFill>
                  <a:schemeClr val="bg1"/>
                </a:solidFill>
              </a:rPr>
              <a:t>人口</a:t>
            </a:r>
            <a:r>
              <a:rPr lang="es-CL" sz="1100" dirty="0" smtClean="0">
                <a:solidFill>
                  <a:schemeClr val="bg1"/>
                </a:solidFill>
              </a:rPr>
              <a:t> </a:t>
            </a:r>
            <a:r>
              <a:rPr lang="es-CL" sz="1100" dirty="0">
                <a:solidFill>
                  <a:schemeClr val="bg1"/>
                </a:solidFill>
              </a:rPr>
              <a:t>: 1%</a:t>
            </a:r>
          </a:p>
        </p:txBody>
      </p:sp>
      <p:graphicFrame>
        <p:nvGraphicFramePr>
          <p:cNvPr id="21" name="20 Gráfico"/>
          <p:cNvGraphicFramePr/>
          <p:nvPr/>
        </p:nvGraphicFramePr>
        <p:xfrm>
          <a:off x="2843808" y="2357430"/>
          <a:ext cx="5940152" cy="3672409"/>
        </p:xfrm>
        <a:graphic>
          <a:graphicData uri="http://schemas.openxmlformats.org/drawingml/2006/chart">
            <c:chart xmlns:c="http://schemas.openxmlformats.org/drawingml/2006/chart" xmlns:r="http://schemas.openxmlformats.org/officeDocument/2006/relationships" r:id="rId4"/>
          </a:graphicData>
        </a:graphic>
      </p:graphicFrame>
      <p:sp>
        <p:nvSpPr>
          <p:cNvPr id="13325" name="21 CuadroTexto"/>
          <p:cNvSpPr txBox="1">
            <a:spLocks noChangeArrowheads="1"/>
          </p:cNvSpPr>
          <p:nvPr/>
        </p:nvSpPr>
        <p:spPr bwMode="auto">
          <a:xfrm>
            <a:off x="3132138" y="1989138"/>
            <a:ext cx="6011862" cy="369332"/>
          </a:xfrm>
          <a:prstGeom prst="rect">
            <a:avLst/>
          </a:prstGeom>
          <a:noFill/>
          <a:ln w="9525">
            <a:noFill/>
            <a:miter lim="800000"/>
            <a:headEnd/>
            <a:tailEnd/>
          </a:ln>
        </p:spPr>
        <p:txBody>
          <a:bodyPr>
            <a:spAutoFit/>
          </a:bodyPr>
          <a:lstStyle/>
          <a:p>
            <a:pPr algn="ctr"/>
            <a:r>
              <a:rPr lang="zh-CN" altLang="en-US" dirty="0" smtClean="0">
                <a:solidFill>
                  <a:schemeClr val="tx2"/>
                </a:solidFill>
                <a:latin typeface="Verdana" pitchFamily="34" charset="0"/>
              </a:rPr>
              <a:t>全国总水平</a:t>
            </a:r>
            <a:r>
              <a:rPr lang="es-CL" dirty="0" smtClean="0">
                <a:solidFill>
                  <a:schemeClr val="tx2"/>
                </a:solidFill>
                <a:latin typeface="Verdana" pitchFamily="34" charset="0"/>
              </a:rPr>
              <a:t>: </a:t>
            </a:r>
            <a:r>
              <a:rPr lang="es-CL" dirty="0">
                <a:solidFill>
                  <a:schemeClr val="tx2"/>
                </a:solidFill>
                <a:latin typeface="Verdana" pitchFamily="34" charset="0"/>
              </a:rPr>
              <a:t>62 TWh</a:t>
            </a:r>
            <a:endParaRPr lang="es-ES" dirty="0">
              <a:solidFill>
                <a:schemeClr val="tx2"/>
              </a:solidFill>
              <a:latin typeface="Verdana" pitchFamily="34" charset="0"/>
            </a:endParaRPr>
          </a:p>
        </p:txBody>
      </p:sp>
      <p:sp>
        <p:nvSpPr>
          <p:cNvPr id="13326" name="22 CuadroTexto"/>
          <p:cNvSpPr txBox="1">
            <a:spLocks noChangeArrowheads="1"/>
          </p:cNvSpPr>
          <p:nvPr/>
        </p:nvSpPr>
        <p:spPr bwMode="auto">
          <a:xfrm>
            <a:off x="5857875" y="6330950"/>
            <a:ext cx="2044700" cy="246063"/>
          </a:xfrm>
          <a:prstGeom prst="rect">
            <a:avLst/>
          </a:prstGeom>
          <a:noFill/>
          <a:ln w="9525">
            <a:noFill/>
            <a:miter lim="800000"/>
            <a:headEnd/>
            <a:tailEnd/>
          </a:ln>
        </p:spPr>
        <p:txBody>
          <a:bodyPr wrap="none">
            <a:spAutoFit/>
          </a:bodyPr>
          <a:lstStyle/>
          <a:p>
            <a:r>
              <a:rPr lang="es-CL" sz="1000">
                <a:solidFill>
                  <a:schemeClr val="tx2"/>
                </a:solidFill>
                <a:latin typeface="Verdana" pitchFamily="34" charset="0"/>
              </a:rPr>
              <a:t>Source: CNE, CDEC and CER</a:t>
            </a:r>
            <a:endParaRPr lang="es-ES" sz="1000">
              <a:solidFill>
                <a:schemeClr val="tx2"/>
              </a:solidFill>
              <a:latin typeface="Verdana" pitchFamily="34" charset="0"/>
            </a:endParaRPr>
          </a:p>
        </p:txBody>
      </p:sp>
      <p:grpSp>
        <p:nvGrpSpPr>
          <p:cNvPr id="15" name="22 Grupo"/>
          <p:cNvGrpSpPr>
            <a:grpSpLocks/>
          </p:cNvGrpSpPr>
          <p:nvPr/>
        </p:nvGrpSpPr>
        <p:grpSpPr bwMode="auto">
          <a:xfrm>
            <a:off x="179388" y="620713"/>
            <a:ext cx="8859837" cy="6089650"/>
            <a:chOff x="179512" y="620951"/>
            <a:chExt cx="8859984" cy="6089811"/>
          </a:xfrm>
        </p:grpSpPr>
        <p:pic>
          <p:nvPicPr>
            <p:cNvPr id="16" name="Picture 2"/>
            <p:cNvPicPr>
              <a:picLocks noChangeAspect="1" noChangeArrowheads="1"/>
            </p:cNvPicPr>
            <p:nvPr/>
          </p:nvPicPr>
          <p:blipFill>
            <a:blip r:embed="rId5"/>
            <a:srcRect/>
            <a:stretch>
              <a:fillRect/>
            </a:stretch>
          </p:blipFill>
          <p:spPr bwMode="auto">
            <a:xfrm>
              <a:off x="8253426" y="6039367"/>
              <a:ext cx="786070" cy="671395"/>
            </a:xfrm>
            <a:prstGeom prst="rect">
              <a:avLst/>
            </a:prstGeom>
            <a:noFill/>
            <a:ln w="9525">
              <a:noFill/>
              <a:miter lim="800000"/>
              <a:headEnd/>
              <a:tailEnd/>
            </a:ln>
          </p:spPr>
        </p:pic>
        <p:grpSp>
          <p:nvGrpSpPr>
            <p:cNvPr id="17" name="16 Grupo"/>
            <p:cNvGrpSpPr>
              <a:grpSpLocks/>
            </p:cNvGrpSpPr>
            <p:nvPr/>
          </p:nvGrpSpPr>
          <p:grpSpPr bwMode="auto">
            <a:xfrm>
              <a:off x="179512" y="6407832"/>
              <a:ext cx="7958269" cy="214152"/>
              <a:chOff x="179512" y="6460084"/>
              <a:chExt cx="7958269" cy="214152"/>
            </a:xfrm>
          </p:grpSpPr>
          <p:pic>
            <p:nvPicPr>
              <p:cNvPr id="19" name="Picture 2" descr="G:\PROCHILE\Elementos Visuales\Imagenes\prochile_logo.jpg"/>
              <p:cNvPicPr>
                <a:picLocks noChangeAspect="1" noChangeArrowheads="1"/>
              </p:cNvPicPr>
              <p:nvPr/>
            </p:nvPicPr>
            <p:blipFill>
              <a:blip r:embed="rId6"/>
              <a:srcRect/>
              <a:stretch>
                <a:fillRect/>
              </a:stretch>
            </p:blipFill>
            <p:spPr bwMode="auto">
              <a:xfrm>
                <a:off x="179512" y="6460084"/>
                <a:ext cx="899308" cy="214152"/>
              </a:xfrm>
              <a:prstGeom prst="rect">
                <a:avLst/>
              </a:prstGeom>
              <a:noFill/>
              <a:ln w="9525">
                <a:noFill/>
                <a:miter lim="800000"/>
                <a:headEnd/>
                <a:tailEnd/>
              </a:ln>
            </p:spPr>
          </p:pic>
          <p:cxnSp>
            <p:nvCxnSpPr>
              <p:cNvPr id="20"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8"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0" y="-142900"/>
            <a:ext cx="8164513" cy="1143000"/>
          </a:xfrm>
        </p:spPr>
        <p:txBody>
          <a:bodyPr/>
          <a:lstStyle/>
          <a:p>
            <a:pPr algn="l">
              <a:defRPr/>
            </a:pPr>
            <a:r>
              <a:rPr lang="en-US" sz="2800" dirty="0" smtClean="0">
                <a:solidFill>
                  <a:schemeClr val="tx2"/>
                </a:solidFill>
                <a:latin typeface="Verdana"/>
                <a:ea typeface="ヒラギノ角ゴ Pro W3" charset="-128"/>
                <a:cs typeface="Verdana"/>
                <a:sym typeface="gobCL" pitchFamily="50" charset="0"/>
              </a:rPr>
              <a:t>电力市场</a:t>
            </a:r>
            <a:br>
              <a:rPr lang="en-US" sz="2800" dirty="0" smtClean="0">
                <a:solidFill>
                  <a:schemeClr val="tx2"/>
                </a:solidFill>
                <a:latin typeface="Verdana"/>
                <a:ea typeface="ヒラギノ角ゴ Pro W3" charset="-128"/>
                <a:cs typeface="Verdana"/>
                <a:sym typeface="gobCL" pitchFamily="50" charset="0"/>
              </a:rPr>
            </a:br>
            <a:r>
              <a:rPr lang="zh-CN" altLang="en-US" sz="2800" dirty="0" smtClean="0">
                <a:solidFill>
                  <a:schemeClr val="tx2"/>
                </a:solidFill>
                <a:latin typeface="Verdana"/>
                <a:ea typeface="ヒラギノ角ゴ Pro W3" charset="-128"/>
                <a:cs typeface="Verdana"/>
                <a:sym typeface="gobCL" pitchFamily="50" charset="0"/>
              </a:rPr>
              <a:t>需要多少能量？价格如何？</a:t>
            </a:r>
            <a:endParaRPr lang="en-US" sz="2400" dirty="0" smtClean="0">
              <a:solidFill>
                <a:schemeClr val="tx2"/>
              </a:solidFill>
              <a:latin typeface="Verdana" pitchFamily="-84" charset="0"/>
              <a:ea typeface="ＭＳ Ｐゴシック" pitchFamily="-84" charset="-128"/>
              <a:cs typeface="+mn-cs"/>
            </a:endParaRPr>
          </a:p>
        </p:txBody>
      </p:sp>
      <p:pic>
        <p:nvPicPr>
          <p:cNvPr id="15363" name="Picture 2"/>
          <p:cNvPicPr>
            <a:picLocks noChangeAspect="1" noChangeArrowheads="1"/>
          </p:cNvPicPr>
          <p:nvPr/>
        </p:nvPicPr>
        <p:blipFill>
          <a:blip r:embed="rId3"/>
          <a:srcRect l="9375" t="20508" r="8006" b="6250"/>
          <a:stretch>
            <a:fillRect/>
          </a:stretch>
        </p:blipFill>
        <p:spPr bwMode="auto">
          <a:xfrm>
            <a:off x="285750" y="1500188"/>
            <a:ext cx="7654925" cy="4071937"/>
          </a:xfrm>
          <a:prstGeom prst="rect">
            <a:avLst/>
          </a:prstGeom>
          <a:noFill/>
          <a:ln w="9525">
            <a:noFill/>
            <a:miter lim="800000"/>
            <a:headEnd/>
            <a:tailEnd/>
          </a:ln>
        </p:spPr>
      </p:pic>
      <p:grpSp>
        <p:nvGrpSpPr>
          <p:cNvPr id="4" name="22 Grupo"/>
          <p:cNvGrpSpPr>
            <a:grpSpLocks/>
          </p:cNvGrpSpPr>
          <p:nvPr/>
        </p:nvGrpSpPr>
        <p:grpSpPr bwMode="auto">
          <a:xfrm>
            <a:off x="179388" y="620713"/>
            <a:ext cx="8859837" cy="6089650"/>
            <a:chOff x="179512" y="620951"/>
            <a:chExt cx="8859984" cy="6089811"/>
          </a:xfrm>
        </p:grpSpPr>
        <p:pic>
          <p:nvPicPr>
            <p:cNvPr id="5" name="Picture 2"/>
            <p:cNvPicPr>
              <a:picLocks noChangeAspect="1" noChangeArrowheads="1"/>
            </p:cNvPicPr>
            <p:nvPr/>
          </p:nvPicPr>
          <p:blipFill>
            <a:blip r:embed="rId4"/>
            <a:srcRect/>
            <a:stretch>
              <a:fillRect/>
            </a:stretch>
          </p:blipFill>
          <p:spPr bwMode="auto">
            <a:xfrm>
              <a:off x="8253426" y="6039367"/>
              <a:ext cx="786070" cy="671395"/>
            </a:xfrm>
            <a:prstGeom prst="rect">
              <a:avLst/>
            </a:prstGeom>
            <a:noFill/>
            <a:ln w="9525">
              <a:noFill/>
              <a:miter lim="800000"/>
              <a:headEnd/>
              <a:tailEnd/>
            </a:ln>
          </p:spPr>
        </p:pic>
        <p:grpSp>
          <p:nvGrpSpPr>
            <p:cNvPr id="6" name="16 Grupo"/>
            <p:cNvGrpSpPr>
              <a:grpSpLocks/>
            </p:cNvGrpSpPr>
            <p:nvPr/>
          </p:nvGrpSpPr>
          <p:grpSpPr bwMode="auto">
            <a:xfrm>
              <a:off x="179512" y="6407832"/>
              <a:ext cx="7958269" cy="214152"/>
              <a:chOff x="179512" y="6460084"/>
              <a:chExt cx="7958269" cy="214152"/>
            </a:xfrm>
          </p:grpSpPr>
          <p:pic>
            <p:nvPicPr>
              <p:cNvPr id="8" name="Picture 2" descr="G:\PROCHILE\Elementos Visuales\Imagenes\prochile_logo.jpg"/>
              <p:cNvPicPr>
                <a:picLocks noChangeAspect="1" noChangeArrowheads="1"/>
              </p:cNvPicPr>
              <p:nvPr/>
            </p:nvPicPr>
            <p:blipFill>
              <a:blip r:embed="rId5"/>
              <a:srcRect/>
              <a:stretch>
                <a:fillRect/>
              </a:stretch>
            </p:blipFill>
            <p:spPr bwMode="auto">
              <a:xfrm>
                <a:off x="179512" y="6460084"/>
                <a:ext cx="899308" cy="214152"/>
              </a:xfrm>
              <a:prstGeom prst="rect">
                <a:avLst/>
              </a:prstGeom>
              <a:noFill/>
              <a:ln w="9525">
                <a:noFill/>
                <a:miter lim="800000"/>
                <a:headEnd/>
                <a:tailEnd/>
              </a:ln>
            </p:spPr>
          </p:pic>
          <p:cxnSp>
            <p:nvCxnSpPr>
              <p:cNvPr id="9"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7"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1 Imagen"/>
          <p:cNvPicPr>
            <a:picLocks noChangeAspect="1"/>
          </p:cNvPicPr>
          <p:nvPr/>
        </p:nvPicPr>
        <p:blipFill>
          <a:blip r:embed="rId2"/>
          <a:srcRect/>
          <a:stretch>
            <a:fillRect/>
          </a:stretch>
        </p:blipFill>
        <p:spPr bwMode="auto">
          <a:xfrm>
            <a:off x="179388" y="3500438"/>
            <a:ext cx="8513762" cy="2827337"/>
          </a:xfrm>
          <a:prstGeom prst="rect">
            <a:avLst/>
          </a:prstGeom>
          <a:noFill/>
          <a:ln w="9525">
            <a:noFill/>
            <a:miter lim="800000"/>
            <a:headEnd/>
            <a:tailEnd/>
          </a:ln>
        </p:spPr>
      </p:pic>
      <p:sp>
        <p:nvSpPr>
          <p:cNvPr id="4" name="3 Rectángulo"/>
          <p:cNvSpPr/>
          <p:nvPr/>
        </p:nvSpPr>
        <p:spPr>
          <a:xfrm>
            <a:off x="214282" y="714356"/>
            <a:ext cx="8066087" cy="2862322"/>
          </a:xfrm>
          <a:prstGeom prst="rect">
            <a:avLst/>
          </a:prstGeom>
        </p:spPr>
        <p:txBody>
          <a:bodyPr>
            <a:spAutoFit/>
          </a:bodyPr>
          <a:lstStyle/>
          <a:p>
            <a:pPr marL="285750" indent="-285750" algn="just">
              <a:buClr>
                <a:srgbClr val="C00000"/>
              </a:buClr>
              <a:buFont typeface="Wingdings" pitchFamily="2" charset="2"/>
              <a:buChar char="§"/>
              <a:defRPr/>
            </a:pPr>
            <a:r>
              <a:rPr lang="zh-CN" altLang="es-ES" sz="2000" dirty="0">
                <a:latin typeface="+mn-ea"/>
                <a:ea typeface="+mn-ea"/>
              </a:rPr>
              <a:t>智利能源主要依赖进口，尤其对化石燃料高度依赖，其高昂的价格提升了能源生产的边际成本，从而拉高电价。</a:t>
            </a:r>
          </a:p>
          <a:p>
            <a:pPr marL="285750" indent="-285750" algn="just">
              <a:buClr>
                <a:srgbClr val="C00000"/>
              </a:buClr>
              <a:buFont typeface="Wingdings" pitchFamily="2" charset="2"/>
              <a:buChar char="§"/>
              <a:defRPr/>
            </a:pPr>
            <a:endParaRPr lang="es-ES" altLang="zh-CN" sz="2000" dirty="0">
              <a:latin typeface="+mn-ea"/>
              <a:ea typeface="+mn-ea"/>
            </a:endParaRPr>
          </a:p>
          <a:p>
            <a:pPr marL="285750" indent="-285750" algn="just">
              <a:buClr>
                <a:srgbClr val="C00000"/>
              </a:buClr>
              <a:buFont typeface="Wingdings" pitchFamily="2" charset="2"/>
              <a:buChar char="§"/>
              <a:defRPr/>
            </a:pPr>
            <a:r>
              <a:rPr lang="zh-CN" altLang="es-ES" sz="2000" dirty="0">
                <a:latin typeface="+mn-ea"/>
                <a:ea typeface="+mn-ea"/>
              </a:rPr>
              <a:t>不论是现货市场还是合约市场，化石原料价格高企；此外还受到阿根廷天然气供应陡变以及常规技术投资成本高涨的影响。事实上，目前</a:t>
            </a:r>
            <a:r>
              <a:rPr lang="zh-CN" altLang="en-US" sz="2000" dirty="0">
                <a:latin typeface="+mn-ea"/>
                <a:ea typeface="+mn-ea"/>
              </a:rPr>
              <a:t>智利</a:t>
            </a:r>
            <a:r>
              <a:rPr lang="zh-CN" altLang="es-ES" sz="2000" dirty="0">
                <a:latin typeface="+mn-ea"/>
                <a:ea typeface="+mn-ea"/>
              </a:rPr>
              <a:t>电价是拉美地区最高的之一，也高于经合组织的平均水平。</a:t>
            </a:r>
          </a:p>
          <a:p>
            <a:pPr marL="285750" indent="-285750" algn="just">
              <a:buClr>
                <a:srgbClr val="C00000"/>
              </a:buClr>
              <a:buFont typeface="Wingdings" pitchFamily="2" charset="2"/>
              <a:buChar char="§"/>
              <a:defRPr/>
            </a:pPr>
            <a:endParaRPr lang="es-ES" altLang="zh-CN" sz="2000" dirty="0">
              <a:latin typeface="+mn-ea"/>
              <a:ea typeface="+mn-ea"/>
            </a:endParaRPr>
          </a:p>
          <a:p>
            <a:pPr marL="285750" indent="-285750" algn="just">
              <a:buClr>
                <a:srgbClr val="C00000"/>
              </a:buClr>
              <a:buFont typeface="Wingdings" pitchFamily="2" charset="2"/>
              <a:buChar char="§"/>
              <a:defRPr/>
            </a:pPr>
            <a:r>
              <a:rPr lang="zh-CN" altLang="es-ES" sz="2000" dirty="0">
                <a:latin typeface="+mn-ea"/>
                <a:ea typeface="+mn-ea"/>
              </a:rPr>
              <a:t>智利在能源领域面临挑战，特别是我们需要足够的资源和竞争力来保证增长。</a:t>
            </a:r>
          </a:p>
        </p:txBody>
      </p:sp>
      <p:sp>
        <p:nvSpPr>
          <p:cNvPr id="5" name="Title 7"/>
          <p:cNvSpPr>
            <a:spLocks noGrp="1"/>
          </p:cNvSpPr>
          <p:nvPr>
            <p:ph type="title"/>
          </p:nvPr>
        </p:nvSpPr>
        <p:spPr>
          <a:xfrm>
            <a:off x="214282" y="0"/>
            <a:ext cx="8164513" cy="633413"/>
          </a:xfrm>
        </p:spPr>
        <p:txBody>
          <a:bodyPr>
            <a:normAutofit fontScale="90000"/>
          </a:bodyPr>
          <a:lstStyle/>
          <a:p>
            <a:pPr algn="l" eaLnBrk="1" hangingPunct="1">
              <a:defRPr/>
            </a:pPr>
            <a:r>
              <a:rPr lang="zh-CN" altLang="en-US" b="1" dirty="0" smtClean="0">
                <a:latin typeface="+mn-ea"/>
                <a:ea typeface="+mn-ea"/>
                <a:cs typeface="Verdana" pitchFamily="34" charset="0"/>
              </a:rPr>
              <a:t>智利能源挑战</a:t>
            </a:r>
            <a:endParaRPr lang="zh-CN" altLang="es-ES_tradnl" sz="2000" i="1" dirty="0" smtClean="0">
              <a:solidFill>
                <a:srgbClr val="558ED5"/>
              </a:solidFill>
              <a:latin typeface="+mn-ea"/>
              <a:ea typeface="+mn-ea"/>
              <a:cs typeface="Verdana" pitchFamily="34" charset="0"/>
            </a:endParaRPr>
          </a:p>
        </p:txBody>
      </p:sp>
      <p:sp>
        <p:nvSpPr>
          <p:cNvPr id="7" name="Slide Number Placeholder 9"/>
          <p:cNvSpPr>
            <a:spLocks noGrp="1"/>
          </p:cNvSpPr>
          <p:nvPr>
            <p:ph type="sldNum" sz="quarter" idx="11"/>
          </p:nvPr>
        </p:nvSpPr>
        <p:spPr bwMode="auto">
          <a:ln>
            <a:miter lim="800000"/>
            <a:headEnd/>
            <a:tailEnd/>
          </a:ln>
        </p:spPr>
        <p:txBody>
          <a:bodyPr/>
          <a:lstStyle/>
          <a:p>
            <a:pPr>
              <a:defRPr/>
            </a:pPr>
            <a:fld id="{D8951A14-CCFF-4C53-A661-1D3122115A38}" type="slidenum">
              <a:rPr lang="en-US">
                <a:latin typeface="+mn-ea"/>
                <a:ea typeface="+mn-ea"/>
              </a:rPr>
              <a:pPr>
                <a:defRPr/>
              </a:pPr>
              <a:t>19</a:t>
            </a:fld>
            <a:endParaRPr lang="en-US" dirty="0">
              <a:latin typeface="+mn-ea"/>
              <a:ea typeface="+mn-ea"/>
            </a:endParaRPr>
          </a:p>
        </p:txBody>
      </p:sp>
      <p:sp>
        <p:nvSpPr>
          <p:cNvPr id="8" name="Footer Placeholder 10"/>
          <p:cNvSpPr>
            <a:spLocks noGrp="1"/>
          </p:cNvSpPr>
          <p:nvPr>
            <p:ph type="ftr" sz="quarter" idx="10"/>
          </p:nvPr>
        </p:nvSpPr>
        <p:spPr bwMode="auto">
          <a:xfrm>
            <a:off x="19050" y="6527800"/>
            <a:ext cx="3695700" cy="246063"/>
          </a:xfrm>
          <a:ln>
            <a:miter lim="800000"/>
            <a:headEnd/>
            <a:tailEnd/>
          </a:ln>
        </p:spPr>
        <p:txBody>
          <a:bodyPr/>
          <a:lstStyle/>
          <a:p>
            <a:pPr>
              <a:defRPr/>
            </a:pPr>
            <a:r>
              <a:rPr lang="zh-CN" altLang="es-ES" sz="1000" smtClean="0">
                <a:latin typeface="+mn-ea"/>
                <a:ea typeface="+mn-ea"/>
              </a:rPr>
              <a:t>智利政府</a:t>
            </a:r>
            <a:r>
              <a:rPr lang="es-ES" altLang="zh-CN" sz="1000" smtClean="0">
                <a:latin typeface="+mn-ea"/>
                <a:ea typeface="+mn-ea"/>
              </a:rPr>
              <a:t>| </a:t>
            </a:r>
            <a:r>
              <a:rPr lang="zh-CN" altLang="es-ES" sz="1000" smtClean="0">
                <a:latin typeface="+mn-ea"/>
                <a:ea typeface="+mn-ea"/>
              </a:rPr>
              <a:t>外国投资委员会</a:t>
            </a:r>
          </a:p>
        </p:txBody>
      </p:sp>
      <p:sp>
        <p:nvSpPr>
          <p:cNvPr id="49159" name="Text Box 7"/>
          <p:cNvSpPr txBox="1">
            <a:spLocks noChangeArrowheads="1"/>
          </p:cNvSpPr>
          <p:nvPr/>
        </p:nvSpPr>
        <p:spPr bwMode="auto">
          <a:xfrm>
            <a:off x="179388" y="3644900"/>
            <a:ext cx="1655762" cy="292100"/>
          </a:xfrm>
          <a:prstGeom prst="rect">
            <a:avLst/>
          </a:prstGeom>
          <a:solidFill>
            <a:schemeClr val="bg1"/>
          </a:solidFill>
          <a:ln w="9525">
            <a:noFill/>
            <a:miter lim="800000"/>
            <a:headEnd/>
            <a:tailEnd/>
          </a:ln>
          <a:effectLst/>
        </p:spPr>
        <p:txBody>
          <a:bodyPr tIns="0" bIns="0">
            <a:spAutoFit/>
          </a:bodyPr>
          <a:lstStyle/>
          <a:p>
            <a:pPr defTabSz="914400">
              <a:defRPr/>
            </a:pPr>
            <a:r>
              <a:rPr lang="zh-CN" altLang="en-US" sz="1000" b="1">
                <a:latin typeface="+mn-ea"/>
                <a:ea typeface="+mn-ea"/>
              </a:rPr>
              <a:t>家庭用电价格 </a:t>
            </a:r>
          </a:p>
          <a:p>
            <a:pPr defTabSz="914400">
              <a:defRPr/>
            </a:pPr>
            <a:r>
              <a:rPr lang="zh-CN" altLang="en-US" sz="900">
                <a:latin typeface="+mn-ea"/>
                <a:ea typeface="+mn-ea"/>
              </a:rPr>
              <a:t>美元</a:t>
            </a:r>
            <a:r>
              <a:rPr lang="en-US" altLang="zh-CN" sz="900">
                <a:latin typeface="+mn-ea"/>
                <a:ea typeface="+mn-ea"/>
              </a:rPr>
              <a:t>/</a:t>
            </a:r>
            <a:r>
              <a:rPr lang="zh-CN" altLang="en-US" sz="900">
                <a:latin typeface="+mn-ea"/>
                <a:ea typeface="+mn-ea"/>
              </a:rPr>
              <a:t>千度</a:t>
            </a:r>
          </a:p>
        </p:txBody>
      </p:sp>
      <p:sp>
        <p:nvSpPr>
          <p:cNvPr id="49161" name="Text Box 9"/>
          <p:cNvSpPr txBox="1">
            <a:spLocks noChangeArrowheads="1"/>
          </p:cNvSpPr>
          <p:nvPr/>
        </p:nvSpPr>
        <p:spPr bwMode="auto">
          <a:xfrm>
            <a:off x="7108825" y="3629025"/>
            <a:ext cx="1279525" cy="152400"/>
          </a:xfrm>
          <a:prstGeom prst="rect">
            <a:avLst/>
          </a:prstGeom>
          <a:solidFill>
            <a:schemeClr val="bg1"/>
          </a:solidFill>
          <a:ln w="9525">
            <a:noFill/>
            <a:miter lim="800000"/>
            <a:headEnd/>
            <a:tailEnd/>
          </a:ln>
          <a:effectLst/>
        </p:spPr>
        <p:txBody>
          <a:bodyPr tIns="0" bIns="0">
            <a:spAutoFit/>
          </a:bodyPr>
          <a:lstStyle/>
          <a:p>
            <a:pPr>
              <a:defRPr/>
            </a:pPr>
            <a:r>
              <a:rPr lang="zh-CN" altLang="en-US" sz="1000" b="1">
                <a:latin typeface="+mn-ea"/>
                <a:ea typeface="+mn-ea"/>
              </a:rPr>
              <a:t>拉美电价 </a:t>
            </a:r>
            <a:endParaRPr lang="zh-CN" altLang="en-US" sz="900">
              <a:latin typeface="+mn-ea"/>
              <a:ea typeface="+mn-ea"/>
            </a:endParaRPr>
          </a:p>
        </p:txBody>
      </p:sp>
      <p:sp>
        <p:nvSpPr>
          <p:cNvPr id="49160" name="Text Box 8"/>
          <p:cNvSpPr txBox="1">
            <a:spLocks noChangeArrowheads="1"/>
          </p:cNvSpPr>
          <p:nvPr/>
        </p:nvSpPr>
        <p:spPr bwMode="auto">
          <a:xfrm>
            <a:off x="4356100" y="3644900"/>
            <a:ext cx="1827213" cy="292100"/>
          </a:xfrm>
          <a:prstGeom prst="rect">
            <a:avLst/>
          </a:prstGeom>
          <a:solidFill>
            <a:schemeClr val="bg1"/>
          </a:solidFill>
          <a:ln w="9525">
            <a:noFill/>
            <a:miter lim="800000"/>
            <a:headEnd/>
            <a:tailEnd/>
          </a:ln>
          <a:effectLst/>
        </p:spPr>
        <p:txBody>
          <a:bodyPr tIns="0" bIns="0">
            <a:spAutoFit/>
          </a:bodyPr>
          <a:lstStyle/>
          <a:p>
            <a:pPr>
              <a:defRPr/>
            </a:pPr>
            <a:r>
              <a:rPr lang="zh-CN" altLang="en-US" sz="1000" b="1">
                <a:latin typeface="+mn-ea"/>
                <a:ea typeface="+mn-ea"/>
              </a:rPr>
              <a:t>同经合组织各国比较</a:t>
            </a:r>
            <a:r>
              <a:rPr lang="en-US" altLang="zh-CN" sz="1000" b="1">
                <a:latin typeface="+mn-ea"/>
                <a:ea typeface="+mn-ea"/>
              </a:rPr>
              <a:t>2011 </a:t>
            </a:r>
          </a:p>
          <a:p>
            <a:pPr>
              <a:defRPr/>
            </a:pPr>
            <a:r>
              <a:rPr lang="zh-CN" altLang="en-US" sz="900">
                <a:latin typeface="+mn-ea"/>
                <a:ea typeface="+mn-ea"/>
              </a:rPr>
              <a:t>美元</a:t>
            </a:r>
            <a:r>
              <a:rPr lang="en-US" altLang="zh-CN" sz="900">
                <a:latin typeface="+mn-ea"/>
                <a:ea typeface="+mn-ea"/>
              </a:rPr>
              <a:t>/</a:t>
            </a:r>
            <a:r>
              <a:rPr lang="zh-CN" altLang="en-US" sz="900">
                <a:latin typeface="+mn-ea"/>
                <a:ea typeface="+mn-ea"/>
              </a:rPr>
              <a:t>千度</a:t>
            </a:r>
          </a:p>
        </p:txBody>
      </p:sp>
      <p:sp>
        <p:nvSpPr>
          <p:cNvPr id="49162" name="Text Box 10"/>
          <p:cNvSpPr txBox="1">
            <a:spLocks noChangeArrowheads="1"/>
          </p:cNvSpPr>
          <p:nvPr/>
        </p:nvSpPr>
        <p:spPr bwMode="auto">
          <a:xfrm>
            <a:off x="7108825" y="3797300"/>
            <a:ext cx="936625" cy="138113"/>
          </a:xfrm>
          <a:prstGeom prst="rect">
            <a:avLst/>
          </a:prstGeom>
          <a:solidFill>
            <a:schemeClr val="bg1"/>
          </a:solidFill>
          <a:ln w="9525">
            <a:noFill/>
            <a:miter lim="800000"/>
            <a:headEnd/>
            <a:tailEnd/>
          </a:ln>
          <a:effectLst/>
        </p:spPr>
        <p:txBody>
          <a:bodyPr lIns="0" tIns="0" rIns="0" bIns="0">
            <a:spAutoFit/>
          </a:bodyPr>
          <a:lstStyle/>
          <a:p>
            <a:pPr defTabSz="914400">
              <a:spcBef>
                <a:spcPct val="50000"/>
              </a:spcBef>
              <a:defRPr/>
            </a:pPr>
            <a:r>
              <a:rPr lang="zh-CN" altLang="en-US" sz="900">
                <a:latin typeface="+mn-ea"/>
                <a:ea typeface="+mn-ea"/>
              </a:rPr>
              <a:t>度，</a:t>
            </a:r>
            <a:r>
              <a:rPr lang="en-US" altLang="zh-CN" sz="900">
                <a:latin typeface="+mn-ea"/>
                <a:ea typeface="+mn-ea"/>
              </a:rPr>
              <a:t>2012</a:t>
            </a:r>
            <a:r>
              <a:rPr lang="zh-CN" altLang="en-US" sz="900">
                <a:latin typeface="+mn-ea"/>
                <a:ea typeface="+mn-ea"/>
              </a:rPr>
              <a:t>年</a:t>
            </a:r>
            <a:r>
              <a:rPr lang="en-US" altLang="zh-CN" sz="900">
                <a:latin typeface="+mn-ea"/>
                <a:ea typeface="+mn-ea"/>
              </a:rPr>
              <a:t>2</a:t>
            </a:r>
            <a:r>
              <a:rPr lang="zh-CN" altLang="en-US" sz="900">
                <a:latin typeface="+mn-ea"/>
                <a:ea typeface="+mn-ea"/>
              </a:rPr>
              <a:t>月</a:t>
            </a:r>
          </a:p>
        </p:txBody>
      </p:sp>
      <p:sp>
        <p:nvSpPr>
          <p:cNvPr id="49163" name="Text Box 11"/>
          <p:cNvSpPr txBox="1">
            <a:spLocks noChangeArrowheads="1"/>
          </p:cNvSpPr>
          <p:nvPr/>
        </p:nvSpPr>
        <p:spPr bwMode="auto">
          <a:xfrm>
            <a:off x="152400" y="6327775"/>
            <a:ext cx="2116138" cy="366713"/>
          </a:xfrm>
          <a:prstGeom prst="rect">
            <a:avLst/>
          </a:prstGeom>
          <a:noFill/>
          <a:ln w="9525">
            <a:noFill/>
            <a:miter lim="800000"/>
            <a:headEnd/>
            <a:tailEnd/>
          </a:ln>
          <a:effectLst/>
        </p:spPr>
        <p:txBody>
          <a:bodyPr>
            <a:spAutoFit/>
          </a:bodyPr>
          <a:lstStyle/>
          <a:p>
            <a:pPr defTabSz="914400">
              <a:spcBef>
                <a:spcPct val="50000"/>
              </a:spcBef>
            </a:pPr>
            <a:endParaRPr lang="zh-CN" altLang="en-US"/>
          </a:p>
        </p:txBody>
      </p:sp>
      <p:sp>
        <p:nvSpPr>
          <p:cNvPr id="49164" name="Text Box 12"/>
          <p:cNvSpPr txBox="1">
            <a:spLocks noChangeArrowheads="1"/>
          </p:cNvSpPr>
          <p:nvPr/>
        </p:nvSpPr>
        <p:spPr bwMode="auto">
          <a:xfrm>
            <a:off x="179388" y="6165850"/>
            <a:ext cx="2376487" cy="184150"/>
          </a:xfrm>
          <a:prstGeom prst="rect">
            <a:avLst/>
          </a:prstGeom>
          <a:solidFill>
            <a:schemeClr val="bg1"/>
          </a:solidFill>
          <a:ln w="9525">
            <a:noFill/>
            <a:miter lim="800000"/>
            <a:headEnd/>
            <a:tailEnd/>
          </a:ln>
          <a:effectLst/>
        </p:spPr>
        <p:txBody>
          <a:bodyPr lIns="0" rIns="0">
            <a:spAutoFit/>
          </a:bodyPr>
          <a:lstStyle/>
          <a:p>
            <a:pPr defTabSz="914400">
              <a:spcBef>
                <a:spcPct val="50000"/>
              </a:spcBef>
            </a:pPr>
            <a:r>
              <a:rPr lang="zh-CN" altLang="en-US" sz="600"/>
              <a:t>来源：</a:t>
            </a:r>
            <a:r>
              <a:rPr lang="en-US" altLang="zh-CN" sz="600"/>
              <a:t>OECD</a:t>
            </a:r>
            <a:r>
              <a:rPr lang="zh-CN" altLang="en-US" sz="600"/>
              <a:t>、智利电力协会、</a:t>
            </a:r>
            <a:r>
              <a:rPr lang="en-US" altLang="zh-CN" sz="600"/>
              <a:t>Montamart&amp;Asociados</a:t>
            </a:r>
            <a:r>
              <a:rPr lang="zh-CN" altLang="en-US" sz="600"/>
              <a:t>咨询公司</a:t>
            </a:r>
          </a:p>
        </p:txBody>
      </p:sp>
      <p:sp>
        <p:nvSpPr>
          <p:cNvPr id="49165" name="Text Box 13"/>
          <p:cNvSpPr txBox="1">
            <a:spLocks noChangeArrowheads="1"/>
          </p:cNvSpPr>
          <p:nvPr/>
        </p:nvSpPr>
        <p:spPr bwMode="auto">
          <a:xfrm>
            <a:off x="4356100" y="3935413"/>
            <a:ext cx="503238" cy="2065337"/>
          </a:xfrm>
          <a:prstGeom prst="rect">
            <a:avLst/>
          </a:prstGeom>
          <a:solidFill>
            <a:schemeClr val="bg1"/>
          </a:solidFill>
          <a:ln w="9525">
            <a:noFill/>
            <a:miter lim="800000"/>
            <a:headEnd/>
            <a:tailEnd/>
          </a:ln>
          <a:effectLst/>
        </p:spPr>
        <p:txBody>
          <a:bodyPr lIns="0" rIns="0">
            <a:spAutoFit/>
          </a:bodyPr>
          <a:lstStyle/>
          <a:p>
            <a:pPr defTabSz="914400">
              <a:spcBef>
                <a:spcPct val="60000"/>
              </a:spcBef>
              <a:spcAft>
                <a:spcPct val="60000"/>
              </a:spcAft>
            </a:pPr>
            <a:r>
              <a:rPr lang="zh-CN" altLang="en-US" sz="700"/>
              <a:t>匈牙利</a:t>
            </a:r>
          </a:p>
          <a:p>
            <a:pPr defTabSz="914400">
              <a:spcBef>
                <a:spcPct val="60000"/>
              </a:spcBef>
              <a:spcAft>
                <a:spcPct val="60000"/>
              </a:spcAft>
            </a:pPr>
            <a:r>
              <a:rPr lang="zh-CN" altLang="en-US" sz="700"/>
              <a:t>德国</a:t>
            </a:r>
          </a:p>
          <a:p>
            <a:pPr defTabSz="914400">
              <a:spcBef>
                <a:spcPct val="60000"/>
              </a:spcBef>
              <a:spcAft>
                <a:spcPct val="60000"/>
              </a:spcAft>
            </a:pPr>
            <a:r>
              <a:rPr lang="zh-CN" altLang="en-US" sz="700"/>
              <a:t>葡萄牙</a:t>
            </a:r>
          </a:p>
          <a:p>
            <a:pPr defTabSz="914400">
              <a:spcBef>
                <a:spcPct val="60000"/>
              </a:spcBef>
              <a:spcAft>
                <a:spcPct val="60000"/>
              </a:spcAft>
            </a:pPr>
            <a:r>
              <a:rPr lang="zh-CN" altLang="en-US" sz="700" b="1"/>
              <a:t>智利</a:t>
            </a:r>
          </a:p>
          <a:p>
            <a:pPr defTabSz="914400">
              <a:spcBef>
                <a:spcPct val="60000"/>
              </a:spcBef>
              <a:spcAft>
                <a:spcPct val="60000"/>
              </a:spcAft>
            </a:pPr>
            <a:r>
              <a:rPr lang="zh-CN" altLang="en-US" sz="700"/>
              <a:t>意大利</a:t>
            </a:r>
          </a:p>
          <a:p>
            <a:pPr defTabSz="914400">
              <a:spcBef>
                <a:spcPct val="60000"/>
              </a:spcBef>
              <a:spcAft>
                <a:spcPct val="60000"/>
              </a:spcAft>
            </a:pPr>
            <a:r>
              <a:rPr lang="zh-CN" altLang="en-US" sz="700"/>
              <a:t>日本</a:t>
            </a:r>
          </a:p>
          <a:p>
            <a:pPr defTabSz="914400">
              <a:spcBef>
                <a:spcPct val="60000"/>
              </a:spcBef>
              <a:spcAft>
                <a:spcPct val="60000"/>
              </a:spcAft>
            </a:pPr>
            <a:r>
              <a:rPr lang="zh-CN" altLang="en-US" sz="700"/>
              <a:t>法国</a:t>
            </a:r>
          </a:p>
          <a:p>
            <a:pPr defTabSz="914400">
              <a:spcBef>
                <a:spcPct val="60000"/>
              </a:spcBef>
              <a:spcAft>
                <a:spcPct val="60000"/>
              </a:spcAft>
            </a:pPr>
            <a:r>
              <a:rPr lang="zh-CN" altLang="en-US" sz="700"/>
              <a:t>墨西哥</a:t>
            </a:r>
          </a:p>
          <a:p>
            <a:pPr defTabSz="914400">
              <a:spcBef>
                <a:spcPct val="60000"/>
              </a:spcBef>
              <a:spcAft>
                <a:spcPct val="60000"/>
              </a:spcAft>
            </a:pPr>
            <a:r>
              <a:rPr lang="zh-CN" altLang="en-US" sz="700"/>
              <a:t>美国</a:t>
            </a:r>
          </a:p>
        </p:txBody>
      </p:sp>
      <p:sp>
        <p:nvSpPr>
          <p:cNvPr id="49167" name="Text Box 15"/>
          <p:cNvSpPr txBox="1">
            <a:spLocks noChangeArrowheads="1"/>
          </p:cNvSpPr>
          <p:nvPr/>
        </p:nvSpPr>
        <p:spPr bwMode="auto">
          <a:xfrm>
            <a:off x="7308850" y="3937000"/>
            <a:ext cx="431800" cy="2017713"/>
          </a:xfrm>
          <a:prstGeom prst="rect">
            <a:avLst/>
          </a:prstGeom>
          <a:solidFill>
            <a:schemeClr val="bg1"/>
          </a:solidFill>
          <a:ln w="9525">
            <a:noFill/>
            <a:miter lim="800000"/>
            <a:headEnd/>
            <a:tailEnd/>
          </a:ln>
          <a:effectLst/>
        </p:spPr>
        <p:txBody>
          <a:bodyPr lIns="0" rIns="0">
            <a:spAutoFit/>
          </a:bodyPr>
          <a:lstStyle/>
          <a:p>
            <a:pPr defTabSz="914400">
              <a:spcBef>
                <a:spcPct val="90000"/>
              </a:spcBef>
              <a:spcAft>
                <a:spcPct val="95000"/>
              </a:spcAft>
            </a:pPr>
            <a:r>
              <a:rPr lang="zh-CN" altLang="en-US" sz="700"/>
              <a:t>乌拉圭</a:t>
            </a:r>
          </a:p>
          <a:p>
            <a:pPr defTabSz="914400">
              <a:spcBef>
                <a:spcPct val="90000"/>
              </a:spcBef>
              <a:spcAft>
                <a:spcPct val="95000"/>
              </a:spcAft>
            </a:pPr>
            <a:r>
              <a:rPr lang="zh-CN" altLang="en-US" sz="700"/>
              <a:t>智利</a:t>
            </a:r>
          </a:p>
          <a:p>
            <a:pPr defTabSz="914400">
              <a:spcBef>
                <a:spcPct val="90000"/>
              </a:spcBef>
              <a:spcAft>
                <a:spcPct val="95000"/>
              </a:spcAft>
            </a:pPr>
            <a:r>
              <a:rPr lang="zh-CN" altLang="en-US" sz="700"/>
              <a:t>秘鲁</a:t>
            </a:r>
          </a:p>
          <a:p>
            <a:pPr defTabSz="914400">
              <a:spcBef>
                <a:spcPct val="90000"/>
              </a:spcBef>
              <a:spcAft>
                <a:spcPct val="95000"/>
              </a:spcAft>
            </a:pPr>
            <a:r>
              <a:rPr lang="zh-CN" altLang="en-US" sz="700"/>
              <a:t>巴西</a:t>
            </a:r>
          </a:p>
          <a:p>
            <a:pPr defTabSz="914400">
              <a:spcBef>
                <a:spcPct val="90000"/>
              </a:spcBef>
              <a:spcAft>
                <a:spcPct val="95000"/>
              </a:spcAft>
            </a:pPr>
            <a:r>
              <a:rPr lang="zh-CN" altLang="en-US" sz="700"/>
              <a:t>墨西哥</a:t>
            </a:r>
          </a:p>
          <a:p>
            <a:pPr defTabSz="914400">
              <a:spcBef>
                <a:spcPct val="90000"/>
              </a:spcBef>
              <a:spcAft>
                <a:spcPct val="95000"/>
              </a:spcAft>
            </a:pPr>
            <a:r>
              <a:rPr lang="zh-CN" altLang="en-US" sz="700"/>
              <a:t>厄瓜多尔</a:t>
            </a:r>
          </a:p>
          <a:p>
            <a:pPr defTabSz="914400">
              <a:spcBef>
                <a:spcPct val="90000"/>
              </a:spcBef>
              <a:spcAft>
                <a:spcPct val="95000"/>
              </a:spcAft>
            </a:pPr>
            <a:r>
              <a:rPr lang="zh-CN" altLang="en-US" sz="700"/>
              <a:t>阿根廷</a:t>
            </a:r>
          </a:p>
        </p:txBody>
      </p:sp>
      <p:grpSp>
        <p:nvGrpSpPr>
          <p:cNvPr id="15" name="22 Grupo"/>
          <p:cNvGrpSpPr>
            <a:grpSpLocks/>
          </p:cNvGrpSpPr>
          <p:nvPr/>
        </p:nvGrpSpPr>
        <p:grpSpPr bwMode="auto">
          <a:xfrm>
            <a:off x="179388" y="620713"/>
            <a:ext cx="8859837" cy="6089650"/>
            <a:chOff x="179512" y="620951"/>
            <a:chExt cx="8859984" cy="6089811"/>
          </a:xfrm>
        </p:grpSpPr>
        <p:pic>
          <p:nvPicPr>
            <p:cNvPr id="16"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17" name="16 Grupo"/>
            <p:cNvGrpSpPr>
              <a:grpSpLocks/>
            </p:cNvGrpSpPr>
            <p:nvPr/>
          </p:nvGrpSpPr>
          <p:grpSpPr bwMode="auto">
            <a:xfrm>
              <a:off x="179512" y="6407832"/>
              <a:ext cx="7958269" cy="214152"/>
              <a:chOff x="179512" y="6460084"/>
              <a:chExt cx="7958269" cy="214152"/>
            </a:xfrm>
          </p:grpSpPr>
          <p:pic>
            <p:nvPicPr>
              <p:cNvPr id="19"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20"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8"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4 Imagen" descr="_FCP2177.jpg"/>
          <p:cNvPicPr>
            <a:picLocks noChangeAspect="1"/>
          </p:cNvPicPr>
          <p:nvPr/>
        </p:nvPicPr>
        <p:blipFill>
          <a:blip r:embed="rId3"/>
          <a:srcRect/>
          <a:stretch>
            <a:fillRect/>
          </a:stretch>
        </p:blipFill>
        <p:spPr bwMode="auto">
          <a:xfrm>
            <a:off x="-879475" y="-195263"/>
            <a:ext cx="10607675" cy="7053263"/>
          </a:xfrm>
          <a:prstGeom prst="rect">
            <a:avLst/>
          </a:prstGeom>
          <a:noFill/>
          <a:ln w="9525">
            <a:noFill/>
            <a:miter lim="800000"/>
            <a:headEnd/>
            <a:tailEnd/>
          </a:ln>
        </p:spPr>
      </p:pic>
      <p:sp>
        <p:nvSpPr>
          <p:cNvPr id="4099" name="Rectangle 5"/>
          <p:cNvSpPr>
            <a:spLocks/>
          </p:cNvSpPr>
          <p:nvPr/>
        </p:nvSpPr>
        <p:spPr bwMode="auto">
          <a:xfrm>
            <a:off x="379413" y="239713"/>
            <a:ext cx="8088312" cy="3914775"/>
          </a:xfrm>
          <a:prstGeom prst="rect">
            <a:avLst/>
          </a:prstGeom>
          <a:noFill/>
          <a:ln w="12700">
            <a:noFill/>
            <a:miter lim="800000"/>
            <a:headEnd/>
            <a:tailEnd/>
          </a:ln>
        </p:spPr>
        <p:txBody>
          <a:bodyPr lIns="0" tIns="0" rIns="0" bIns="0" anchor="ctr"/>
          <a:lstStyle/>
          <a:p>
            <a:pPr marL="892175" lvl="2"/>
            <a:endParaRPr lang="es-ES" altLang="zh-CN" sz="2400" dirty="0">
              <a:solidFill>
                <a:schemeClr val="bg1"/>
              </a:solidFill>
              <a:latin typeface="Calibri" pitchFamily="34" charset="0"/>
              <a:cs typeface="Arial" pitchFamily="34" charset="0"/>
            </a:endParaRPr>
          </a:p>
          <a:p>
            <a:pPr marL="892175" lvl="2">
              <a:spcAft>
                <a:spcPts val="1800"/>
              </a:spcAft>
            </a:pPr>
            <a:endParaRPr lang="es-ES" altLang="zh-CN" sz="2400" dirty="0">
              <a:solidFill>
                <a:schemeClr val="bg1"/>
              </a:solidFill>
              <a:latin typeface="Calibri" pitchFamily="34" charset="0"/>
              <a:cs typeface="Arial" pitchFamily="34" charset="0"/>
            </a:endParaRPr>
          </a:p>
          <a:p>
            <a:pPr marL="892175" lvl="2">
              <a:spcAft>
                <a:spcPts val="3000"/>
              </a:spcAft>
            </a:pPr>
            <a:r>
              <a:rPr lang="en-US" altLang="zh-CN" sz="2800" b="1" dirty="0">
                <a:solidFill>
                  <a:schemeClr val="bg1"/>
                </a:solidFill>
                <a:latin typeface="Calibri" pitchFamily="34" charset="0"/>
                <a:cs typeface="Arial" pitchFamily="34" charset="0"/>
              </a:rPr>
              <a:t>About Chile</a:t>
            </a:r>
          </a:p>
          <a:p>
            <a:pPr marL="892175" lvl="2"/>
            <a:r>
              <a:rPr lang="es-ES" altLang="zh-CN" sz="2400" dirty="0">
                <a:solidFill>
                  <a:srgbClr val="FFFFFF"/>
                </a:solidFill>
                <a:latin typeface="Calibri" pitchFamily="34" charset="0"/>
                <a:cs typeface="Arial" pitchFamily="34" charset="0"/>
                <a:sym typeface="Calibri Bold" pitchFamily="34" charset="0"/>
              </a:rPr>
              <a:t/>
            </a:r>
            <a:br>
              <a:rPr lang="es-ES" altLang="zh-CN" sz="2400" dirty="0">
                <a:solidFill>
                  <a:srgbClr val="FFFFFF"/>
                </a:solidFill>
                <a:latin typeface="Calibri" pitchFamily="34" charset="0"/>
                <a:cs typeface="Arial" pitchFamily="34" charset="0"/>
                <a:sym typeface="Calibri Bold" pitchFamily="34" charset="0"/>
              </a:rPr>
            </a:br>
            <a:endParaRPr lang="es-ES" altLang="zh-CN" sz="2400" dirty="0">
              <a:solidFill>
                <a:srgbClr val="FFFFFF"/>
              </a:solidFill>
              <a:latin typeface="Calibri" pitchFamily="34" charset="0"/>
              <a:cs typeface="Arial" pitchFamily="34" charset="0"/>
              <a:sym typeface="Calibri Bold" pitchFamily="34" charset="0"/>
            </a:endParaRPr>
          </a:p>
        </p:txBody>
      </p:sp>
      <p:pic>
        <p:nvPicPr>
          <p:cNvPr id="5" name="Imagen 5"/>
          <p:cNvPicPr>
            <a:picLocks noChangeAspect="1"/>
          </p:cNvPicPr>
          <p:nvPr/>
        </p:nvPicPr>
        <p:blipFill>
          <a:blip r:embed="rId4"/>
          <a:stretch>
            <a:fillRect/>
          </a:stretch>
        </p:blipFill>
        <p:spPr>
          <a:xfrm>
            <a:off x="6777038" y="309563"/>
            <a:ext cx="1689100" cy="1181100"/>
          </a:xfrm>
          <a:prstGeom prst="rect">
            <a:avLst/>
          </a:prstGeom>
          <a:effectLst>
            <a:outerShdw blurRad="165100" dist="76200" dir="2700000">
              <a:srgbClr val="000000">
                <a:alpha val="37000"/>
              </a:srgbClr>
            </a:outerShdw>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468313" y="3140075"/>
            <a:ext cx="4572000" cy="108108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atin typeface="+mn-ea"/>
            </a:endParaRPr>
          </a:p>
        </p:txBody>
      </p:sp>
      <p:sp>
        <p:nvSpPr>
          <p:cNvPr id="12" name="11 Rectángulo"/>
          <p:cNvSpPr/>
          <p:nvPr/>
        </p:nvSpPr>
        <p:spPr>
          <a:xfrm>
            <a:off x="468313" y="4221163"/>
            <a:ext cx="4572000" cy="792162"/>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atin typeface="+mn-ea"/>
            </a:endParaRPr>
          </a:p>
        </p:txBody>
      </p:sp>
      <p:sp>
        <p:nvSpPr>
          <p:cNvPr id="13" name="12 Rectángulo"/>
          <p:cNvSpPr/>
          <p:nvPr/>
        </p:nvSpPr>
        <p:spPr>
          <a:xfrm>
            <a:off x="468313" y="5002213"/>
            <a:ext cx="4572000" cy="792162"/>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atin typeface="+mn-ea"/>
            </a:endParaRPr>
          </a:p>
        </p:txBody>
      </p:sp>
      <p:sp>
        <p:nvSpPr>
          <p:cNvPr id="9" name="8 Rectángulo"/>
          <p:cNvSpPr/>
          <p:nvPr/>
        </p:nvSpPr>
        <p:spPr>
          <a:xfrm>
            <a:off x="468313" y="1236663"/>
            <a:ext cx="4572000" cy="84455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atin typeface="+mn-ea"/>
            </a:endParaRPr>
          </a:p>
        </p:txBody>
      </p:sp>
      <p:sp>
        <p:nvSpPr>
          <p:cNvPr id="10" name="9 Rectángulo"/>
          <p:cNvSpPr/>
          <p:nvPr/>
        </p:nvSpPr>
        <p:spPr>
          <a:xfrm>
            <a:off x="468313" y="2060575"/>
            <a:ext cx="4572000" cy="108108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atin typeface="+mn-ea"/>
            </a:endParaRPr>
          </a:p>
        </p:txBody>
      </p:sp>
      <p:sp>
        <p:nvSpPr>
          <p:cNvPr id="4" name="Title 7"/>
          <p:cNvSpPr>
            <a:spLocks noGrp="1"/>
          </p:cNvSpPr>
          <p:nvPr>
            <p:ph type="title"/>
          </p:nvPr>
        </p:nvSpPr>
        <p:spPr>
          <a:xfrm>
            <a:off x="0" y="0"/>
            <a:ext cx="8164513" cy="633413"/>
          </a:xfrm>
        </p:spPr>
        <p:txBody>
          <a:bodyPr>
            <a:normAutofit fontScale="90000"/>
          </a:bodyPr>
          <a:lstStyle/>
          <a:p>
            <a:pPr algn="l" eaLnBrk="1" hangingPunct="1">
              <a:defRPr/>
            </a:pPr>
            <a:r>
              <a:rPr lang="zh-CN" altLang="en-US" b="1" dirty="0" smtClean="0">
                <a:latin typeface="+mn-ea"/>
                <a:ea typeface="+mn-ea"/>
                <a:cs typeface="Verdana" pitchFamily="34" charset="0"/>
              </a:rPr>
              <a:t>能源投资机会</a:t>
            </a:r>
            <a:endParaRPr lang="zh-CN" altLang="es-ES_tradnl" sz="2000" i="1" dirty="0" smtClean="0">
              <a:solidFill>
                <a:srgbClr val="558ED5"/>
              </a:solidFill>
              <a:latin typeface="+mn-ea"/>
              <a:ea typeface="+mn-ea"/>
              <a:cs typeface="Verdana" pitchFamily="34" charset="0"/>
            </a:endParaRPr>
          </a:p>
        </p:txBody>
      </p:sp>
      <p:sp>
        <p:nvSpPr>
          <p:cNvPr id="6" name="Footer Placeholder 10"/>
          <p:cNvSpPr>
            <a:spLocks noGrp="1"/>
          </p:cNvSpPr>
          <p:nvPr>
            <p:ph type="ftr" sz="quarter" idx="10"/>
          </p:nvPr>
        </p:nvSpPr>
        <p:spPr bwMode="auto">
          <a:xfrm>
            <a:off x="19050" y="6527800"/>
            <a:ext cx="3695700" cy="246063"/>
          </a:xfrm>
          <a:ln>
            <a:miter lim="800000"/>
            <a:headEnd/>
            <a:tailEnd/>
          </a:ln>
        </p:spPr>
        <p:txBody>
          <a:bodyPr/>
          <a:lstStyle/>
          <a:p>
            <a:pPr>
              <a:defRPr/>
            </a:pPr>
            <a:r>
              <a:rPr lang="zh-CN" altLang="es-ES" sz="1000" smtClean="0">
                <a:latin typeface="+mn-ea"/>
                <a:ea typeface="+mn-ea"/>
              </a:rPr>
              <a:t>智利政府</a:t>
            </a:r>
            <a:r>
              <a:rPr lang="es-ES" altLang="zh-CN" sz="1000" smtClean="0">
                <a:latin typeface="+mn-ea"/>
                <a:ea typeface="+mn-ea"/>
              </a:rPr>
              <a:t>| </a:t>
            </a:r>
            <a:r>
              <a:rPr lang="zh-CN" altLang="es-ES" sz="1000" smtClean="0">
                <a:latin typeface="+mn-ea"/>
                <a:ea typeface="+mn-ea"/>
              </a:rPr>
              <a:t>外国投资委员会</a:t>
            </a:r>
          </a:p>
        </p:txBody>
      </p:sp>
      <p:sp>
        <p:nvSpPr>
          <p:cNvPr id="8" name="7 Rectángulo"/>
          <p:cNvSpPr/>
          <p:nvPr/>
        </p:nvSpPr>
        <p:spPr>
          <a:xfrm>
            <a:off x="468313" y="1268413"/>
            <a:ext cx="4572000" cy="4211637"/>
          </a:xfrm>
          <a:prstGeom prst="rect">
            <a:avLst/>
          </a:prstGeom>
        </p:spPr>
        <p:txBody>
          <a:bodyPr>
            <a:spAutoFit/>
          </a:bodyPr>
          <a:lstStyle/>
          <a:p>
            <a:pPr marL="285750" indent="-285750">
              <a:buClr>
                <a:srgbClr val="C00000"/>
              </a:buClr>
              <a:buFont typeface="Wingdings" pitchFamily="2" charset="2"/>
              <a:buChar char="§"/>
              <a:defRPr/>
            </a:pPr>
            <a:r>
              <a:rPr lang="es-ES" altLang="zh-CN" dirty="0">
                <a:latin typeface="+mn-ea"/>
                <a:ea typeface="+mn-ea"/>
              </a:rPr>
              <a:t>2020</a:t>
            </a:r>
            <a:r>
              <a:rPr lang="zh-CN" altLang="es-ES" dirty="0">
                <a:latin typeface="+mn-ea"/>
                <a:ea typeface="+mn-ea"/>
              </a:rPr>
              <a:t>年需要增加</a:t>
            </a:r>
            <a:r>
              <a:rPr lang="es-ES" altLang="zh-CN" dirty="0">
                <a:latin typeface="+mn-ea"/>
                <a:ea typeface="+mn-ea"/>
              </a:rPr>
              <a:t>8000</a:t>
            </a:r>
            <a:r>
              <a:rPr lang="zh-CN" altLang="es-ES" dirty="0">
                <a:latin typeface="+mn-ea"/>
                <a:ea typeface="+mn-ea"/>
              </a:rPr>
              <a:t>兆瓦的发电能力。</a:t>
            </a:r>
            <a:endParaRPr lang="es-ES" altLang="zh-CN" dirty="0">
              <a:latin typeface="+mn-ea"/>
              <a:ea typeface="+mn-ea"/>
            </a:endParaRPr>
          </a:p>
          <a:p>
            <a:pPr marL="285750" indent="-285750">
              <a:buClr>
                <a:srgbClr val="C00000"/>
              </a:buClr>
              <a:buFont typeface="Wingdings" pitchFamily="2" charset="2"/>
              <a:buChar char="§"/>
              <a:defRPr/>
            </a:pPr>
            <a:endParaRPr lang="es-ES" altLang="zh-CN" dirty="0">
              <a:latin typeface="+mn-ea"/>
              <a:ea typeface="+mn-ea"/>
            </a:endParaRPr>
          </a:p>
          <a:p>
            <a:pPr marL="285750" indent="-285750">
              <a:buClr>
                <a:srgbClr val="C00000"/>
              </a:buClr>
              <a:buFont typeface="Wingdings" pitchFamily="2" charset="2"/>
              <a:buChar char="§"/>
              <a:defRPr/>
            </a:pPr>
            <a:endParaRPr lang="zh-CN" altLang="es-ES" dirty="0">
              <a:latin typeface="+mn-ea"/>
              <a:ea typeface="+mn-ea"/>
            </a:endParaRPr>
          </a:p>
          <a:p>
            <a:pPr marL="285750" indent="-285750">
              <a:buClr>
                <a:srgbClr val="C00000"/>
              </a:buClr>
              <a:buFont typeface="Wingdings" pitchFamily="2" charset="2"/>
              <a:buChar char="§"/>
              <a:defRPr/>
            </a:pPr>
            <a:r>
              <a:rPr lang="zh-CN" altLang="es-ES" dirty="0">
                <a:latin typeface="+mn-ea"/>
                <a:ea typeface="+mn-ea"/>
              </a:rPr>
              <a:t>智利拥有发展可再生能源的自然条件，并出台</a:t>
            </a:r>
            <a:r>
              <a:rPr lang="zh-CN" altLang="en-US" dirty="0">
                <a:latin typeface="+mn-ea"/>
                <a:ea typeface="+mn-ea"/>
              </a:rPr>
              <a:t>了</a:t>
            </a:r>
            <a:r>
              <a:rPr lang="zh-CN" altLang="es-ES" dirty="0">
                <a:latin typeface="+mn-ea"/>
                <a:ea typeface="+mn-ea"/>
              </a:rPr>
              <a:t>鼓励其发展的特许计划。</a:t>
            </a:r>
          </a:p>
          <a:p>
            <a:pPr marL="285750" indent="-285750">
              <a:buClr>
                <a:srgbClr val="C00000"/>
              </a:buClr>
              <a:buFont typeface="Wingdings" pitchFamily="2" charset="2"/>
              <a:buChar char="§"/>
              <a:defRPr/>
            </a:pPr>
            <a:endParaRPr lang="zh-CN" altLang="es-ES" dirty="0">
              <a:latin typeface="+mn-ea"/>
              <a:ea typeface="+mn-ea"/>
            </a:endParaRPr>
          </a:p>
          <a:p>
            <a:pPr marL="285750" indent="-285750">
              <a:buClr>
                <a:srgbClr val="C00000"/>
              </a:buClr>
              <a:buFont typeface="Wingdings" pitchFamily="2" charset="2"/>
              <a:buChar char="§"/>
              <a:defRPr/>
            </a:pPr>
            <a:endParaRPr lang="zh-CN" altLang="es-ES" dirty="0">
              <a:latin typeface="+mn-ea"/>
              <a:ea typeface="+mn-ea"/>
            </a:endParaRPr>
          </a:p>
          <a:p>
            <a:pPr marL="285750" indent="-285750">
              <a:buClr>
                <a:srgbClr val="C00000"/>
              </a:buClr>
              <a:buFont typeface="Wingdings" pitchFamily="2" charset="2"/>
              <a:buChar char="§"/>
              <a:defRPr/>
            </a:pPr>
            <a:r>
              <a:rPr lang="zh-CN" altLang="es-ES" dirty="0">
                <a:latin typeface="+mn-ea"/>
                <a:ea typeface="+mn-ea"/>
              </a:rPr>
              <a:t>在分配方面也面临挑战，并带来新的商业机会。</a:t>
            </a:r>
            <a:endParaRPr lang="es-ES" altLang="zh-CN" dirty="0">
              <a:latin typeface="+mn-ea"/>
              <a:ea typeface="+mn-ea"/>
            </a:endParaRPr>
          </a:p>
          <a:p>
            <a:pPr marL="285750" indent="-285750">
              <a:buClr>
                <a:srgbClr val="C00000"/>
              </a:buClr>
              <a:buFont typeface="Wingdings" pitchFamily="2" charset="2"/>
              <a:buNone/>
              <a:defRPr/>
            </a:pPr>
            <a:endParaRPr lang="zh-CN" altLang="es-ES" dirty="0">
              <a:solidFill>
                <a:schemeClr val="bg1"/>
              </a:solidFill>
              <a:latin typeface="+mn-ea"/>
              <a:ea typeface="+mn-ea"/>
            </a:endParaRPr>
          </a:p>
          <a:p>
            <a:pPr marL="285750" indent="-285750">
              <a:buClr>
                <a:srgbClr val="C00000"/>
              </a:buClr>
              <a:buFont typeface="Wingdings" pitchFamily="2" charset="2"/>
              <a:buNone/>
              <a:defRPr/>
            </a:pPr>
            <a:endParaRPr lang="zh-CN" altLang="es-ES" dirty="0">
              <a:solidFill>
                <a:schemeClr val="bg1"/>
              </a:solidFill>
              <a:latin typeface="+mn-ea"/>
              <a:ea typeface="+mn-ea"/>
            </a:endParaRPr>
          </a:p>
          <a:p>
            <a:pPr marL="285750" indent="-285750">
              <a:buClr>
                <a:srgbClr val="C00000"/>
              </a:buClr>
              <a:buFont typeface="Wingdings" pitchFamily="2" charset="2"/>
              <a:buChar char="§"/>
              <a:defRPr/>
            </a:pPr>
            <a:r>
              <a:rPr lang="zh-CN" altLang="es-ES" dirty="0">
                <a:solidFill>
                  <a:schemeClr val="bg1"/>
                </a:solidFill>
                <a:latin typeface="+mn-ea"/>
                <a:ea typeface="+mn-ea"/>
              </a:rPr>
              <a:t>国家需要能源独立。</a:t>
            </a:r>
          </a:p>
          <a:p>
            <a:pPr marL="285750" indent="-285750">
              <a:buClr>
                <a:srgbClr val="C00000"/>
              </a:buClr>
              <a:buFont typeface="Wingdings" pitchFamily="2" charset="2"/>
              <a:buChar char="§"/>
              <a:defRPr/>
            </a:pPr>
            <a:endParaRPr lang="es-ES" altLang="zh-CN" dirty="0">
              <a:latin typeface="+mn-ea"/>
              <a:ea typeface="+mn-ea"/>
            </a:endParaRPr>
          </a:p>
          <a:p>
            <a:pPr marL="285750" indent="-285750">
              <a:buClr>
                <a:srgbClr val="C00000"/>
              </a:buClr>
              <a:buFont typeface="Wingdings" pitchFamily="2" charset="2"/>
              <a:buChar char="§"/>
              <a:defRPr/>
            </a:pPr>
            <a:endParaRPr lang="zh-CN" altLang="es-ES" dirty="0">
              <a:solidFill>
                <a:schemeClr val="bg1"/>
              </a:solidFill>
              <a:latin typeface="+mn-ea"/>
              <a:ea typeface="+mn-ea"/>
            </a:endParaRPr>
          </a:p>
          <a:p>
            <a:pPr marL="285750" indent="-285750">
              <a:buClr>
                <a:srgbClr val="C00000"/>
              </a:buClr>
              <a:buFont typeface="Wingdings" pitchFamily="2" charset="2"/>
              <a:buChar char="§"/>
              <a:defRPr/>
            </a:pPr>
            <a:r>
              <a:rPr lang="zh-CN" altLang="es-ES" dirty="0">
                <a:solidFill>
                  <a:schemeClr val="bg1"/>
                </a:solidFill>
                <a:latin typeface="+mn-ea"/>
                <a:ea typeface="+mn-ea"/>
              </a:rPr>
              <a:t>需要实现能源多样化。</a:t>
            </a:r>
            <a:endParaRPr lang="zh-CN" altLang="es-CL" dirty="0">
              <a:solidFill>
                <a:schemeClr val="bg1"/>
              </a:solidFill>
              <a:latin typeface="+mn-ea"/>
              <a:ea typeface="+mn-ea"/>
            </a:endParaRPr>
          </a:p>
        </p:txBody>
      </p:sp>
      <p:pic>
        <p:nvPicPr>
          <p:cNvPr id="51210" name="13 Imagen"/>
          <p:cNvPicPr>
            <a:picLocks noChangeAspect="1"/>
          </p:cNvPicPr>
          <p:nvPr/>
        </p:nvPicPr>
        <p:blipFill>
          <a:blip r:embed="rId2"/>
          <a:srcRect/>
          <a:stretch>
            <a:fillRect/>
          </a:stretch>
        </p:blipFill>
        <p:spPr bwMode="auto">
          <a:xfrm>
            <a:off x="5022850" y="1230313"/>
            <a:ext cx="3560763" cy="4556125"/>
          </a:xfrm>
          <a:prstGeom prst="rect">
            <a:avLst/>
          </a:prstGeom>
          <a:noFill/>
          <a:ln w="9525">
            <a:noFill/>
            <a:miter lim="800000"/>
            <a:headEnd/>
            <a:tailEnd/>
          </a:ln>
        </p:spPr>
      </p:pic>
      <p:grpSp>
        <p:nvGrpSpPr>
          <p:cNvPr id="14" name="22 Grupo"/>
          <p:cNvGrpSpPr>
            <a:grpSpLocks/>
          </p:cNvGrpSpPr>
          <p:nvPr/>
        </p:nvGrpSpPr>
        <p:grpSpPr bwMode="auto">
          <a:xfrm>
            <a:off x="179388" y="620713"/>
            <a:ext cx="8859837" cy="6089650"/>
            <a:chOff x="179512" y="620951"/>
            <a:chExt cx="8859984" cy="6089811"/>
          </a:xfrm>
        </p:grpSpPr>
        <p:pic>
          <p:nvPicPr>
            <p:cNvPr id="15"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16" name="16 Grupo"/>
            <p:cNvGrpSpPr>
              <a:grpSpLocks/>
            </p:cNvGrpSpPr>
            <p:nvPr/>
          </p:nvGrpSpPr>
          <p:grpSpPr bwMode="auto">
            <a:xfrm>
              <a:off x="179512" y="6407832"/>
              <a:ext cx="7958269" cy="214152"/>
              <a:chOff x="179512" y="6460084"/>
              <a:chExt cx="7958269" cy="214152"/>
            </a:xfrm>
          </p:grpSpPr>
          <p:pic>
            <p:nvPicPr>
              <p:cNvPr id="18"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19"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7"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n 5" descr="_FCP1241.jpg"/>
          <p:cNvPicPr>
            <a:picLocks noChangeAspect="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
        <p:nvSpPr>
          <p:cNvPr id="27651" name="Rectangle 3"/>
          <p:cNvSpPr>
            <a:spLocks/>
          </p:cNvSpPr>
          <p:nvPr/>
        </p:nvSpPr>
        <p:spPr bwMode="auto">
          <a:xfrm>
            <a:off x="1036638" y="1012825"/>
            <a:ext cx="8107362" cy="617538"/>
          </a:xfrm>
          <a:prstGeom prst="rect">
            <a:avLst/>
          </a:prstGeom>
          <a:noFill/>
          <a:ln w="12700">
            <a:noFill/>
            <a:miter lim="800000"/>
            <a:headEnd/>
            <a:tailEnd/>
          </a:ln>
        </p:spPr>
        <p:txBody>
          <a:bodyPr lIns="0" tIns="0" rIns="0" bIns="0" anchor="ctr"/>
          <a:lstStyle/>
          <a:p>
            <a:pPr>
              <a:lnSpc>
                <a:spcPct val="110000"/>
              </a:lnSpc>
            </a:pPr>
            <a:r>
              <a:rPr lang="en-US" altLang="zh-CN" sz="3400">
                <a:solidFill>
                  <a:srgbClr val="FFFFFF"/>
                </a:solidFill>
                <a:latin typeface="Calibri" pitchFamily="34" charset="0"/>
                <a:sym typeface="Calibri" pitchFamily="34" charset="0"/>
              </a:rPr>
              <a:t>   </a:t>
            </a:r>
          </a:p>
        </p:txBody>
      </p:sp>
      <p:sp>
        <p:nvSpPr>
          <p:cNvPr id="7" name="Rectángulo 6"/>
          <p:cNvSpPr/>
          <p:nvPr/>
        </p:nvSpPr>
        <p:spPr>
          <a:xfrm>
            <a:off x="0" y="1847850"/>
            <a:ext cx="323850" cy="1150938"/>
          </a:xfrm>
          <a:prstGeom prst="rect">
            <a:avLst/>
          </a:prstGeom>
          <a:solidFill>
            <a:srgbClr val="9BA51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FFFF"/>
              </a:solidFill>
            </a:endParaRPr>
          </a:p>
        </p:txBody>
      </p:sp>
      <p:sp>
        <p:nvSpPr>
          <p:cNvPr id="8" name="Rectángulo 7"/>
          <p:cNvSpPr/>
          <p:nvPr/>
        </p:nvSpPr>
        <p:spPr>
          <a:xfrm>
            <a:off x="323850" y="1844675"/>
            <a:ext cx="3451225" cy="1152525"/>
          </a:xfrm>
          <a:prstGeom prst="rect">
            <a:avLst/>
          </a:prstGeom>
          <a:solidFill>
            <a:schemeClr val="bg1">
              <a:lumMod val="5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FFFF"/>
              </a:solidFill>
            </a:endParaRPr>
          </a:p>
        </p:txBody>
      </p:sp>
      <p:pic>
        <p:nvPicPr>
          <p:cNvPr id="10" name="Imagen 9" descr="logo_chile blanco.png"/>
          <p:cNvPicPr>
            <a:picLocks noChangeAspect="1"/>
          </p:cNvPicPr>
          <p:nvPr/>
        </p:nvPicPr>
        <p:blipFill>
          <a:blip r:embed="rId4"/>
          <a:stretch>
            <a:fillRect/>
          </a:stretch>
        </p:blipFill>
        <p:spPr>
          <a:xfrm>
            <a:off x="323850" y="360363"/>
            <a:ext cx="1612900" cy="1123950"/>
          </a:xfrm>
          <a:prstGeom prst="rect">
            <a:avLst/>
          </a:prstGeom>
          <a:effectLst>
            <a:outerShdw blurRad="50800" dist="38100" dir="2700000" algn="tl" rotWithShape="0">
              <a:prstClr val="black">
                <a:alpha val="40000"/>
              </a:prstClr>
            </a:outerShdw>
          </a:effectLst>
        </p:spPr>
      </p:pic>
      <p:sp>
        <p:nvSpPr>
          <p:cNvPr id="27655" name="CuadroTexto 1"/>
          <p:cNvSpPr txBox="1">
            <a:spLocks noChangeArrowheads="1"/>
          </p:cNvSpPr>
          <p:nvPr/>
        </p:nvSpPr>
        <p:spPr bwMode="auto">
          <a:xfrm>
            <a:off x="-4645025" y="-1095375"/>
            <a:ext cx="184150" cy="368300"/>
          </a:xfrm>
          <a:prstGeom prst="rect">
            <a:avLst/>
          </a:prstGeom>
          <a:noFill/>
          <a:ln w="9525">
            <a:noFill/>
            <a:miter lim="800000"/>
            <a:headEnd/>
            <a:tailEnd/>
          </a:ln>
        </p:spPr>
        <p:txBody>
          <a:bodyPr wrap="none">
            <a:spAutoFit/>
          </a:bodyPr>
          <a:lstStyle/>
          <a:p>
            <a:endParaRPr lang="es-ES" altLang="zh-CN"/>
          </a:p>
        </p:txBody>
      </p:sp>
      <p:sp>
        <p:nvSpPr>
          <p:cNvPr id="27656" name="10 CuadroTexto"/>
          <p:cNvSpPr txBox="1">
            <a:spLocks noChangeArrowheads="1"/>
          </p:cNvSpPr>
          <p:nvPr/>
        </p:nvSpPr>
        <p:spPr bwMode="auto">
          <a:xfrm>
            <a:off x="971550" y="2060575"/>
            <a:ext cx="2376488" cy="646113"/>
          </a:xfrm>
          <a:prstGeom prst="rect">
            <a:avLst/>
          </a:prstGeom>
          <a:noFill/>
          <a:ln w="9525">
            <a:noFill/>
            <a:miter lim="800000"/>
            <a:headEnd/>
            <a:tailEnd/>
          </a:ln>
        </p:spPr>
        <p:txBody>
          <a:bodyPr>
            <a:spAutoFit/>
          </a:bodyPr>
          <a:lstStyle/>
          <a:p>
            <a:r>
              <a:rPr lang="zh-CN" altLang="en-US" sz="3600">
                <a:solidFill>
                  <a:schemeClr val="bg1"/>
                </a:solidFill>
                <a:latin typeface="Calibri" pitchFamily="34" charset="0"/>
              </a:rPr>
              <a:t>旅游业</a:t>
            </a:r>
            <a:endParaRPr lang="es-ES" altLang="zh-CN" sz="3600">
              <a:solidFill>
                <a:schemeClr val="bg1"/>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5"/>
          <p:cNvPicPr>
            <a:picLocks noChangeAspect="1" noChangeArrowheads="1"/>
          </p:cNvPicPr>
          <p:nvPr/>
        </p:nvPicPr>
        <p:blipFill>
          <a:blip r:embed="rId2"/>
          <a:srcRect/>
          <a:stretch>
            <a:fillRect/>
          </a:stretch>
        </p:blipFill>
        <p:spPr bwMode="auto">
          <a:xfrm>
            <a:off x="-5549900" y="0"/>
            <a:ext cx="14693900" cy="6858000"/>
          </a:xfrm>
          <a:prstGeom prst="rect">
            <a:avLst/>
          </a:prstGeom>
          <a:noFill/>
          <a:ln w="9525">
            <a:noFill/>
            <a:miter lim="800000"/>
            <a:headEnd/>
            <a:tailEnd/>
          </a:ln>
        </p:spPr>
      </p:pic>
      <p:sp>
        <p:nvSpPr>
          <p:cNvPr id="28675" name="1 Título"/>
          <p:cNvSpPr txBox="1">
            <a:spLocks/>
          </p:cNvSpPr>
          <p:nvPr/>
        </p:nvSpPr>
        <p:spPr bwMode="auto">
          <a:xfrm>
            <a:off x="95250" y="149225"/>
            <a:ext cx="6264275" cy="461963"/>
          </a:xfrm>
          <a:prstGeom prst="rect">
            <a:avLst/>
          </a:prstGeom>
          <a:noFill/>
          <a:ln w="9525">
            <a:noFill/>
            <a:miter lim="800000"/>
            <a:headEnd/>
            <a:tailEnd/>
          </a:ln>
        </p:spPr>
        <p:txBody>
          <a:bodyPr>
            <a:spAutoFit/>
          </a:bodyPr>
          <a:lstStyle/>
          <a:p>
            <a:pPr eaLnBrk="0" hangingPunct="0"/>
            <a:endParaRPr lang="es-ES" altLang="zh-CN" sz="2400">
              <a:solidFill>
                <a:srgbClr val="404040"/>
              </a:solidFill>
              <a:latin typeface="Calibri" pitchFamily="34" charset="0"/>
            </a:endParaRPr>
          </a:p>
        </p:txBody>
      </p:sp>
      <p:cxnSp>
        <p:nvCxnSpPr>
          <p:cNvPr id="45" name="Conector recto 10"/>
          <p:cNvCxnSpPr/>
          <p:nvPr/>
        </p:nvCxnSpPr>
        <p:spPr>
          <a:xfrm>
            <a:off x="900113" y="6524625"/>
            <a:ext cx="6767512"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43" name="42 Imagen"/>
          <p:cNvPicPr>
            <a:picLocks noChangeAspect="1"/>
          </p:cNvPicPr>
          <p:nvPr/>
        </p:nvPicPr>
        <p:blipFill>
          <a:blip r:embed="rId3"/>
          <a:srcRect l="30217"/>
          <a:stretch>
            <a:fillRect/>
          </a:stretch>
        </p:blipFill>
        <p:spPr bwMode="auto">
          <a:xfrm>
            <a:off x="755650" y="2111375"/>
            <a:ext cx="1654175" cy="1760538"/>
          </a:xfrm>
          <a:prstGeom prst="rect">
            <a:avLst/>
          </a:prstGeom>
          <a:noFill/>
          <a:ln w="9525">
            <a:noFill/>
            <a:miter lim="800000"/>
            <a:headEnd/>
            <a:tailEnd/>
          </a:ln>
        </p:spPr>
      </p:pic>
      <p:sp>
        <p:nvSpPr>
          <p:cNvPr id="49" name="48 CuadroTexto"/>
          <p:cNvSpPr txBox="1"/>
          <p:nvPr/>
        </p:nvSpPr>
        <p:spPr>
          <a:xfrm>
            <a:off x="2928938" y="2500313"/>
            <a:ext cx="6221412" cy="584200"/>
          </a:xfrm>
          <a:prstGeom prst="rect">
            <a:avLst/>
          </a:prstGeom>
          <a:noFill/>
          <a:effectLst>
            <a:outerShdw blurRad="50800" dist="50800" dir="2700000" algn="tl" rotWithShape="0">
              <a:prstClr val="black">
                <a:alpha val="40000"/>
              </a:prstClr>
            </a:outerShdw>
          </a:effectLst>
        </p:spPr>
        <p:txBody>
          <a:bodyPr>
            <a:spAutoFit/>
          </a:bodyPr>
          <a:lstStyle/>
          <a:p>
            <a:r>
              <a:rPr lang="zh-CN" altLang="en-US" sz="3200" b="1" i="1">
                <a:solidFill>
                  <a:schemeClr val="bg1"/>
                </a:solidFill>
                <a:latin typeface="Calibri" pitchFamily="34" charset="0"/>
              </a:rPr>
              <a:t>亲身体验异国风情</a:t>
            </a:r>
            <a:endParaRPr lang="en-US" sz="3200" b="1" i="1">
              <a:solidFill>
                <a:schemeClr val="bg1"/>
              </a:solidFill>
              <a:latin typeface="Calibri" pitchFamily="34" charset="0"/>
            </a:endParaRPr>
          </a:p>
        </p:txBody>
      </p:sp>
      <p:pic>
        <p:nvPicPr>
          <p:cNvPr id="50" name="15 Imagen"/>
          <p:cNvPicPr>
            <a:picLocks noChangeAspect="1"/>
          </p:cNvPicPr>
          <p:nvPr/>
        </p:nvPicPr>
        <p:blipFill>
          <a:blip r:embed="rId4"/>
          <a:stretch>
            <a:fillRect/>
          </a:stretch>
        </p:blipFill>
        <p:spPr bwMode="auto">
          <a:xfrm>
            <a:off x="479425" y="3944938"/>
            <a:ext cx="1355725" cy="2149475"/>
          </a:xfrm>
          <a:prstGeom prst="rect">
            <a:avLst/>
          </a:prstGeom>
          <a:noFill/>
          <a:ln>
            <a:noFill/>
          </a:ln>
          <a:effectLst>
            <a:outerShdw blurRad="63500" sx="102000" sy="102000" algn="ctr" rotWithShape="0">
              <a:prstClr val="black">
                <a:alpha val="40000"/>
              </a:prstClr>
            </a:outerShdw>
          </a:effectLst>
          <a:extLst/>
        </p:spPr>
      </p:pic>
      <p:pic>
        <p:nvPicPr>
          <p:cNvPr id="52" name="31 Imagen"/>
          <p:cNvPicPr>
            <a:picLocks noChangeAspect="1"/>
          </p:cNvPicPr>
          <p:nvPr/>
        </p:nvPicPr>
        <p:blipFill>
          <a:blip r:embed="rId5"/>
          <a:stretch>
            <a:fillRect/>
          </a:stretch>
        </p:blipFill>
        <p:spPr bwMode="auto">
          <a:xfrm>
            <a:off x="1979613" y="3949700"/>
            <a:ext cx="1350962" cy="2144713"/>
          </a:xfrm>
          <a:prstGeom prst="rect">
            <a:avLst/>
          </a:prstGeom>
          <a:noFill/>
          <a:ln>
            <a:noFill/>
          </a:ln>
          <a:effectLst>
            <a:outerShdw blurRad="63500" sx="102000" sy="102000" algn="ctr" rotWithShape="0">
              <a:prstClr val="black">
                <a:alpha val="40000"/>
              </a:prstClr>
            </a:outerShdw>
          </a:effectLst>
          <a:extLst/>
        </p:spPr>
      </p:pic>
      <p:pic>
        <p:nvPicPr>
          <p:cNvPr id="53" name="33 Imagen"/>
          <p:cNvPicPr>
            <a:picLocks noChangeAspect="1"/>
          </p:cNvPicPr>
          <p:nvPr/>
        </p:nvPicPr>
        <p:blipFill>
          <a:blip r:embed="rId6"/>
          <a:stretch>
            <a:fillRect/>
          </a:stretch>
        </p:blipFill>
        <p:spPr bwMode="auto">
          <a:xfrm>
            <a:off x="3454400" y="3990975"/>
            <a:ext cx="1311275" cy="2079625"/>
          </a:xfrm>
          <a:prstGeom prst="rect">
            <a:avLst/>
          </a:prstGeom>
          <a:noFill/>
          <a:ln>
            <a:noFill/>
          </a:ln>
          <a:effectLst>
            <a:outerShdw blurRad="63500" sx="102000" sy="102000" algn="ctr" rotWithShape="0">
              <a:prstClr val="black">
                <a:alpha val="40000"/>
              </a:prstClr>
            </a:outerShdw>
          </a:effectLst>
          <a:extLst/>
        </p:spPr>
      </p:pic>
      <p:pic>
        <p:nvPicPr>
          <p:cNvPr id="56" name="35 Imagen"/>
          <p:cNvPicPr>
            <a:picLocks noChangeAspect="1"/>
          </p:cNvPicPr>
          <p:nvPr/>
        </p:nvPicPr>
        <p:blipFill>
          <a:blip r:embed="rId7"/>
          <a:stretch>
            <a:fillRect/>
          </a:stretch>
        </p:blipFill>
        <p:spPr bwMode="auto">
          <a:xfrm>
            <a:off x="4872038" y="3978275"/>
            <a:ext cx="1309687" cy="2079625"/>
          </a:xfrm>
          <a:prstGeom prst="rect">
            <a:avLst/>
          </a:prstGeom>
          <a:noFill/>
          <a:ln>
            <a:noFill/>
          </a:ln>
          <a:effectLst>
            <a:outerShdw blurRad="63500" sx="102000" sy="102000" algn="ctr" rotWithShape="0">
              <a:prstClr val="black">
                <a:alpha val="40000"/>
              </a:prstClr>
            </a:outerShdw>
          </a:effectLst>
          <a:extLst/>
        </p:spPr>
      </p:pic>
      <p:pic>
        <p:nvPicPr>
          <p:cNvPr id="60" name="37 Imagen"/>
          <p:cNvPicPr>
            <a:picLocks noChangeAspect="1"/>
          </p:cNvPicPr>
          <p:nvPr/>
        </p:nvPicPr>
        <p:blipFill>
          <a:blip r:embed="rId8"/>
          <a:stretch>
            <a:fillRect/>
          </a:stretch>
        </p:blipFill>
        <p:spPr bwMode="auto">
          <a:xfrm>
            <a:off x="6286500" y="3952875"/>
            <a:ext cx="1311275" cy="2079625"/>
          </a:xfrm>
          <a:prstGeom prst="rect">
            <a:avLst/>
          </a:prstGeom>
          <a:noFill/>
          <a:ln>
            <a:noFill/>
          </a:ln>
          <a:effectLst>
            <a:outerShdw blurRad="63500" sx="102000" sy="102000" algn="ctr" rotWithShape="0">
              <a:prstClr val="black">
                <a:alpha val="40000"/>
              </a:prstClr>
            </a:outerShdw>
          </a:effectLst>
          <a:extLst/>
        </p:spPr>
      </p:pic>
      <p:pic>
        <p:nvPicPr>
          <p:cNvPr id="63" name="39 Imagen"/>
          <p:cNvPicPr>
            <a:picLocks noChangeAspect="1"/>
          </p:cNvPicPr>
          <p:nvPr/>
        </p:nvPicPr>
        <p:blipFill>
          <a:blip r:embed="rId9"/>
          <a:stretch>
            <a:fillRect/>
          </a:stretch>
        </p:blipFill>
        <p:spPr bwMode="auto">
          <a:xfrm>
            <a:off x="7689850" y="3965575"/>
            <a:ext cx="1309688" cy="2079625"/>
          </a:xfrm>
          <a:prstGeom prst="rect">
            <a:avLst/>
          </a:prstGeom>
          <a:noFill/>
          <a:ln>
            <a:noFill/>
          </a:ln>
          <a:effectLst>
            <a:outerShdw blurRad="63500" sx="102000" sy="102000" algn="ctr" rotWithShape="0">
              <a:prstClr val="black">
                <a:alpha val="40000"/>
              </a:prstClr>
            </a:outerShdw>
          </a:effectLst>
          <a:extLst/>
        </p:spPr>
      </p:pic>
      <p:pic>
        <p:nvPicPr>
          <p:cNvPr id="28685" name="Picture 2"/>
          <p:cNvPicPr>
            <a:picLocks noChangeAspect="1" noChangeArrowheads="1"/>
          </p:cNvPicPr>
          <p:nvPr/>
        </p:nvPicPr>
        <p:blipFill>
          <a:blip r:embed="rId10"/>
          <a:srcRect/>
          <a:stretch>
            <a:fillRect/>
          </a:stretch>
        </p:blipFill>
        <p:spPr bwMode="auto">
          <a:xfrm>
            <a:off x="8101013" y="6021388"/>
            <a:ext cx="785812" cy="671512"/>
          </a:xfrm>
          <a:prstGeom prst="rect">
            <a:avLst/>
          </a:prstGeom>
          <a:noFill/>
          <a:ln w="9525">
            <a:noFill/>
            <a:miter lim="800000"/>
            <a:headEnd/>
            <a:tailEnd/>
          </a:ln>
        </p:spPr>
      </p:pic>
      <p:pic>
        <p:nvPicPr>
          <p:cNvPr id="28686" name="Picture 2" descr="G:\PROCHILE\Elementos Visuales\Imagenes\prochile_logo.jpg"/>
          <p:cNvPicPr>
            <a:picLocks noChangeAspect="1" noChangeArrowheads="1"/>
          </p:cNvPicPr>
          <p:nvPr/>
        </p:nvPicPr>
        <p:blipFill>
          <a:blip r:embed="rId11"/>
          <a:srcRect/>
          <a:stretch>
            <a:fillRect/>
          </a:stretch>
        </p:blipFill>
        <p:spPr bwMode="auto">
          <a:xfrm>
            <a:off x="179388" y="6407150"/>
            <a:ext cx="898525" cy="2143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1.66667E-6 0 L 0.60243 0 " pathEditMode="relative" rAng="0" ptsTypes="AA">
                                      <p:cBhvr>
                                        <p:cTn id="10" dur="2000" fill="hold"/>
                                        <p:tgtEl>
                                          <p:spTgt spid="40"/>
                                        </p:tgtEl>
                                        <p:attrNameLst>
                                          <p:attrName>ppt_x</p:attrName>
                                          <p:attrName>ppt_y</p:attrName>
                                        </p:attrNameLst>
                                      </p:cBhvr>
                                      <p:rCtr x="0" y="0"/>
                                    </p:animMotion>
                                  </p:childTnLst>
                                </p:cTn>
                              </p:par>
                            </p:childTnLst>
                          </p:cTn>
                        </p:par>
                        <p:par>
                          <p:cTn id="11" fill="hold" nodeType="afterGroup">
                            <p:stCondLst>
                              <p:cond delay="2500"/>
                            </p:stCondLst>
                            <p:childTnLst>
                              <p:par>
                                <p:cTn id="12" presetID="10"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nodeType="afterGroup">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par>
                          <p:cTn id="19" fill="hold" nodeType="afterGroup">
                            <p:stCondLst>
                              <p:cond delay="3500"/>
                            </p:stCondLst>
                            <p:childTnLst>
                              <p:par>
                                <p:cTn id="20" presetID="10" presetClass="entr" presetSubtype="0"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par>
                          <p:cTn id="23" fill="hold" nodeType="afterGroup">
                            <p:stCondLst>
                              <p:cond delay="4000"/>
                            </p:stCondLst>
                            <p:childTnLst>
                              <p:par>
                                <p:cTn id="24" presetID="10" presetClass="entr" presetSubtype="0" fill="hold" nodeType="afterEffect">
                                  <p:stCondLst>
                                    <p:cond delay="25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par>
                          <p:cTn id="27" fill="hold" nodeType="afterGroup">
                            <p:stCondLst>
                              <p:cond delay="4750"/>
                            </p:stCondLst>
                            <p:childTnLst>
                              <p:par>
                                <p:cTn id="28" presetID="10" presetClass="entr" presetSubtype="0" fill="hold" nodeType="afterEffect">
                                  <p:stCondLst>
                                    <p:cond delay="25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par>
                          <p:cTn id="31" fill="hold" nodeType="afterGroup">
                            <p:stCondLst>
                              <p:cond delay="5500"/>
                            </p:stCondLst>
                            <p:childTnLst>
                              <p:par>
                                <p:cTn id="32" presetID="10" presetClass="entr" presetSubtype="0" fill="hold" nodeType="afterEffect">
                                  <p:stCondLst>
                                    <p:cond delay="25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par>
                          <p:cTn id="35" fill="hold" nodeType="afterGroup">
                            <p:stCondLst>
                              <p:cond delay="6250"/>
                            </p:stCondLst>
                            <p:childTnLst>
                              <p:par>
                                <p:cTn id="36" presetID="10" presetClass="entr" presetSubtype="0" fill="hold" nodeType="afterEffect">
                                  <p:stCondLst>
                                    <p:cond delay="25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par>
                          <p:cTn id="39" fill="hold" nodeType="afterGroup">
                            <p:stCondLst>
                              <p:cond delay="7000"/>
                            </p:stCondLst>
                            <p:childTnLst>
                              <p:par>
                                <p:cTn id="40" presetID="10" presetClass="entr" presetSubtype="0" fill="hold" nodeType="afterEffect">
                                  <p:stCondLst>
                                    <p:cond delay="25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7 Imagen"/>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Rectángulo redondeado"/>
          <p:cNvSpPr/>
          <p:nvPr/>
        </p:nvSpPr>
        <p:spPr>
          <a:xfrm>
            <a:off x="92075" y="115888"/>
            <a:ext cx="1958975" cy="2305050"/>
          </a:xfrm>
          <a:prstGeom prst="roundRect">
            <a:avLst>
              <a:gd name="adj" fmla="val 1921"/>
            </a:avLst>
          </a:prstGeom>
          <a:solidFill>
            <a:srgbClr val="FFFFFF">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dirty="0"/>
          </a:p>
        </p:txBody>
      </p:sp>
      <p:sp>
        <p:nvSpPr>
          <p:cNvPr id="5" name="4 Rectángulo redondeado"/>
          <p:cNvSpPr/>
          <p:nvPr/>
        </p:nvSpPr>
        <p:spPr>
          <a:xfrm>
            <a:off x="4513263" y="165100"/>
            <a:ext cx="2952750" cy="6577013"/>
          </a:xfrm>
          <a:prstGeom prst="roundRect">
            <a:avLst>
              <a:gd name="adj" fmla="val 1921"/>
            </a:avLst>
          </a:prstGeom>
          <a:solidFill>
            <a:srgbClr val="FFFFFF">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a:p>
        </p:txBody>
      </p:sp>
      <p:pic>
        <p:nvPicPr>
          <p:cNvPr id="10245" name="3 Imagen"/>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657725" y="165100"/>
            <a:ext cx="2441575" cy="680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2 Grupo"/>
          <p:cNvGrpSpPr>
            <a:grpSpLocks/>
          </p:cNvGrpSpPr>
          <p:nvPr/>
        </p:nvGrpSpPr>
        <p:grpSpPr bwMode="auto">
          <a:xfrm>
            <a:off x="387350" y="333375"/>
            <a:ext cx="1308100" cy="1900238"/>
            <a:chOff x="1295425" y="488950"/>
            <a:chExt cx="1308100" cy="1900238"/>
          </a:xfrm>
        </p:grpSpPr>
        <p:cxnSp>
          <p:nvCxnSpPr>
            <p:cNvPr id="11" name="10 Conector recto"/>
            <p:cNvCxnSpPr/>
            <p:nvPr/>
          </p:nvCxnSpPr>
          <p:spPr>
            <a:xfrm flipH="1">
              <a:off x="1325588" y="488950"/>
              <a:ext cx="12779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flipH="1">
              <a:off x="1295425" y="2389188"/>
              <a:ext cx="13081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22" name="21 Imagen">
            <a:hlinkClick r:id="rId4" action="ppaction://hlinksldjump"/>
          </p:cNvPr>
          <p:cNvPicPr>
            <a:picLocks noChangeAspect="1"/>
          </p:cNvPicPr>
          <p:nvPr/>
        </p:nvPicPr>
        <p:blipFill>
          <a:blip r:embed="rId5"/>
          <a:stretch>
            <a:fillRect/>
          </a:stretch>
        </p:blipFill>
        <p:spPr>
          <a:xfrm>
            <a:off x="3144838" y="269875"/>
            <a:ext cx="1152525" cy="1417638"/>
          </a:xfrm>
          <a:prstGeom prst="rect">
            <a:avLst/>
          </a:prstGeom>
          <a:effectLst>
            <a:outerShdw blurRad="63500" sx="101000" sy="101000" algn="ctr" rotWithShape="0">
              <a:prstClr val="black">
                <a:alpha val="40000"/>
              </a:prstClr>
            </a:outerShdw>
          </a:effectLst>
        </p:spPr>
      </p:pic>
      <p:pic>
        <p:nvPicPr>
          <p:cNvPr id="24" name="29 Imagen">
            <a:hlinkClick r:id="" action="ppaction://noaction"/>
          </p:cNvPr>
          <p:cNvPicPr>
            <a:picLocks noChangeAspect="1"/>
          </p:cNvPicPr>
          <p:nvPr/>
        </p:nvPicPr>
        <p:blipFill>
          <a:blip r:embed="rId6" cstate="print"/>
          <a:stretch>
            <a:fillRect/>
          </a:stretch>
        </p:blipFill>
        <p:spPr bwMode="auto">
          <a:xfrm>
            <a:off x="3127375" y="1773238"/>
            <a:ext cx="1169988" cy="1439862"/>
          </a:xfrm>
          <a:prstGeom prst="rect">
            <a:avLst/>
          </a:prstGeom>
          <a:effectLst>
            <a:outerShdw blurRad="63500" sx="101000" sy="101000" algn="ctr" rotWithShape="0">
              <a:prstClr val="black">
                <a:alpha val="40000"/>
              </a:prstClr>
            </a:outerShdw>
          </a:effectLst>
          <a:extLst/>
        </p:spPr>
      </p:pic>
      <p:pic>
        <p:nvPicPr>
          <p:cNvPr id="10249" name="31 Imagen">
            <a:hlinkClick r:id="" action="ppaction://noaction"/>
          </p:cNvPr>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27375" y="3284538"/>
            <a:ext cx="1185863"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33 Imagen">
            <a:hlinkClick r:id="" action="ppaction://noaction"/>
          </p:cNvPr>
          <p:cNvPicPr>
            <a:picLocks noChangeAspect="1"/>
          </p:cNvPicPr>
          <p:nvPr/>
        </p:nvPicPr>
        <p:blipFill>
          <a:blip r:embed="rId8"/>
          <a:stretch>
            <a:fillRect/>
          </a:stretch>
        </p:blipFill>
        <p:spPr bwMode="auto">
          <a:xfrm>
            <a:off x="3144838" y="4868863"/>
            <a:ext cx="1171575" cy="1439862"/>
          </a:xfrm>
          <a:prstGeom prst="rect">
            <a:avLst/>
          </a:prstGeom>
          <a:effectLst>
            <a:outerShdw blurRad="63500" sx="101000" sy="101000" algn="ctr" rotWithShape="0">
              <a:prstClr val="black">
                <a:alpha val="40000"/>
              </a:prstClr>
            </a:outerShdw>
          </a:effectLst>
          <a:extLst/>
        </p:spPr>
      </p:pic>
      <p:pic>
        <p:nvPicPr>
          <p:cNvPr id="27" name="35 Imagen">
            <a:hlinkClick r:id="" action="ppaction://noaction"/>
          </p:cNvPr>
          <p:cNvPicPr>
            <a:picLocks noChangeAspect="1"/>
          </p:cNvPicPr>
          <p:nvPr/>
        </p:nvPicPr>
        <p:blipFill>
          <a:blip r:embed="rId9"/>
          <a:stretch>
            <a:fillRect/>
          </a:stretch>
        </p:blipFill>
        <p:spPr bwMode="auto">
          <a:xfrm>
            <a:off x="7596188" y="2763838"/>
            <a:ext cx="1239837" cy="1527175"/>
          </a:xfrm>
          <a:prstGeom prst="rect">
            <a:avLst/>
          </a:prstGeom>
          <a:effectLst>
            <a:outerShdw blurRad="63500" sx="101000" sy="101000" algn="ctr" rotWithShape="0">
              <a:prstClr val="black">
                <a:alpha val="40000"/>
              </a:prstClr>
            </a:outerShdw>
          </a:effectLst>
          <a:extLst/>
        </p:spPr>
      </p:pic>
      <p:sp>
        <p:nvSpPr>
          <p:cNvPr id="3" name="标题 2"/>
          <p:cNvSpPr>
            <a:spLocks noGrp="1"/>
          </p:cNvSpPr>
          <p:nvPr>
            <p:ph type="title"/>
          </p:nvPr>
        </p:nvSpPr>
        <p:spPr>
          <a:xfrm>
            <a:off x="92075" y="476672"/>
            <a:ext cx="1815629" cy="1584176"/>
          </a:xfrm>
        </p:spPr>
        <p:txBody>
          <a:bodyPr/>
          <a:lstStyle/>
          <a:p>
            <a:r>
              <a:rPr lang="zh-CN" altLang="en-US" sz="4000" dirty="0" smtClean="0">
                <a:latin typeface="+mn-lt"/>
              </a:rPr>
              <a:t>智利</a:t>
            </a:r>
            <a:r>
              <a:rPr lang="en-US" altLang="zh-CN" sz="4000" dirty="0" smtClean="0">
                <a:latin typeface="+mn-lt"/>
              </a:rPr>
              <a:t/>
            </a:r>
            <a:br>
              <a:rPr lang="en-US" altLang="zh-CN" sz="4000" dirty="0" smtClean="0">
                <a:latin typeface="+mn-lt"/>
              </a:rPr>
            </a:br>
            <a:r>
              <a:rPr lang="zh-CN" altLang="en-US" sz="4000" dirty="0" smtClean="0">
                <a:latin typeface="+mn-lt"/>
              </a:rPr>
              <a:t>五大区</a:t>
            </a:r>
            <a:endParaRPr lang="zh-CN" altLang="en-US" sz="4000" dirty="0">
              <a:latin typeface="+mn-lt"/>
            </a:endParaRPr>
          </a:p>
        </p:txBody>
      </p:sp>
      <p:sp>
        <p:nvSpPr>
          <p:cNvPr id="4" name="内容占位符 3"/>
          <p:cNvSpPr>
            <a:spLocks noGrp="1"/>
          </p:cNvSpPr>
          <p:nvPr>
            <p:ph sz="half" idx="1"/>
          </p:nvPr>
        </p:nvSpPr>
        <p:spPr>
          <a:xfrm>
            <a:off x="2051051" y="269876"/>
            <a:ext cx="1093788" cy="5856288"/>
          </a:xfrm>
        </p:spPr>
        <p:txBody>
          <a:bodyPr/>
          <a:lstStyle/>
          <a:p>
            <a:r>
              <a:rPr lang="zh-CN" altLang="en-US" sz="1400" b="1" dirty="0" smtClean="0"/>
              <a:t>北部地区和阿塔卡马沙漠</a:t>
            </a:r>
            <a:endParaRPr lang="en-US" altLang="zh-CN" sz="1400" b="1" dirty="0" smtClean="0"/>
          </a:p>
          <a:p>
            <a:endParaRPr lang="en-US" altLang="zh-CN" sz="1400" b="1" dirty="0"/>
          </a:p>
          <a:p>
            <a:endParaRPr lang="en-US" altLang="zh-CN" sz="1400" b="1" dirty="0" smtClean="0"/>
          </a:p>
          <a:p>
            <a:endParaRPr lang="en-US" altLang="zh-CN" sz="1400" b="1" dirty="0"/>
          </a:p>
          <a:p>
            <a:r>
              <a:rPr lang="zh-CN" altLang="en-US" sz="1400" b="1" dirty="0" smtClean="0"/>
              <a:t>圣地亚哥和中部地区</a:t>
            </a:r>
            <a:endParaRPr lang="en-US" altLang="zh-CN" sz="1400" b="1" dirty="0" smtClean="0"/>
          </a:p>
          <a:p>
            <a:endParaRPr lang="en-US" altLang="zh-CN" sz="1400" b="1" dirty="0"/>
          </a:p>
          <a:p>
            <a:endParaRPr lang="en-US" altLang="zh-CN" sz="1400" b="1" dirty="0" smtClean="0"/>
          </a:p>
          <a:p>
            <a:endParaRPr lang="en-US" altLang="zh-CN" sz="1400" b="1" dirty="0"/>
          </a:p>
          <a:p>
            <a:r>
              <a:rPr lang="zh-CN" altLang="en-US" sz="1400" b="1" dirty="0" smtClean="0"/>
              <a:t>湖泊、河流、或山区</a:t>
            </a:r>
            <a:endParaRPr lang="en-US" altLang="zh-CN" sz="1400" b="1" dirty="0" smtClean="0"/>
          </a:p>
          <a:p>
            <a:endParaRPr lang="en-US" altLang="zh-CN" sz="1400" b="1" dirty="0"/>
          </a:p>
          <a:p>
            <a:endParaRPr lang="en-US" altLang="zh-CN" sz="1400" b="1" dirty="0" smtClean="0"/>
          </a:p>
          <a:p>
            <a:endParaRPr lang="en-US" altLang="zh-CN" sz="1400" b="1" dirty="0"/>
          </a:p>
          <a:p>
            <a:r>
              <a:rPr lang="zh-CN" altLang="en-US" sz="1400" b="1" dirty="0" smtClean="0">
                <a:solidFill>
                  <a:schemeClr val="bg1"/>
                </a:solidFill>
              </a:rPr>
              <a:t>巴塔哥尼亚和南极区</a:t>
            </a:r>
            <a:endParaRPr lang="zh-CN" altLang="en-US" sz="1400" b="1" dirty="0">
              <a:solidFill>
                <a:schemeClr val="bg1"/>
              </a:solidFill>
            </a:endParaRPr>
          </a:p>
        </p:txBody>
      </p:sp>
      <p:sp>
        <p:nvSpPr>
          <p:cNvPr id="6" name="内容占位符 5"/>
          <p:cNvSpPr>
            <a:spLocks noGrp="1"/>
          </p:cNvSpPr>
          <p:nvPr>
            <p:ph sz="half" idx="2"/>
          </p:nvPr>
        </p:nvSpPr>
        <p:spPr>
          <a:xfrm>
            <a:off x="6948264" y="1600200"/>
            <a:ext cx="2016224" cy="4525963"/>
          </a:xfrm>
        </p:spPr>
        <p:txBody>
          <a:bodyPr/>
          <a:lstStyle/>
          <a:p>
            <a:pPr marL="514350" lvl="1" indent="0">
              <a:buNone/>
            </a:pPr>
            <a:r>
              <a:rPr lang="zh-CN" altLang="en-US" sz="1400" b="1" dirty="0" smtClean="0"/>
              <a:t>群岛：复活节岛、胡安费尔南德斯群岛和奇洛埃岛</a:t>
            </a:r>
            <a:r>
              <a:rPr lang="en-US" altLang="zh-CN" sz="1800" dirty="0" smtClean="0"/>
              <a:t>	</a:t>
            </a:r>
            <a:endParaRPr lang="zh-CN" altLang="en-US"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G:\PROCHILE\Información Comercial\Proyecto Web 2010 - 2014\Contenidos\Imágenes\_FCP2219.jpg"/>
          <p:cNvPicPr>
            <a:picLocks noChangeAspect="1" noChangeArrowheads="1"/>
          </p:cNvPicPr>
          <p:nvPr/>
        </p:nvPicPr>
        <p:blipFill>
          <a:blip r:embed="rId3"/>
          <a:srcRect/>
          <a:stretch>
            <a:fillRect/>
          </a:stretch>
        </p:blipFill>
        <p:spPr bwMode="auto">
          <a:xfrm>
            <a:off x="395288" y="836613"/>
            <a:ext cx="7705725" cy="5400675"/>
          </a:xfrm>
          <a:prstGeom prst="rect">
            <a:avLst/>
          </a:prstGeom>
          <a:noFill/>
          <a:ln w="9525">
            <a:noFill/>
            <a:miter lim="800000"/>
            <a:headEnd/>
            <a:tailEnd/>
          </a:ln>
        </p:spPr>
      </p:pic>
      <p:sp>
        <p:nvSpPr>
          <p:cNvPr id="29699" name="1 Título"/>
          <p:cNvSpPr txBox="1">
            <a:spLocks/>
          </p:cNvSpPr>
          <p:nvPr/>
        </p:nvSpPr>
        <p:spPr bwMode="auto">
          <a:xfrm>
            <a:off x="179388" y="0"/>
            <a:ext cx="8512175" cy="582613"/>
          </a:xfrm>
          <a:prstGeom prst="rect">
            <a:avLst/>
          </a:prstGeom>
          <a:noFill/>
          <a:ln w="9525">
            <a:noFill/>
            <a:miter lim="800000"/>
            <a:headEnd/>
            <a:tailEnd/>
          </a:ln>
        </p:spPr>
        <p:txBody>
          <a:bodyPr anchor="ctr"/>
          <a:lstStyle/>
          <a:p>
            <a:r>
              <a:rPr lang="zh-CN" altLang="en-US" sz="2400">
                <a:latin typeface="Calibri" pitchFamily="34" charset="0"/>
              </a:rPr>
              <a:t>旅游目的地</a:t>
            </a:r>
            <a:endParaRPr lang="en-US" altLang="zh-CN" sz="2400">
              <a:latin typeface="Calibri" pitchFamily="34" charset="0"/>
            </a:endParaRPr>
          </a:p>
        </p:txBody>
      </p:sp>
      <p:cxnSp>
        <p:nvCxnSpPr>
          <p:cNvPr id="20" name="Conector recto 4"/>
          <p:cNvCxnSpPr/>
          <p:nvPr/>
        </p:nvCxnSpPr>
        <p:spPr bwMode="auto">
          <a:xfrm>
            <a:off x="179388" y="628650"/>
            <a:ext cx="8621712"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nvGrpSpPr>
          <p:cNvPr id="2" name="22 Grupo"/>
          <p:cNvGrpSpPr>
            <a:grpSpLocks/>
          </p:cNvGrpSpPr>
          <p:nvPr/>
        </p:nvGrpSpPr>
        <p:grpSpPr bwMode="auto">
          <a:xfrm>
            <a:off x="2916238" y="3644900"/>
            <a:ext cx="4895850" cy="2232025"/>
            <a:chOff x="2555776" y="4005064"/>
            <a:chExt cx="4896544" cy="2232248"/>
          </a:xfrm>
        </p:grpSpPr>
        <p:sp>
          <p:nvSpPr>
            <p:cNvPr id="21" name="20 Rectángulo redondeado"/>
            <p:cNvSpPr/>
            <p:nvPr/>
          </p:nvSpPr>
          <p:spPr>
            <a:xfrm>
              <a:off x="2555776" y="4005064"/>
              <a:ext cx="4896544" cy="2232248"/>
            </a:xfrm>
            <a:prstGeom prst="roundRect">
              <a:avLst/>
            </a:prstGeom>
            <a:solidFill>
              <a:schemeClr val="tx1">
                <a:alpha val="6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tLang="zh-CN">
                <a:solidFill>
                  <a:srgbClr val="FFFFFF"/>
                </a:solidFill>
              </a:endParaRPr>
            </a:p>
          </p:txBody>
        </p:sp>
        <p:grpSp>
          <p:nvGrpSpPr>
            <p:cNvPr id="3" name="21 Grupo"/>
            <p:cNvGrpSpPr>
              <a:grpSpLocks/>
            </p:cNvGrpSpPr>
            <p:nvPr/>
          </p:nvGrpSpPr>
          <p:grpSpPr bwMode="auto">
            <a:xfrm>
              <a:off x="2726629" y="4140015"/>
              <a:ext cx="4725691" cy="1820473"/>
              <a:chOff x="2187524" y="1298592"/>
              <a:chExt cx="4725691" cy="1820473"/>
            </a:xfrm>
          </p:grpSpPr>
          <p:sp>
            <p:nvSpPr>
              <p:cNvPr id="29710" name="6 Rectángulo"/>
              <p:cNvSpPr>
                <a:spLocks noChangeArrowheads="1"/>
              </p:cNvSpPr>
              <p:nvPr/>
            </p:nvSpPr>
            <p:spPr bwMode="auto">
              <a:xfrm>
                <a:off x="2187524" y="1364564"/>
                <a:ext cx="2581422" cy="1754501"/>
              </a:xfrm>
              <a:prstGeom prst="rect">
                <a:avLst/>
              </a:prstGeom>
              <a:noFill/>
              <a:ln w="9525">
                <a:noFill/>
                <a:miter lim="800000"/>
                <a:headEnd/>
                <a:tailEnd/>
              </a:ln>
            </p:spPr>
            <p:txBody>
              <a:bodyPr>
                <a:spAutoFit/>
              </a:bodyPr>
              <a:lstStyle/>
              <a:p>
                <a:pPr algn="ctr">
                  <a:buSzPts val="2800"/>
                </a:pPr>
                <a:r>
                  <a:rPr lang="zh-CN" altLang="en-US" b="1">
                    <a:solidFill>
                      <a:schemeClr val="bg1"/>
                    </a:solidFill>
                    <a:latin typeface="Calibri" pitchFamily="34" charset="0"/>
                  </a:rPr>
                  <a:t>旅游业占到全球</a:t>
                </a:r>
                <a:r>
                  <a:rPr lang="en-US" altLang="zh-CN" b="1">
                    <a:solidFill>
                      <a:schemeClr val="bg1"/>
                    </a:solidFill>
                    <a:latin typeface="Calibri" pitchFamily="34" charset="0"/>
                  </a:rPr>
                  <a:t>GDP</a:t>
                </a:r>
                <a:r>
                  <a:rPr lang="zh-CN" altLang="en-US" b="1">
                    <a:solidFill>
                      <a:schemeClr val="bg1"/>
                    </a:solidFill>
                    <a:latin typeface="Calibri" pitchFamily="34" charset="0"/>
                  </a:rPr>
                  <a:t>的</a:t>
                </a:r>
                <a:r>
                  <a:rPr lang="en-US" altLang="zh-CN" b="1">
                    <a:solidFill>
                      <a:schemeClr val="bg1"/>
                    </a:solidFill>
                    <a:latin typeface="Calibri" pitchFamily="34" charset="0"/>
                  </a:rPr>
                  <a:t>9.2%</a:t>
                </a:r>
                <a:r>
                  <a:rPr lang="zh-CN" altLang="en-US" b="1">
                    <a:solidFill>
                      <a:schemeClr val="bg1"/>
                    </a:solidFill>
                    <a:latin typeface="Calibri" pitchFamily="34" charset="0"/>
                  </a:rPr>
                  <a:t>。</a:t>
                </a:r>
                <a:endParaRPr lang="en-US" altLang="zh-CN" b="1">
                  <a:solidFill>
                    <a:schemeClr val="bg1"/>
                  </a:solidFill>
                  <a:latin typeface="Calibri" pitchFamily="34" charset="0"/>
                </a:endParaRPr>
              </a:p>
              <a:p>
                <a:pPr algn="ctr">
                  <a:buSzPts val="2800"/>
                </a:pPr>
                <a:endParaRPr lang="en-US" altLang="zh-CN" b="1">
                  <a:solidFill>
                    <a:schemeClr val="bg1"/>
                  </a:solidFill>
                  <a:latin typeface="Calibri" pitchFamily="34" charset="0"/>
                </a:endParaRPr>
              </a:p>
              <a:p>
                <a:pPr algn="ctr">
                  <a:buSzPts val="2800"/>
                </a:pPr>
                <a:endParaRPr lang="es-ES" altLang="zh-CN" b="1">
                  <a:solidFill>
                    <a:schemeClr val="bg1"/>
                  </a:solidFill>
                  <a:latin typeface="Calibri" pitchFamily="34" charset="0"/>
                  <a:cs typeface="Arial" pitchFamily="34" charset="0"/>
                </a:endParaRPr>
              </a:p>
              <a:p>
                <a:pPr algn="ctr"/>
                <a:r>
                  <a:rPr lang="zh-CN" altLang="en-US" b="1">
                    <a:solidFill>
                      <a:schemeClr val="bg1"/>
                    </a:solidFill>
                    <a:latin typeface="Calibri" pitchFamily="34" charset="0"/>
                  </a:rPr>
                  <a:t>然而在智利旅游业仅占</a:t>
                </a:r>
                <a:r>
                  <a:rPr lang="en-US" altLang="zh-CN" b="1">
                    <a:solidFill>
                      <a:schemeClr val="bg1"/>
                    </a:solidFill>
                    <a:latin typeface="Calibri" pitchFamily="34" charset="0"/>
                  </a:rPr>
                  <a:t>GDP</a:t>
                </a:r>
                <a:r>
                  <a:rPr lang="zh-CN" altLang="en-US" b="1">
                    <a:solidFill>
                      <a:schemeClr val="bg1"/>
                    </a:solidFill>
                    <a:latin typeface="Calibri" pitchFamily="34" charset="0"/>
                  </a:rPr>
                  <a:t>的</a:t>
                </a:r>
                <a:r>
                  <a:rPr lang="en-US" altLang="zh-CN" b="1">
                    <a:solidFill>
                      <a:schemeClr val="bg1"/>
                    </a:solidFill>
                    <a:latin typeface="Calibri" pitchFamily="34" charset="0"/>
                  </a:rPr>
                  <a:t>3.2%</a:t>
                </a:r>
                <a:r>
                  <a:rPr lang="zh-CN" altLang="en-US" b="1">
                    <a:solidFill>
                      <a:schemeClr val="bg1"/>
                    </a:solidFill>
                    <a:latin typeface="Calibri" pitchFamily="34" charset="0"/>
                  </a:rPr>
                  <a:t>。</a:t>
                </a:r>
                <a:endParaRPr lang="es-ES" altLang="zh-CN">
                  <a:latin typeface="Calibri" pitchFamily="34" charset="0"/>
                </a:endParaRPr>
              </a:p>
            </p:txBody>
          </p:sp>
          <p:sp>
            <p:nvSpPr>
              <p:cNvPr id="29711" name="7 CuadroTexto"/>
              <p:cNvSpPr txBox="1">
                <a:spLocks noChangeArrowheads="1"/>
              </p:cNvSpPr>
              <p:nvPr/>
            </p:nvSpPr>
            <p:spPr bwMode="auto">
              <a:xfrm>
                <a:off x="4824983" y="1340768"/>
                <a:ext cx="2088232" cy="1477476"/>
              </a:xfrm>
              <a:prstGeom prst="rect">
                <a:avLst/>
              </a:prstGeom>
              <a:noFill/>
              <a:ln w="9525">
                <a:noFill/>
                <a:miter lim="800000"/>
                <a:headEnd/>
                <a:tailEnd/>
              </a:ln>
            </p:spPr>
            <p:txBody>
              <a:bodyPr>
                <a:spAutoFit/>
              </a:bodyPr>
              <a:lstStyle/>
              <a:p>
                <a:pPr algn="ctr"/>
                <a:endParaRPr lang="es-ES" altLang="zh-CN" b="1">
                  <a:solidFill>
                    <a:schemeClr val="bg1"/>
                  </a:solidFill>
                  <a:latin typeface="Calibri" pitchFamily="34" charset="0"/>
                </a:endParaRPr>
              </a:p>
              <a:p>
                <a:pPr algn="ctr"/>
                <a:r>
                  <a:rPr lang="zh-CN" altLang="en-US" b="1" u="sng">
                    <a:solidFill>
                      <a:schemeClr val="bg1"/>
                    </a:solidFill>
                    <a:latin typeface="Calibri" pitchFamily="34" charset="0"/>
                  </a:rPr>
                  <a:t>目标：</a:t>
                </a:r>
                <a:endParaRPr lang="en-US" altLang="zh-CN" b="1" u="sng">
                  <a:solidFill>
                    <a:schemeClr val="bg1"/>
                  </a:solidFill>
                  <a:latin typeface="Calibri" pitchFamily="34" charset="0"/>
                </a:endParaRPr>
              </a:p>
              <a:p>
                <a:pPr algn="ctr"/>
                <a:r>
                  <a:rPr lang="zh-CN" altLang="en-US" b="1">
                    <a:solidFill>
                      <a:schemeClr val="bg1"/>
                    </a:solidFill>
                    <a:latin typeface="Calibri" pitchFamily="34" charset="0"/>
                  </a:rPr>
                  <a:t>至</a:t>
                </a:r>
                <a:r>
                  <a:rPr lang="en-US" altLang="zh-CN" b="1">
                    <a:solidFill>
                      <a:schemeClr val="bg1"/>
                    </a:solidFill>
                    <a:latin typeface="Calibri" pitchFamily="34" charset="0"/>
                  </a:rPr>
                  <a:t>2014</a:t>
                </a:r>
                <a:r>
                  <a:rPr lang="zh-CN" altLang="en-US" b="1">
                    <a:solidFill>
                      <a:schemeClr val="bg1"/>
                    </a:solidFill>
                    <a:latin typeface="Calibri" pitchFamily="34" charset="0"/>
                  </a:rPr>
                  <a:t>年，达到</a:t>
                </a:r>
                <a:r>
                  <a:rPr lang="en-US" altLang="zh-CN" b="1">
                    <a:solidFill>
                      <a:schemeClr val="bg1"/>
                    </a:solidFill>
                    <a:latin typeface="Calibri" pitchFamily="34" charset="0"/>
                  </a:rPr>
                  <a:t>GDP</a:t>
                </a:r>
                <a:r>
                  <a:rPr lang="zh-CN" altLang="en-US" b="1">
                    <a:solidFill>
                      <a:schemeClr val="bg1"/>
                    </a:solidFill>
                    <a:latin typeface="Calibri" pitchFamily="34" charset="0"/>
                  </a:rPr>
                  <a:t>的</a:t>
                </a:r>
                <a:r>
                  <a:rPr lang="en-US" altLang="zh-CN" b="1">
                    <a:solidFill>
                      <a:schemeClr val="bg1"/>
                    </a:solidFill>
                    <a:latin typeface="Calibri" pitchFamily="34" charset="0"/>
                  </a:rPr>
                  <a:t>4%</a:t>
                </a:r>
                <a:r>
                  <a:rPr lang="zh-CN" altLang="en-US" b="1">
                    <a:solidFill>
                      <a:schemeClr val="bg1"/>
                    </a:solidFill>
                    <a:latin typeface="Calibri" pitchFamily="34" charset="0"/>
                  </a:rPr>
                  <a:t>，</a:t>
                </a:r>
                <a:r>
                  <a:rPr lang="en-US" altLang="zh-CN" b="1">
                    <a:solidFill>
                      <a:schemeClr val="bg1"/>
                    </a:solidFill>
                    <a:latin typeface="Calibri" pitchFamily="34" charset="0"/>
                  </a:rPr>
                  <a:t>4</a:t>
                </a:r>
                <a:r>
                  <a:rPr lang="zh-CN" altLang="en-US" b="1">
                    <a:solidFill>
                      <a:schemeClr val="bg1"/>
                    </a:solidFill>
                    <a:latin typeface="Calibri" pitchFamily="34" charset="0"/>
                  </a:rPr>
                  <a:t>百万旅游人次。</a:t>
                </a:r>
                <a:endParaRPr lang="en-US" altLang="zh-CN" b="1">
                  <a:solidFill>
                    <a:schemeClr val="bg1"/>
                  </a:solidFill>
                  <a:latin typeface="Calibri" pitchFamily="34" charset="0"/>
                </a:endParaRPr>
              </a:p>
            </p:txBody>
          </p:sp>
          <p:sp>
            <p:nvSpPr>
              <p:cNvPr id="9" name="8 Rectángulo"/>
              <p:cNvSpPr/>
              <p:nvPr/>
            </p:nvSpPr>
            <p:spPr>
              <a:xfrm>
                <a:off x="4642768" y="1298592"/>
                <a:ext cx="46044" cy="18004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FFFF"/>
                  </a:solidFill>
                </a:endParaRPr>
              </a:p>
            </p:txBody>
          </p:sp>
          <p:sp>
            <p:nvSpPr>
              <p:cNvPr id="11" name="10 Rectángulo"/>
              <p:cNvSpPr/>
              <p:nvPr/>
            </p:nvSpPr>
            <p:spPr>
              <a:xfrm>
                <a:off x="2188145" y="2222609"/>
                <a:ext cx="2454623" cy="4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FFFF"/>
                  </a:solidFill>
                </a:endParaRPr>
              </a:p>
            </p:txBody>
          </p:sp>
        </p:grpSp>
      </p:grpSp>
      <p:grpSp>
        <p:nvGrpSpPr>
          <p:cNvPr id="4" name="16 Grupo"/>
          <p:cNvGrpSpPr>
            <a:grpSpLocks/>
          </p:cNvGrpSpPr>
          <p:nvPr/>
        </p:nvGrpSpPr>
        <p:grpSpPr bwMode="auto">
          <a:xfrm>
            <a:off x="179388" y="628650"/>
            <a:ext cx="8859837" cy="6081713"/>
            <a:chOff x="179512" y="628913"/>
            <a:chExt cx="8859984" cy="6081849"/>
          </a:xfrm>
        </p:grpSpPr>
        <p:pic>
          <p:nvPicPr>
            <p:cNvPr id="29703" name="Picture 2"/>
            <p:cNvPicPr>
              <a:picLocks noChangeAspect="1" noChangeArrowheads="1"/>
            </p:cNvPicPr>
            <p:nvPr/>
          </p:nvPicPr>
          <p:blipFill>
            <a:blip r:embed="rId4"/>
            <a:srcRect/>
            <a:stretch>
              <a:fillRect/>
            </a:stretch>
          </p:blipFill>
          <p:spPr bwMode="auto">
            <a:xfrm>
              <a:off x="8253426" y="6039367"/>
              <a:ext cx="786070" cy="671395"/>
            </a:xfrm>
            <a:prstGeom prst="rect">
              <a:avLst/>
            </a:prstGeom>
            <a:noFill/>
            <a:ln w="9525">
              <a:noFill/>
              <a:miter lim="800000"/>
              <a:headEnd/>
              <a:tailEnd/>
            </a:ln>
          </p:spPr>
        </p:pic>
        <p:grpSp>
          <p:nvGrpSpPr>
            <p:cNvPr id="5" name="16 Grupo"/>
            <p:cNvGrpSpPr>
              <a:grpSpLocks/>
            </p:cNvGrpSpPr>
            <p:nvPr/>
          </p:nvGrpSpPr>
          <p:grpSpPr bwMode="auto">
            <a:xfrm>
              <a:off x="179512" y="6407832"/>
              <a:ext cx="7958648" cy="214152"/>
              <a:chOff x="179512" y="6460084"/>
              <a:chExt cx="7958648" cy="214152"/>
            </a:xfrm>
          </p:grpSpPr>
          <p:pic>
            <p:nvPicPr>
              <p:cNvPr id="29706" name="Picture 2" descr="G:\PROCHILE\Elementos Visuales\Imagenes\prochile_logo.jpg"/>
              <p:cNvPicPr>
                <a:picLocks noChangeAspect="1" noChangeArrowheads="1"/>
              </p:cNvPicPr>
              <p:nvPr/>
            </p:nvPicPr>
            <p:blipFill>
              <a:blip r:embed="rId5"/>
              <a:srcRect/>
              <a:stretch>
                <a:fillRect/>
              </a:stretch>
            </p:blipFill>
            <p:spPr bwMode="auto">
              <a:xfrm>
                <a:off x="179512" y="6460084"/>
                <a:ext cx="899308" cy="214152"/>
              </a:xfrm>
              <a:prstGeom prst="rect">
                <a:avLst/>
              </a:prstGeom>
              <a:noFill/>
              <a:ln w="9525">
                <a:noFill/>
                <a:miter lim="800000"/>
                <a:headEnd/>
                <a:tailEnd/>
              </a:ln>
            </p:spPr>
          </p:pic>
          <p:cxnSp>
            <p:nvCxnSpPr>
              <p:cNvPr id="19"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7"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28152062-1f56-4705-9406-dba5a0b50d6c" descr="256C81FC-41AA-4854-AB75-97C91C5FC33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774700"/>
            <a:ext cx="9124950" cy="611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17 Rectángulo"/>
          <p:cNvSpPr/>
          <p:nvPr>
            <p:custDataLst>
              <p:tags r:id="rId1"/>
            </p:custDataLst>
          </p:nvPr>
        </p:nvSpPr>
        <p:spPr>
          <a:xfrm>
            <a:off x="6227763" y="-3175"/>
            <a:ext cx="2722562" cy="1557338"/>
          </a:xfrm>
          <a:prstGeom prst="rect">
            <a:avLst/>
          </a:prstGeom>
          <a:solidFill>
            <a:srgbClr val="000000">
              <a:alpha val="69804"/>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bg1"/>
                </a:solidFill>
              </a:rPr>
              <a:t>体验全国</a:t>
            </a:r>
            <a:endParaRPr lang="es-CL" sz="2800" dirty="0"/>
          </a:p>
        </p:txBody>
      </p:sp>
      <p:cxnSp>
        <p:nvCxnSpPr>
          <p:cNvPr id="19" name="18 Conector recto"/>
          <p:cNvCxnSpPr/>
          <p:nvPr>
            <p:custDataLst>
              <p:tags r:id="rId2"/>
            </p:custDataLst>
          </p:nvPr>
        </p:nvCxnSpPr>
        <p:spPr>
          <a:xfrm flipH="1">
            <a:off x="6424613" y="52388"/>
            <a:ext cx="232251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custDataLst>
              <p:tags r:id="rId3"/>
            </p:custDataLst>
          </p:nvPr>
        </p:nvCxnSpPr>
        <p:spPr>
          <a:xfrm flipH="1">
            <a:off x="6407150" y="1409700"/>
            <a:ext cx="23399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403648" y="4005064"/>
            <a:ext cx="6696745" cy="1143000"/>
          </a:xfrm>
        </p:spPr>
        <p:txBody>
          <a:bodyPr/>
          <a:lstStyle/>
          <a:p>
            <a:r>
              <a:rPr lang="zh-CN" altLang="en-US" sz="2800" b="1" dirty="0" smtClean="0">
                <a:solidFill>
                  <a:schemeClr val="bg1"/>
                </a:solidFill>
              </a:rPr>
              <a:t>如果你想享受古老的生活方式，来智利吧！如果不是，也来智利吧！</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dirty="0" smtClean="0"/>
              <a:t>最新数据</a:t>
            </a:r>
            <a:endParaRPr lang="zh-CN" altLang="en-US" sz="4000" dirty="0"/>
          </a:p>
        </p:txBody>
      </p:sp>
      <p:sp>
        <p:nvSpPr>
          <p:cNvPr id="3" name="内容占位符 2"/>
          <p:cNvSpPr>
            <a:spLocks noGrp="1"/>
          </p:cNvSpPr>
          <p:nvPr>
            <p:ph idx="1"/>
          </p:nvPr>
        </p:nvSpPr>
        <p:spPr>
          <a:xfrm>
            <a:off x="539552" y="2348880"/>
            <a:ext cx="8229600" cy="3312368"/>
          </a:xfrm>
        </p:spPr>
        <p:txBody>
          <a:bodyPr/>
          <a:lstStyle/>
          <a:p>
            <a:r>
              <a:rPr lang="en-US" altLang="zh-CN" dirty="0" smtClean="0"/>
              <a:t>2012</a:t>
            </a:r>
            <a:r>
              <a:rPr lang="zh-CN" altLang="en-US" dirty="0" smtClean="0"/>
              <a:t>年，智利接待外国游客</a:t>
            </a:r>
            <a:r>
              <a:rPr lang="en-US" altLang="zh-CN" dirty="0" smtClean="0"/>
              <a:t>3554279</a:t>
            </a:r>
            <a:r>
              <a:rPr lang="zh-CN" altLang="en-US" dirty="0" smtClean="0"/>
              <a:t>人，比</a:t>
            </a:r>
            <a:r>
              <a:rPr lang="en-US" altLang="zh-CN" dirty="0" smtClean="0"/>
              <a:t>2011</a:t>
            </a:r>
            <a:r>
              <a:rPr lang="zh-CN" altLang="en-US" dirty="0" smtClean="0"/>
              <a:t>年增长</a:t>
            </a:r>
            <a:r>
              <a:rPr lang="en-US" altLang="zh-CN" dirty="0" smtClean="0"/>
              <a:t>13%</a:t>
            </a:r>
            <a:r>
              <a:rPr lang="zh-CN" altLang="en-US" dirty="0" smtClean="0"/>
              <a:t>。根据世界旅游组织推测，同时期拉丁美洲游客增长</a:t>
            </a:r>
            <a:r>
              <a:rPr lang="en-US" altLang="zh-CN" dirty="0" smtClean="0"/>
              <a:t>6%</a:t>
            </a:r>
            <a:r>
              <a:rPr lang="zh-CN" altLang="en-US" dirty="0" smtClean="0"/>
              <a:t>，全球增长</a:t>
            </a:r>
            <a:r>
              <a:rPr lang="en-US" altLang="zh-CN" dirty="0" smtClean="0"/>
              <a:t>4%</a:t>
            </a:r>
            <a:r>
              <a:rPr lang="zh-CN" altLang="en-US" dirty="0" smtClean="0"/>
              <a:t>。我们的目标是在</a:t>
            </a:r>
            <a:r>
              <a:rPr lang="en-US" altLang="zh-CN" dirty="0" smtClean="0"/>
              <a:t>2014</a:t>
            </a:r>
            <a:r>
              <a:rPr lang="zh-CN" altLang="en-US" dirty="0" smtClean="0"/>
              <a:t>年游客达到</a:t>
            </a:r>
            <a:r>
              <a:rPr lang="en-US" altLang="zh-CN" dirty="0" smtClean="0"/>
              <a:t>400</a:t>
            </a:r>
            <a:r>
              <a:rPr lang="zh-CN" altLang="en-US" dirty="0" smtClean="0"/>
              <a:t>万人，占国内生产总值的</a:t>
            </a:r>
            <a:r>
              <a:rPr lang="en-US" altLang="zh-CN" dirty="0" smtClean="0"/>
              <a:t>6%</a:t>
            </a:r>
            <a:r>
              <a:rPr lang="zh-CN" altLang="en-US" dirty="0" smtClean="0"/>
              <a:t>，以增加旅游行业对经济发展的贡献。</a:t>
            </a:r>
            <a:endParaRPr lang="zh-CN"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13341" y="26027"/>
            <a:ext cx="1816100" cy="1341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77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0373f879-e9ce-453e-bed6-b7c5e1ef60b6" descr="AF0D1F31-D137-49CF-9D56-21EA00C271F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0"/>
            <a:ext cx="9164638" cy="6888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17 Rectángulo"/>
          <p:cNvSpPr/>
          <p:nvPr>
            <p:custDataLst>
              <p:tags r:id="rId1"/>
            </p:custDataLst>
          </p:nvPr>
        </p:nvSpPr>
        <p:spPr>
          <a:xfrm>
            <a:off x="6227763" y="-3175"/>
            <a:ext cx="2722562" cy="1557338"/>
          </a:xfrm>
          <a:prstGeom prst="rect">
            <a:avLst/>
          </a:prstGeom>
          <a:solidFill>
            <a:srgbClr val="000000">
              <a:alpha val="69804"/>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bg1"/>
                </a:solidFill>
              </a:rPr>
              <a:t>体验全国</a:t>
            </a:r>
            <a:endParaRPr lang="es-CL" sz="2800" dirty="0"/>
          </a:p>
        </p:txBody>
      </p:sp>
      <p:cxnSp>
        <p:nvCxnSpPr>
          <p:cNvPr id="19" name="18 Conector recto"/>
          <p:cNvCxnSpPr/>
          <p:nvPr>
            <p:custDataLst>
              <p:tags r:id="rId2"/>
            </p:custDataLst>
          </p:nvPr>
        </p:nvCxnSpPr>
        <p:spPr>
          <a:xfrm flipH="1">
            <a:off x="6424613" y="52388"/>
            <a:ext cx="232251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custDataLst>
              <p:tags r:id="rId3"/>
            </p:custDataLst>
          </p:nvPr>
        </p:nvCxnSpPr>
        <p:spPr>
          <a:xfrm flipH="1">
            <a:off x="6407150" y="1409700"/>
            <a:ext cx="23399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2195736" y="3789040"/>
            <a:ext cx="5832648" cy="1143000"/>
          </a:xfrm>
        </p:spPr>
        <p:txBody>
          <a:bodyPr/>
          <a:lstStyle/>
          <a:p>
            <a:r>
              <a:rPr lang="zh-CN" altLang="en-US" sz="2800" b="1" dirty="0" smtClean="0">
                <a:solidFill>
                  <a:schemeClr val="bg1"/>
                </a:solidFill>
              </a:rPr>
              <a:t>如果你想畅游一片原始森林，来智利吧！如果不是，也来智利吧！</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dirty="0" smtClean="0"/>
              <a:t>最新数据</a:t>
            </a:r>
            <a:endParaRPr lang="zh-CN" altLang="en-US" sz="4000" dirty="0"/>
          </a:p>
        </p:txBody>
      </p:sp>
      <p:sp>
        <p:nvSpPr>
          <p:cNvPr id="3" name="内容占位符 2"/>
          <p:cNvSpPr>
            <a:spLocks noGrp="1"/>
          </p:cNvSpPr>
          <p:nvPr>
            <p:ph idx="1"/>
          </p:nvPr>
        </p:nvSpPr>
        <p:spPr/>
        <p:txBody>
          <a:bodyPr/>
          <a:lstStyle/>
          <a:p>
            <a:r>
              <a:rPr lang="en-US" altLang="zh-CN" dirty="0" smtClean="0"/>
              <a:t>2011</a:t>
            </a:r>
            <a:r>
              <a:rPr lang="zh-CN" altLang="en-US" dirty="0" smtClean="0"/>
              <a:t>年至</a:t>
            </a:r>
            <a:r>
              <a:rPr lang="en-US" altLang="zh-CN" dirty="0" smtClean="0"/>
              <a:t>2012</a:t>
            </a:r>
            <a:r>
              <a:rPr lang="zh-CN" altLang="en-US" dirty="0" smtClean="0"/>
              <a:t>年，到达智利的中国游客增长值</a:t>
            </a:r>
            <a:r>
              <a:rPr lang="en-US" altLang="zh-CN" dirty="0" smtClean="0"/>
              <a:t>12088</a:t>
            </a:r>
            <a:r>
              <a:rPr lang="zh-CN" altLang="en-US" dirty="0" smtClean="0"/>
              <a:t>人，增幅达</a:t>
            </a:r>
            <a:r>
              <a:rPr lang="en-US" altLang="zh-CN" dirty="0" smtClean="0"/>
              <a:t>20%</a:t>
            </a:r>
            <a:r>
              <a:rPr lang="zh-CN" altLang="en-US" dirty="0" smtClean="0"/>
              <a:t>。</a:t>
            </a:r>
            <a:endParaRPr lang="en-US" altLang="zh-CN" dirty="0" smtClean="0"/>
          </a:p>
          <a:p>
            <a:pPr marL="0" indent="0">
              <a:buNone/>
            </a:pPr>
            <a:endParaRPr lang="zh-CN" alt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13341" y="26027"/>
            <a:ext cx="1816100" cy="1341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034" y="3143248"/>
            <a:ext cx="8092430" cy="2984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1533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 Grupo"/>
          <p:cNvGrpSpPr>
            <a:grpSpLocks/>
          </p:cNvGrpSpPr>
          <p:nvPr/>
        </p:nvGrpSpPr>
        <p:grpSpPr bwMode="auto">
          <a:xfrm>
            <a:off x="-1" y="-26988"/>
            <a:ext cx="9180290" cy="6911976"/>
            <a:chOff x="0" y="-27384"/>
            <a:chExt cx="9180514" cy="6912372"/>
          </a:xfrm>
        </p:grpSpPr>
        <p:pic>
          <p:nvPicPr>
            <p:cNvPr id="26632" name="Picture 2" descr="C:\Users\jchovar\Desktop\CPT0997.jpg"/>
            <p:cNvPicPr>
              <a:picLocks noChangeAspect="1" noChangeArrowheads="1"/>
            </p:cNvPicPr>
            <p:nvPr>
              <p:custDataLst>
                <p:tags r:id="rId6"/>
              </p:custDataLst>
            </p:nvPr>
          </p:nvPicPr>
          <p:blipFill>
            <a:blip r:embed="rId11">
              <a:extLst>
                <a:ext uri="{28A0092B-C50C-407E-A947-70E740481C1C}">
                  <a14:useLocalDpi xmlns:a14="http://schemas.microsoft.com/office/drawing/2010/main" xmlns="" val="0"/>
                </a:ext>
              </a:extLst>
            </a:blip>
            <a:srcRect l="5359" t="69678" r="3967"/>
            <a:stretch>
              <a:fillRect/>
            </a:stretch>
          </p:blipFill>
          <p:spPr bwMode="auto">
            <a:xfrm>
              <a:off x="0" y="-27384"/>
              <a:ext cx="9147399"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3" name="12 Imagen"/>
            <p:cNvPicPr>
              <a:picLocks noChangeAspect="1"/>
            </p:cNvPicPr>
            <p:nvPr>
              <p:custDataLst>
                <p:tags r:id="rId7"/>
              </p:custDataLst>
            </p:nvPr>
          </p:nvPicPr>
          <p:blipFill>
            <a:blip r:embed="rId12">
              <a:extLst>
                <a:ext uri="{28A0092B-C50C-407E-A947-70E740481C1C}">
                  <a14:useLocalDpi xmlns:a14="http://schemas.microsoft.com/office/drawing/2010/main" xmlns="" val="0"/>
                </a:ext>
              </a:extLst>
            </a:blip>
            <a:srcRect/>
            <a:stretch>
              <a:fillRect/>
            </a:stretch>
          </p:blipFill>
          <p:spPr bwMode="auto">
            <a:xfrm>
              <a:off x="0" y="4664075"/>
              <a:ext cx="9144000" cy="22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4" name="4 Imagen"/>
            <p:cNvPicPr>
              <a:picLocks noChangeAspect="1"/>
            </p:cNvPicPr>
            <p:nvPr>
              <p:custDataLst>
                <p:tags r:id="rId8"/>
              </p:custDataLst>
            </p:nvPr>
          </p:nvPicPr>
          <p:blipFill>
            <a:blip r:embed="rId13">
              <a:extLst>
                <a:ext uri="{28A0092B-C50C-407E-A947-70E740481C1C}">
                  <a14:useLocalDpi xmlns:a14="http://schemas.microsoft.com/office/drawing/2010/main" xmlns="" val="0"/>
                </a:ext>
              </a:extLst>
            </a:blip>
            <a:srcRect/>
            <a:stretch>
              <a:fillRect/>
            </a:stretch>
          </p:blipFill>
          <p:spPr bwMode="auto">
            <a:xfrm>
              <a:off x="1" y="2276872"/>
              <a:ext cx="9180513" cy="2387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aphicFrame>
        <p:nvGraphicFramePr>
          <p:cNvPr id="26627" name="1 Objeto" hidden="1"/>
          <p:cNvGraphicFramePr>
            <a:graphicFrameLocks noChangeAspect="1"/>
          </p:cNvGraphicFramePr>
          <p:nvPr>
            <p:custDataLst>
              <p:tags r:id="rId2"/>
            </p:custDataLst>
          </p:nvPr>
        </p:nvGraphicFramePr>
        <p:xfrm>
          <a:off x="0" y="0"/>
          <a:ext cx="158750" cy="158750"/>
        </p:xfrm>
        <a:graphic>
          <a:graphicData uri="http://schemas.openxmlformats.org/presentationml/2006/ole">
            <p:oleObj spid="_x0000_s1026" name="think-cell Slide" r:id="rId14" imgW="360" imgH="360" progId="">
              <p:embed/>
            </p:oleObj>
          </a:graphicData>
        </a:graphic>
      </p:graphicFrame>
      <p:sp>
        <p:nvSpPr>
          <p:cNvPr id="19" name="18 Rectángulo redondeado"/>
          <p:cNvSpPr/>
          <p:nvPr>
            <p:custDataLst>
              <p:tags r:id="rId3"/>
            </p:custDataLst>
          </p:nvPr>
        </p:nvSpPr>
        <p:spPr>
          <a:xfrm>
            <a:off x="-1" y="2585845"/>
            <a:ext cx="5113338" cy="1755775"/>
          </a:xfrm>
          <a:prstGeom prst="roundRect">
            <a:avLst>
              <a:gd name="adj" fmla="val 1921"/>
            </a:avLst>
          </a:prstGeom>
          <a:solidFill>
            <a:srgbClr val="FFFFFF">
              <a:alpha val="82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dirty="0"/>
          </a:p>
        </p:txBody>
      </p:sp>
      <p:sp>
        <p:nvSpPr>
          <p:cNvPr id="26629" name="6 CuadroTexto"/>
          <p:cNvSpPr txBox="1">
            <a:spLocks noChangeArrowheads="1"/>
          </p:cNvSpPr>
          <p:nvPr>
            <p:custDataLst>
              <p:tags r:id="rId4"/>
            </p:custDataLst>
          </p:nvPr>
        </p:nvSpPr>
        <p:spPr bwMode="auto">
          <a:xfrm>
            <a:off x="201613" y="2781300"/>
            <a:ext cx="458628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a:buSzPct val="80000"/>
            </a:pPr>
            <a:r>
              <a:rPr lang="zh-CN" altLang="en-US" dirty="0" smtClean="0"/>
              <a:t>跨越大洋洲、南美洲和南极洲三大大陆。</a:t>
            </a:r>
            <a:endParaRPr lang="en-US" altLang="zh-CN" dirty="0" smtClean="0"/>
          </a:p>
          <a:p>
            <a:pPr algn="r">
              <a:buSzPct val="80000"/>
            </a:pPr>
            <a:r>
              <a:rPr lang="zh-CN" altLang="en-US" dirty="0" smtClean="0"/>
              <a:t>人人均可负担。</a:t>
            </a:r>
            <a:endParaRPr lang="en-US" altLang="zh-CN" dirty="0" smtClean="0"/>
          </a:p>
          <a:p>
            <a:pPr algn="r">
              <a:buSzPct val="80000"/>
            </a:pPr>
            <a:r>
              <a:rPr lang="zh-CN" altLang="en-US" dirty="0" smtClean="0"/>
              <a:t>现</a:t>
            </a:r>
            <a:r>
              <a:rPr lang="zh-CN" altLang="en-US" dirty="0"/>
              <a:t>代</a:t>
            </a:r>
            <a:r>
              <a:rPr lang="zh-CN" altLang="en-US" dirty="0" smtClean="0"/>
              <a:t>化的基础设施和电信。</a:t>
            </a:r>
            <a:endParaRPr lang="en-US" dirty="0"/>
          </a:p>
        </p:txBody>
      </p:sp>
      <p:sp>
        <p:nvSpPr>
          <p:cNvPr id="26630" name="34 CuadroTexto"/>
          <p:cNvSpPr txBox="1">
            <a:spLocks noChangeArrowheads="1"/>
          </p:cNvSpPr>
          <p:nvPr>
            <p:custDataLst>
              <p:tags r:id="rId5"/>
            </p:custDataLst>
          </p:nvPr>
        </p:nvSpPr>
        <p:spPr bwMode="auto">
          <a:xfrm>
            <a:off x="35496" y="476672"/>
            <a:ext cx="454643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zh-CN" altLang="en-US" sz="4400" b="1" dirty="0" smtClean="0">
                <a:solidFill>
                  <a:schemeClr val="bg1"/>
                </a:solidFill>
              </a:rPr>
              <a:t>为什么要来智利</a:t>
            </a:r>
            <a:r>
              <a:rPr lang="en-US" sz="4400" b="1" dirty="0" smtClean="0">
                <a:solidFill>
                  <a:schemeClr val="bg1"/>
                </a:solidFill>
              </a:rPr>
              <a:t>…</a:t>
            </a:r>
            <a:endParaRPr lang="es-CL" sz="4400" b="1" dirty="0">
              <a:solidFill>
                <a:schemeClr val="bg1"/>
              </a:solidFill>
            </a:endParaRPr>
          </a:p>
        </p:txBody>
      </p:sp>
      <p:pic>
        <p:nvPicPr>
          <p:cNvPr id="26631" name="9 Imagen" descr="logochile.png"/>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216775" y="73025"/>
            <a:ext cx="1819275" cy="133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152400" y="152400"/>
            <a:ext cx="8164513" cy="1143000"/>
          </a:xfrm>
          <a:prstGeom prst="rect">
            <a:avLst/>
          </a:prstGeom>
        </p:spPr>
        <p:txBody>
          <a:bodyPr/>
          <a:lstStyle/>
          <a:p>
            <a:pPr>
              <a:defRPr/>
            </a:pPr>
            <a:r>
              <a:rPr lang="zh-CN" altLang="en-US" sz="2400" b="1" dirty="0" smtClean="0">
                <a:solidFill>
                  <a:srgbClr val="006CB7"/>
                </a:solidFill>
                <a:latin typeface="+mn-ea"/>
              </a:rPr>
              <a:t>中国和智利：互信</a:t>
            </a:r>
            <a:r>
              <a:rPr lang="zh-CN" altLang="en-US" sz="2400" b="1" dirty="0" smtClean="0">
                <a:solidFill>
                  <a:srgbClr val="006CB7"/>
                </a:solidFill>
                <a:latin typeface="+mn-ea"/>
              </a:rPr>
              <a:t>关源</a:t>
            </a:r>
            <a:r>
              <a:rPr lang="zh-CN" altLang="en-US" sz="2400" b="1" dirty="0" smtClean="0">
                <a:solidFill>
                  <a:srgbClr val="006CB7"/>
                </a:solidFill>
                <a:latin typeface="+mn-ea"/>
              </a:rPr>
              <a:t>远流长</a:t>
            </a:r>
            <a:endParaRPr lang="zh-CN" altLang="en-US" sz="2400" b="1" dirty="0">
              <a:solidFill>
                <a:srgbClr val="006CB7"/>
              </a:solidFill>
              <a:latin typeface="+mn-ea"/>
            </a:endParaRPr>
          </a:p>
        </p:txBody>
      </p:sp>
      <p:sp>
        <p:nvSpPr>
          <p:cNvPr id="30" name="Text Box 7"/>
          <p:cNvSpPr txBox="1">
            <a:spLocks noChangeArrowheads="1"/>
          </p:cNvSpPr>
          <p:nvPr/>
        </p:nvSpPr>
        <p:spPr bwMode="auto">
          <a:xfrm>
            <a:off x="6108742" y="6225433"/>
            <a:ext cx="1463654" cy="363176"/>
          </a:xfrm>
          <a:prstGeom prst="rect">
            <a:avLst/>
          </a:prstGeom>
          <a:noFill/>
          <a:ln w="9525">
            <a:noFill/>
            <a:miter lim="800000"/>
            <a:headEnd/>
            <a:tailEnd/>
          </a:ln>
        </p:spPr>
        <p:txBody>
          <a:bodyPr wrap="square">
            <a:spAutoFit/>
          </a:bodyPr>
          <a:lstStyle/>
          <a:p>
            <a:pPr algn="r" eaLnBrk="0" hangingPunct="0">
              <a:lnSpc>
                <a:spcPct val="80000"/>
              </a:lnSpc>
              <a:spcBef>
                <a:spcPct val="20000"/>
              </a:spcBef>
              <a:defRPr/>
            </a:pPr>
            <a:r>
              <a:rPr lang="zh-CN" altLang="en-US" sz="1100" dirty="0" smtClean="0">
                <a:solidFill>
                  <a:srgbClr val="B4B4B4"/>
                </a:solidFill>
                <a:latin typeface="+mn-ea"/>
              </a:rPr>
              <a:t>来源：智利国际经济关系总司</a:t>
            </a:r>
            <a:endParaRPr lang="zh-CN" altLang="en-US" sz="1100" dirty="0">
              <a:solidFill>
                <a:srgbClr val="B4B4B4"/>
              </a:solidFill>
              <a:latin typeface="+mn-ea"/>
            </a:endParaRPr>
          </a:p>
        </p:txBody>
      </p:sp>
      <p:graphicFrame>
        <p:nvGraphicFramePr>
          <p:cNvPr id="31" name="30 Diagrama"/>
          <p:cNvGraphicFramePr/>
          <p:nvPr>
            <p:extLst>
              <p:ext uri="{D42A27DB-BD31-4B8C-83A1-F6EECF244321}">
                <p14:modId xmlns:p14="http://schemas.microsoft.com/office/powerpoint/2010/main" xmlns="" val="1643141294"/>
              </p:ext>
            </p:extLst>
          </p:nvPr>
        </p:nvGraphicFramePr>
        <p:xfrm>
          <a:off x="1071538" y="1285860"/>
          <a:ext cx="638403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16 Grupo"/>
          <p:cNvGrpSpPr>
            <a:grpSpLocks/>
          </p:cNvGrpSpPr>
          <p:nvPr/>
        </p:nvGrpSpPr>
        <p:grpSpPr bwMode="auto">
          <a:xfrm>
            <a:off x="179388" y="692150"/>
            <a:ext cx="8859837" cy="6081713"/>
            <a:chOff x="179512" y="628913"/>
            <a:chExt cx="8859984" cy="6081849"/>
          </a:xfrm>
        </p:grpSpPr>
        <p:pic>
          <p:nvPicPr>
            <p:cNvPr id="9" name="Picture 2"/>
            <p:cNvPicPr>
              <a:picLocks noChangeAspect="1" noChangeArrowheads="1"/>
            </p:cNvPicPr>
            <p:nvPr/>
          </p:nvPicPr>
          <p:blipFill>
            <a:blip r:embed="rId7"/>
            <a:srcRect/>
            <a:stretch>
              <a:fillRect/>
            </a:stretch>
          </p:blipFill>
          <p:spPr bwMode="auto">
            <a:xfrm>
              <a:off x="8253426" y="6039367"/>
              <a:ext cx="786070" cy="671395"/>
            </a:xfrm>
            <a:prstGeom prst="rect">
              <a:avLst/>
            </a:prstGeom>
            <a:noFill/>
            <a:ln w="9525">
              <a:noFill/>
              <a:miter lim="800000"/>
              <a:headEnd/>
              <a:tailEnd/>
            </a:ln>
          </p:spPr>
        </p:pic>
        <p:grpSp>
          <p:nvGrpSpPr>
            <p:cNvPr id="4" name="16 Grupo"/>
            <p:cNvGrpSpPr>
              <a:grpSpLocks/>
            </p:cNvGrpSpPr>
            <p:nvPr/>
          </p:nvGrpSpPr>
          <p:grpSpPr bwMode="auto">
            <a:xfrm>
              <a:off x="179512" y="6407832"/>
              <a:ext cx="7958269" cy="214152"/>
              <a:chOff x="179512" y="6460084"/>
              <a:chExt cx="7958269" cy="214152"/>
            </a:xfrm>
          </p:grpSpPr>
          <p:pic>
            <p:nvPicPr>
              <p:cNvPr id="13" name="Picture 2" descr="G:\PROCHILE\Elementos Visuales\Imagenes\prochile_logo.jpg"/>
              <p:cNvPicPr>
                <a:picLocks noChangeAspect="1" noChangeArrowheads="1"/>
              </p:cNvPicPr>
              <p:nvPr/>
            </p:nvPicPr>
            <p:blipFill>
              <a:blip r:embed="rId8"/>
              <a:srcRect/>
              <a:stretch>
                <a:fillRect/>
              </a:stretch>
            </p:blipFill>
            <p:spPr bwMode="auto">
              <a:xfrm>
                <a:off x="179512" y="6460084"/>
                <a:ext cx="899308" cy="214152"/>
              </a:xfrm>
              <a:prstGeom prst="rect">
                <a:avLst/>
              </a:prstGeom>
              <a:noFill/>
              <a:ln w="9525">
                <a:noFill/>
                <a:miter lim="800000"/>
                <a:headEnd/>
                <a:tailEnd/>
              </a:ln>
            </p:spPr>
          </p:pic>
          <p:cxnSp>
            <p:nvCxnSpPr>
              <p:cNvPr id="14"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2"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xmlns="" val="12728685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最新举措</a:t>
            </a:r>
            <a:endParaRPr lang="zh-CN" altLang="en-US" dirty="0"/>
          </a:p>
        </p:txBody>
      </p:sp>
      <p:sp>
        <p:nvSpPr>
          <p:cNvPr id="3" name="内容占位符 2"/>
          <p:cNvSpPr>
            <a:spLocks noGrp="1"/>
          </p:cNvSpPr>
          <p:nvPr>
            <p:ph idx="1"/>
          </p:nvPr>
        </p:nvSpPr>
        <p:spPr>
          <a:xfrm>
            <a:off x="467544" y="1772816"/>
            <a:ext cx="8229600" cy="4525963"/>
          </a:xfrm>
        </p:spPr>
        <p:txBody>
          <a:bodyPr/>
          <a:lstStyle/>
          <a:p>
            <a:r>
              <a:rPr lang="zh-CN" altLang="en-US" dirty="0" smtClean="0"/>
              <a:t>与阿根廷、巴西、哥伦比亚、乌拉圭和委内瑞拉签署不及协议，将整个地区联系起来。因此，当中国游客来到南美，大家不仅仅可以在智利旅游。</a:t>
            </a:r>
            <a:endParaRPr lang="en-US" altLang="zh-CN" dirty="0" smtClean="0"/>
          </a:p>
          <a:p>
            <a:r>
              <a:rPr lang="en-US" altLang="zh-CN" u="sng" dirty="0" smtClean="0"/>
              <a:t>www.chiletravel.cn</a:t>
            </a:r>
            <a:r>
              <a:rPr lang="zh-CN" altLang="en-US" dirty="0" smtClean="0"/>
              <a:t>上有丰富的、官方的中文旅游信息。</a:t>
            </a:r>
            <a:endParaRPr lang="en-US" altLang="zh-CN" dirty="0" smtClean="0"/>
          </a:p>
          <a:p>
            <a:r>
              <a:rPr lang="zh-CN" altLang="en-US" dirty="0"/>
              <a:t>您也可</a:t>
            </a:r>
            <a:r>
              <a:rPr lang="zh-CN" altLang="en-US" dirty="0" smtClean="0"/>
              <a:t>以在优酷上找到在智利旅游的美丽的视频：</a:t>
            </a:r>
            <a:r>
              <a:rPr lang="en-US" altLang="zh-CN" u="sng" dirty="0" smtClean="0"/>
              <a:t>http://i.youku.com/chiletravel</a:t>
            </a:r>
            <a:endParaRPr lang="zh-CN" altLang="en-US" u="sng"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13341" y="26027"/>
            <a:ext cx="1816100" cy="1341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5518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txBox="1">
            <a:spLocks/>
          </p:cNvSpPr>
          <p:nvPr/>
        </p:nvSpPr>
        <p:spPr bwMode="auto">
          <a:xfrm>
            <a:off x="249238" y="115888"/>
            <a:ext cx="5256212" cy="461962"/>
          </a:xfrm>
          <a:prstGeom prst="rect">
            <a:avLst/>
          </a:prstGeom>
          <a:noFill/>
          <a:ln w="9525">
            <a:noFill/>
            <a:miter lim="800000"/>
            <a:headEnd/>
            <a:tailEnd/>
          </a:ln>
        </p:spPr>
        <p:txBody>
          <a:bodyPr anchor="ctr">
            <a:spAutoFit/>
          </a:bodyPr>
          <a:lstStyle/>
          <a:p>
            <a:r>
              <a:rPr lang="zh-CN" altLang="en-US" sz="2400">
                <a:solidFill>
                  <a:srgbClr val="414244"/>
                </a:solidFill>
                <a:latin typeface="SimHei" pitchFamily="49" charset="-122"/>
                <a:ea typeface="SimHei" pitchFamily="49" charset="-122"/>
              </a:rPr>
              <a:t>更多详细信息</a:t>
            </a:r>
            <a:endParaRPr lang="es-ES" altLang="zh-CN" sz="2400">
              <a:solidFill>
                <a:srgbClr val="414244"/>
              </a:solidFill>
              <a:latin typeface="SimHei" pitchFamily="49" charset="-122"/>
              <a:ea typeface="SimHei" pitchFamily="49" charset="-122"/>
            </a:endParaRPr>
          </a:p>
        </p:txBody>
      </p:sp>
      <p:grpSp>
        <p:nvGrpSpPr>
          <p:cNvPr id="2" name="18 Grupo"/>
          <p:cNvGrpSpPr>
            <a:grpSpLocks/>
          </p:cNvGrpSpPr>
          <p:nvPr/>
        </p:nvGrpSpPr>
        <p:grpSpPr bwMode="auto">
          <a:xfrm>
            <a:off x="179388" y="628650"/>
            <a:ext cx="8859837" cy="6081713"/>
            <a:chOff x="179512" y="628913"/>
            <a:chExt cx="8859984" cy="6081849"/>
          </a:xfrm>
        </p:grpSpPr>
        <p:pic>
          <p:nvPicPr>
            <p:cNvPr id="30750"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648" cy="214152"/>
              <a:chOff x="179512" y="6460084"/>
              <a:chExt cx="7958648" cy="214152"/>
            </a:xfrm>
          </p:grpSpPr>
          <p:pic>
            <p:nvPicPr>
              <p:cNvPr id="30753"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39"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36"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graphicFrame>
        <p:nvGraphicFramePr>
          <p:cNvPr id="23" name="22 Tabla"/>
          <p:cNvGraphicFramePr>
            <a:graphicFrameLocks noGrp="1"/>
          </p:cNvGraphicFramePr>
          <p:nvPr/>
        </p:nvGraphicFramePr>
        <p:xfrm>
          <a:off x="395288" y="1052513"/>
          <a:ext cx="8353425" cy="4756152"/>
        </p:xfrm>
        <a:graphic>
          <a:graphicData uri="http://schemas.openxmlformats.org/drawingml/2006/table">
            <a:tbl>
              <a:tblPr/>
              <a:tblGrid>
                <a:gridCol w="1439862"/>
                <a:gridCol w="2952750"/>
                <a:gridCol w="3960813"/>
              </a:tblGrid>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zh-CN" sz="1800" b="1" i="0" u="none" strike="noStrike" cap="none" normalizeH="0" baseline="0" smtClean="0">
                        <a:ln>
                          <a:noFill/>
                        </a:ln>
                        <a:solidFill>
                          <a:srgbClr val="FFFFFF"/>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smtClean="0">
                          <a:ln>
                            <a:noFill/>
                          </a:ln>
                          <a:solidFill>
                            <a:srgbClr val="404040"/>
                          </a:solidFill>
                          <a:effectLst/>
                          <a:latin typeface="Calibri" pitchFamily="34" charset="0"/>
                          <a:ea typeface="宋体" pitchFamily="2" charset="-122"/>
                        </a:rPr>
                        <a:t>综合信息</a:t>
                      </a:r>
                      <a:endParaRPr kumimoji="0" lang="en-US" altLang="zh-CN" sz="2000" b="0" i="0" u="none" strike="noStrike" cap="none" normalizeH="0" baseline="0" smtClean="0">
                        <a:ln>
                          <a:noFill/>
                        </a:ln>
                        <a:solidFill>
                          <a:srgbClr val="40404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zh-CN" sz="2000" b="0" i="0" u="none" strike="noStrike" cap="none" normalizeH="0" baseline="0" smtClean="0">
                          <a:ln>
                            <a:noFill/>
                          </a:ln>
                          <a:solidFill>
                            <a:srgbClr val="404040"/>
                          </a:solidFill>
                          <a:effectLst/>
                          <a:latin typeface="Calibri" pitchFamily="34" charset="0"/>
                          <a:ea typeface="宋体" pitchFamily="2" charset="-122"/>
                        </a:rPr>
                        <a:t>www.thisischile.cl</a:t>
                      </a: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zh-CN" sz="1800" b="0" i="0" u="none" strike="noStrike" cap="none" normalizeH="0" baseline="0" smtClean="0">
                        <a:ln>
                          <a:noFill/>
                        </a:ln>
                        <a:solidFill>
                          <a:srgbClr val="00000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smtClean="0">
                          <a:ln>
                            <a:noFill/>
                          </a:ln>
                          <a:solidFill>
                            <a:srgbClr val="404040"/>
                          </a:solidFill>
                          <a:effectLst/>
                          <a:latin typeface="Calibri" pitchFamily="34" charset="0"/>
                          <a:ea typeface="宋体" pitchFamily="2" charset="-122"/>
                        </a:rPr>
                        <a:t>贸易信息</a:t>
                      </a:r>
                      <a:endParaRPr kumimoji="0" lang="en-US" altLang="zh-CN" sz="2000" b="0" i="0" u="none" strike="noStrike" cap="none" normalizeH="0" baseline="0" smtClean="0">
                        <a:ln>
                          <a:noFill/>
                        </a:ln>
                        <a:solidFill>
                          <a:srgbClr val="40404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zh-CN" sz="2000" b="0" i="0" u="none" strike="noStrike" cap="none" normalizeH="0" baseline="0" smtClean="0">
                          <a:ln>
                            <a:noFill/>
                          </a:ln>
                          <a:solidFill>
                            <a:srgbClr val="404040"/>
                          </a:solidFill>
                          <a:effectLst/>
                          <a:latin typeface="Calibri" pitchFamily="34" charset="0"/>
                          <a:ea typeface="宋体" pitchFamily="2" charset="-122"/>
                        </a:rPr>
                        <a:t>www.prochile.gob.cl/importadores</a:t>
                      </a: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zh-CN" sz="1800" b="0" i="0" u="none" strike="noStrike" cap="none" normalizeH="0" baseline="0" smtClean="0">
                        <a:ln>
                          <a:noFill/>
                        </a:ln>
                        <a:solidFill>
                          <a:srgbClr val="00000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smtClean="0">
                          <a:ln>
                            <a:noFill/>
                          </a:ln>
                          <a:solidFill>
                            <a:srgbClr val="404040"/>
                          </a:solidFill>
                          <a:effectLst/>
                          <a:latin typeface="Calibri" pitchFamily="34" charset="0"/>
                          <a:ea typeface="宋体" pitchFamily="2" charset="-122"/>
                        </a:rPr>
                        <a:t>投         资</a:t>
                      </a:r>
                      <a:endParaRPr kumimoji="0" lang="en-US" altLang="zh-CN" sz="2000" b="0" i="0" u="none" strike="noStrike" cap="none" normalizeH="0" baseline="0" smtClean="0">
                        <a:ln>
                          <a:noFill/>
                        </a:ln>
                        <a:solidFill>
                          <a:srgbClr val="404040"/>
                        </a:solidFill>
                        <a:effectLst/>
                        <a:latin typeface="Calibri" pitchFamily="34" charset="0"/>
                        <a:ea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zh-CN" sz="2000" b="0" i="0" u="none" strike="noStrike" cap="none" normalizeH="0" baseline="0" smtClean="0">
                        <a:ln>
                          <a:noFill/>
                        </a:ln>
                        <a:solidFill>
                          <a:srgbClr val="40404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zh-CN" sz="2000" b="0" i="0" u="none" strike="noStrike" cap="none" normalizeH="0" baseline="0" smtClean="0">
                          <a:ln>
                            <a:noFill/>
                          </a:ln>
                          <a:solidFill>
                            <a:srgbClr val="404040"/>
                          </a:solidFill>
                          <a:effectLst/>
                          <a:latin typeface="Calibri" pitchFamily="34" charset="0"/>
                          <a:ea typeface="宋体" pitchFamily="2" charset="-122"/>
                        </a:rPr>
                        <a:t>www.foreigninvestment.cl</a:t>
                      </a: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zh-CN" sz="1800" b="0" i="0" u="none" strike="noStrike" cap="none" normalizeH="0" baseline="0" smtClean="0">
                        <a:ln>
                          <a:noFill/>
                        </a:ln>
                        <a:solidFill>
                          <a:srgbClr val="00000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smtClean="0">
                          <a:ln>
                            <a:noFill/>
                          </a:ln>
                          <a:solidFill>
                            <a:srgbClr val="404040"/>
                          </a:solidFill>
                          <a:effectLst/>
                          <a:latin typeface="Calibri" pitchFamily="34" charset="0"/>
                          <a:ea typeface="宋体" pitchFamily="2" charset="-122"/>
                        </a:rPr>
                        <a:t>旅  游  业</a:t>
                      </a:r>
                      <a:r>
                        <a:rPr kumimoji="0" lang="en-US" altLang="zh-CN" sz="2000" b="0" i="0" u="none" strike="noStrike" cap="none" normalizeH="0" baseline="0" smtClean="0">
                          <a:ln>
                            <a:noFill/>
                          </a:ln>
                          <a:solidFill>
                            <a:srgbClr val="404040"/>
                          </a:solidFill>
                          <a:effectLst/>
                          <a:latin typeface="Calibri" pitchFamily="34" charset="0"/>
                          <a:ea typeface="宋体" pitchFamily="2" charset="-122"/>
                        </a:rPr>
                        <a:t> </a:t>
                      </a:r>
                      <a:endParaRPr kumimoji="0" lang="es-ES" altLang="zh-CN" sz="2000" b="0" i="0" u="none" strike="noStrike" cap="none" normalizeH="0" baseline="0" smtClean="0">
                        <a:ln>
                          <a:noFill/>
                        </a:ln>
                        <a:solidFill>
                          <a:srgbClr val="404040"/>
                        </a:solidFill>
                        <a:effectLst/>
                        <a:latin typeface="Calibri" pitchFamily="34" charset="0"/>
                        <a:ea typeface="宋体" pitchFamily="2" charset="-122"/>
                      </a:endParaRP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zh-CN" sz="2000" b="0" i="0" u="none" strike="noStrike" cap="none" normalizeH="0" baseline="0" smtClean="0">
                          <a:ln>
                            <a:noFill/>
                          </a:ln>
                          <a:solidFill>
                            <a:srgbClr val="404040"/>
                          </a:solidFill>
                          <a:effectLst/>
                          <a:latin typeface="Calibri" pitchFamily="34" charset="0"/>
                          <a:ea typeface="宋体" pitchFamily="2" charset="-122"/>
                        </a:rPr>
                        <a:t>www.chile.travel</a:t>
                      </a:r>
                    </a:p>
                  </a:txBody>
                  <a:tcPr marL="91445" marR="91445"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pic>
        <p:nvPicPr>
          <p:cNvPr id="30746" name="Picture 3"/>
          <p:cNvPicPr>
            <a:picLocks noChangeAspect="1" noChangeArrowheads="1"/>
          </p:cNvPicPr>
          <p:nvPr/>
        </p:nvPicPr>
        <p:blipFill>
          <a:blip r:embed="rId5"/>
          <a:srcRect/>
          <a:stretch>
            <a:fillRect/>
          </a:stretch>
        </p:blipFill>
        <p:spPr bwMode="auto">
          <a:xfrm>
            <a:off x="611188" y="1196975"/>
            <a:ext cx="936625" cy="936625"/>
          </a:xfrm>
          <a:prstGeom prst="rect">
            <a:avLst/>
          </a:prstGeom>
          <a:noFill/>
          <a:ln w="9525">
            <a:noFill/>
            <a:miter lim="800000"/>
            <a:headEnd/>
            <a:tailEnd/>
          </a:ln>
        </p:spPr>
      </p:pic>
      <p:pic>
        <p:nvPicPr>
          <p:cNvPr id="30747" name="Picture 4"/>
          <p:cNvPicPr>
            <a:picLocks noChangeAspect="1" noChangeArrowheads="1"/>
          </p:cNvPicPr>
          <p:nvPr/>
        </p:nvPicPr>
        <p:blipFill>
          <a:blip r:embed="rId6"/>
          <a:srcRect/>
          <a:stretch>
            <a:fillRect/>
          </a:stretch>
        </p:blipFill>
        <p:spPr bwMode="auto">
          <a:xfrm>
            <a:off x="611188" y="2420938"/>
            <a:ext cx="936625" cy="936625"/>
          </a:xfrm>
          <a:prstGeom prst="rect">
            <a:avLst/>
          </a:prstGeom>
          <a:noFill/>
          <a:ln w="9525">
            <a:noFill/>
            <a:miter lim="800000"/>
            <a:headEnd/>
            <a:tailEnd/>
          </a:ln>
        </p:spPr>
      </p:pic>
      <p:pic>
        <p:nvPicPr>
          <p:cNvPr id="30748" name="Picture 5"/>
          <p:cNvPicPr>
            <a:picLocks noChangeAspect="1" noChangeArrowheads="1"/>
          </p:cNvPicPr>
          <p:nvPr/>
        </p:nvPicPr>
        <p:blipFill>
          <a:blip r:embed="rId7"/>
          <a:srcRect/>
          <a:stretch>
            <a:fillRect/>
          </a:stretch>
        </p:blipFill>
        <p:spPr bwMode="auto">
          <a:xfrm>
            <a:off x="611188" y="4724400"/>
            <a:ext cx="936625" cy="936625"/>
          </a:xfrm>
          <a:prstGeom prst="rect">
            <a:avLst/>
          </a:prstGeom>
          <a:noFill/>
          <a:ln w="9525">
            <a:noFill/>
            <a:miter lim="800000"/>
            <a:headEnd/>
            <a:tailEnd/>
          </a:ln>
        </p:spPr>
      </p:pic>
      <p:pic>
        <p:nvPicPr>
          <p:cNvPr id="30749" name="Picture 6"/>
          <p:cNvPicPr>
            <a:picLocks noChangeAspect="1" noChangeArrowheads="1"/>
          </p:cNvPicPr>
          <p:nvPr/>
        </p:nvPicPr>
        <p:blipFill>
          <a:blip r:embed="rId8"/>
          <a:srcRect/>
          <a:stretch>
            <a:fillRect/>
          </a:stretch>
        </p:blipFill>
        <p:spPr bwMode="auto">
          <a:xfrm>
            <a:off x="611188" y="3573463"/>
            <a:ext cx="936625" cy="9350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0638" y="0"/>
            <a:ext cx="9164638"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ltLang="zh-CN">
              <a:solidFill>
                <a:srgbClr val="FFFFFF"/>
              </a:solidFill>
            </a:endParaRPr>
          </a:p>
        </p:txBody>
      </p:sp>
      <p:sp>
        <p:nvSpPr>
          <p:cNvPr id="7" name="TextBox 6"/>
          <p:cNvSpPr txBox="1"/>
          <p:nvPr/>
        </p:nvSpPr>
        <p:spPr>
          <a:xfrm>
            <a:off x="755576" y="2498651"/>
            <a:ext cx="8050646" cy="4401205"/>
          </a:xfrm>
          <a:prstGeom prst="rect">
            <a:avLst/>
          </a:prstGeom>
          <a:noFill/>
        </p:spPr>
        <p:txBody>
          <a:bodyPr wrap="square" rtlCol="0">
            <a:spAutoFit/>
          </a:bodyPr>
          <a:lstStyle/>
          <a:p>
            <a:pPr algn="ctr"/>
            <a:endParaRPr lang="en-US" sz="2000" dirty="0" smtClean="0"/>
          </a:p>
          <a:p>
            <a:pPr algn="ctr"/>
            <a:endParaRPr lang="en-US" sz="2000" dirty="0" smtClean="0"/>
          </a:p>
          <a:p>
            <a:pPr algn="ctr"/>
            <a:endParaRPr lang="en-US" sz="2000" dirty="0"/>
          </a:p>
          <a:p>
            <a:pPr algn="ctr"/>
            <a:endParaRPr lang="en-US" sz="2000" dirty="0" smtClean="0"/>
          </a:p>
          <a:p>
            <a:pPr algn="ctr"/>
            <a:endParaRPr lang="en-US" sz="2000" dirty="0"/>
          </a:p>
          <a:p>
            <a:pPr algn="ctr"/>
            <a:endParaRPr lang="en-US" sz="2000" dirty="0" smtClean="0"/>
          </a:p>
          <a:p>
            <a:pPr algn="ctr"/>
            <a:endParaRPr lang="en-US" sz="2000" dirty="0"/>
          </a:p>
          <a:p>
            <a:pPr algn="ctr"/>
            <a:endParaRPr lang="en-US" sz="2000" dirty="0" smtClean="0"/>
          </a:p>
          <a:p>
            <a:pPr algn="ctr"/>
            <a:endParaRPr lang="en-US" sz="2000" dirty="0"/>
          </a:p>
          <a:p>
            <a:pPr algn="ctr"/>
            <a:endParaRPr lang="en-US" sz="2000" dirty="0" smtClean="0"/>
          </a:p>
          <a:p>
            <a:pPr algn="ctr"/>
            <a:endParaRPr lang="es-CL" sz="2000" dirty="0"/>
          </a:p>
          <a:p>
            <a:pPr algn="ctr"/>
            <a:r>
              <a:rPr lang="en-US" sz="2000" dirty="0"/>
              <a:t>   </a:t>
            </a:r>
            <a:r>
              <a:rPr lang="en-US" sz="2000" dirty="0" smtClean="0">
                <a:solidFill>
                  <a:schemeClr val="bg1"/>
                </a:solidFill>
                <a:hlinkClick r:id="rId3"/>
              </a:rPr>
              <a:t>ashi@prochilebj.cn</a:t>
            </a:r>
            <a:r>
              <a:rPr lang="zh-CN" altLang="es-CL" sz="2000" dirty="0" smtClean="0">
                <a:solidFill>
                  <a:schemeClr val="bg1"/>
                </a:solidFill>
              </a:rPr>
              <a:t> 中</a:t>
            </a:r>
            <a:r>
              <a:rPr lang="zh-CN" altLang="es-CL" sz="2000" dirty="0">
                <a:solidFill>
                  <a:schemeClr val="bg1"/>
                </a:solidFill>
              </a:rPr>
              <a:t>文服务</a:t>
            </a:r>
            <a:endParaRPr lang="es-CL" sz="2000" dirty="0">
              <a:solidFill>
                <a:schemeClr val="bg1"/>
              </a:solidFill>
            </a:endParaRPr>
          </a:p>
          <a:p>
            <a:pPr algn="ctr"/>
            <a:r>
              <a:rPr lang="en-US" sz="2000" dirty="0">
                <a:solidFill>
                  <a:schemeClr val="bg1"/>
                </a:solidFill>
              </a:rPr>
              <a:t>   </a:t>
            </a:r>
            <a:r>
              <a:rPr lang="en-US" sz="2000" u="sng" dirty="0">
                <a:solidFill>
                  <a:schemeClr val="bg1"/>
                </a:solidFill>
                <a:hlinkClick r:id="rId4"/>
              </a:rPr>
              <a:t>ihan@prochilebj.cn</a:t>
            </a:r>
            <a:r>
              <a:rPr lang="en-US" sz="2000" dirty="0">
                <a:solidFill>
                  <a:schemeClr val="bg1"/>
                </a:solidFill>
              </a:rPr>
              <a:t> </a:t>
            </a:r>
            <a:r>
              <a:rPr lang="zh-CN" altLang="es-CL" sz="2000" dirty="0">
                <a:solidFill>
                  <a:schemeClr val="bg1"/>
                </a:solidFill>
              </a:rPr>
              <a:t>中文服</a:t>
            </a:r>
            <a:r>
              <a:rPr lang="zh-CN" altLang="es-CL" sz="2000" dirty="0" smtClean="0">
                <a:solidFill>
                  <a:schemeClr val="bg1"/>
                </a:solidFill>
              </a:rPr>
              <a:t>务</a:t>
            </a:r>
            <a:endParaRPr lang="en-US" altLang="zh-CN" sz="2000" dirty="0" smtClean="0">
              <a:solidFill>
                <a:schemeClr val="bg1"/>
              </a:solidFill>
            </a:endParaRPr>
          </a:p>
          <a:p>
            <a:pPr algn="ctr"/>
            <a:r>
              <a:rPr lang="en-US" sz="2000" dirty="0" smtClean="0">
                <a:solidFill>
                  <a:schemeClr val="bg1"/>
                </a:solidFill>
                <a:hlinkClick r:id="rId5"/>
              </a:rPr>
              <a:t>eyao@prochilebj.cn</a:t>
            </a:r>
            <a:r>
              <a:rPr lang="en-US" sz="2000" dirty="0" smtClean="0">
                <a:solidFill>
                  <a:schemeClr val="bg1"/>
                </a:solidFill>
              </a:rPr>
              <a:t>   </a:t>
            </a:r>
            <a:r>
              <a:rPr lang="zh-CN" altLang="es-CL" sz="2000" dirty="0" smtClean="0">
                <a:solidFill>
                  <a:schemeClr val="bg1"/>
                </a:solidFill>
              </a:rPr>
              <a:t>中文服务</a:t>
            </a:r>
            <a:endParaRPr lang="es-ES" sz="2000" dirty="0" smtClean="0">
              <a:solidFill>
                <a:schemeClr val="bg1"/>
              </a:solidFill>
            </a:endParaRPr>
          </a:p>
        </p:txBody>
      </p:sp>
      <p:pic>
        <p:nvPicPr>
          <p:cNvPr id="8" name="Picture 2"/>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3500430" y="357166"/>
            <a:ext cx="2134649" cy="141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3 Imagen"/>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2715164" y="2232181"/>
            <a:ext cx="1513078" cy="1513078"/>
          </a:xfrm>
          <a:prstGeom prst="rect">
            <a:avLst/>
          </a:prstGeom>
        </p:spPr>
      </p:pic>
      <p:sp>
        <p:nvSpPr>
          <p:cNvPr id="10" name="4 CuadroTexto"/>
          <p:cNvSpPr txBox="1"/>
          <p:nvPr/>
        </p:nvSpPr>
        <p:spPr>
          <a:xfrm>
            <a:off x="4572000" y="4071942"/>
            <a:ext cx="3678202" cy="1477328"/>
          </a:xfrm>
          <a:prstGeom prst="rect">
            <a:avLst/>
          </a:prstGeom>
          <a:noFill/>
        </p:spPr>
        <p:txBody>
          <a:bodyPr wrap="square" rtlCol="0">
            <a:spAutoFit/>
          </a:bodyPr>
          <a:lstStyle/>
          <a:p>
            <a:pPr algn="ctr"/>
            <a:r>
              <a:rPr lang="zh-CN" altLang="es-CL" dirty="0">
                <a:solidFill>
                  <a:schemeClr val="bg1"/>
                </a:solidFill>
              </a:rPr>
              <a:t>新浪微博 智利驻华使馆商务处</a:t>
            </a:r>
          </a:p>
          <a:p>
            <a:pPr algn="ctr"/>
            <a:r>
              <a:rPr lang="es-CL" altLang="zh-CN" dirty="0">
                <a:solidFill>
                  <a:schemeClr val="bg1"/>
                </a:solidFill>
                <a:hlinkClick r:id="rId8"/>
              </a:rPr>
              <a:t>http://weibo.com/prochile</a:t>
            </a:r>
            <a:r>
              <a:rPr lang="zh-CN" altLang="es-CL" dirty="0">
                <a:solidFill>
                  <a:schemeClr val="bg1"/>
                </a:solidFill>
              </a:rPr>
              <a:t> </a:t>
            </a:r>
          </a:p>
          <a:p>
            <a:pPr algn="ctr"/>
            <a:r>
              <a:rPr lang="zh-CN" altLang="es-CL" dirty="0">
                <a:solidFill>
                  <a:schemeClr val="bg1"/>
                </a:solidFill>
              </a:rPr>
              <a:t>请您发送微博话</a:t>
            </a:r>
            <a:r>
              <a:rPr lang="zh-CN" altLang="es-CL" dirty="0" smtClean="0">
                <a:solidFill>
                  <a:schemeClr val="bg1"/>
                </a:solidFill>
              </a:rPr>
              <a:t>题</a:t>
            </a:r>
            <a:endParaRPr lang="en-US" altLang="zh-CN" dirty="0" smtClean="0">
              <a:solidFill>
                <a:schemeClr val="bg1"/>
              </a:solidFill>
            </a:endParaRPr>
          </a:p>
          <a:p>
            <a:pPr algn="ctr"/>
            <a:r>
              <a:rPr lang="es-CL" altLang="zh-CN" b="1" dirty="0" smtClean="0">
                <a:solidFill>
                  <a:schemeClr val="bg1"/>
                </a:solidFill>
              </a:rPr>
              <a:t>#</a:t>
            </a:r>
            <a:r>
              <a:rPr lang="zh-CN" altLang="es-CL" b="1" dirty="0">
                <a:solidFill>
                  <a:schemeClr val="bg1"/>
                </a:solidFill>
              </a:rPr>
              <a:t>智</a:t>
            </a:r>
            <a:r>
              <a:rPr lang="zh-CN" altLang="es-CL" b="1" dirty="0" smtClean="0">
                <a:solidFill>
                  <a:schemeClr val="bg1"/>
                </a:solidFill>
              </a:rPr>
              <a:t>利</a:t>
            </a:r>
            <a:r>
              <a:rPr lang="es-CL" altLang="zh-CN" b="1" dirty="0" smtClean="0">
                <a:solidFill>
                  <a:schemeClr val="bg1"/>
                </a:solidFill>
              </a:rPr>
              <a:t>#</a:t>
            </a:r>
          </a:p>
          <a:p>
            <a:pPr algn="ctr"/>
            <a:r>
              <a:rPr lang="zh-CN" altLang="es-CL" dirty="0" smtClean="0">
                <a:solidFill>
                  <a:schemeClr val="bg1"/>
                </a:solidFill>
              </a:rPr>
              <a:t>参</a:t>
            </a:r>
            <a:r>
              <a:rPr lang="zh-CN" altLang="es-CL" dirty="0">
                <a:solidFill>
                  <a:schemeClr val="bg1"/>
                </a:solidFill>
              </a:rPr>
              <a:t>与我们的微博互</a:t>
            </a:r>
            <a:r>
              <a:rPr lang="zh-CN" altLang="es-CL" dirty="0" smtClean="0">
                <a:solidFill>
                  <a:schemeClr val="bg1"/>
                </a:solidFill>
              </a:rPr>
              <a:t>动</a:t>
            </a:r>
            <a:endParaRPr lang="zh-CN" altLang="es-CL" dirty="0">
              <a:solidFill>
                <a:schemeClr val="bg1"/>
              </a:solidFill>
            </a:endParaRPr>
          </a:p>
        </p:txBody>
      </p:sp>
      <p:sp>
        <p:nvSpPr>
          <p:cNvPr id="13" name="7 CuadroTexto"/>
          <p:cNvSpPr txBox="1"/>
          <p:nvPr/>
        </p:nvSpPr>
        <p:spPr>
          <a:xfrm>
            <a:off x="4500562" y="2357430"/>
            <a:ext cx="3678202" cy="1477328"/>
          </a:xfrm>
          <a:prstGeom prst="rect">
            <a:avLst/>
          </a:prstGeom>
          <a:noFill/>
        </p:spPr>
        <p:txBody>
          <a:bodyPr wrap="square" rtlCol="0">
            <a:spAutoFit/>
          </a:bodyPr>
          <a:lstStyle/>
          <a:p>
            <a:pPr algn="ctr"/>
            <a:r>
              <a:rPr lang="zh-CN" altLang="es-CL" dirty="0" smtClean="0">
                <a:solidFill>
                  <a:schemeClr val="bg1"/>
                </a:solidFill>
              </a:rPr>
              <a:t>腾</a:t>
            </a:r>
            <a:r>
              <a:rPr lang="zh-CN" altLang="es-CL" dirty="0">
                <a:solidFill>
                  <a:schemeClr val="bg1"/>
                </a:solidFill>
              </a:rPr>
              <a:t>讯微博 智利使馆商务处</a:t>
            </a:r>
          </a:p>
          <a:p>
            <a:pPr algn="ctr"/>
            <a:r>
              <a:rPr lang="es-CL" altLang="zh-CN" dirty="0">
                <a:solidFill>
                  <a:schemeClr val="bg1"/>
                </a:solidFill>
                <a:hlinkClick r:id="rId9"/>
              </a:rPr>
              <a:t>http://1.t.qq.com/prochile</a:t>
            </a:r>
            <a:r>
              <a:rPr lang="zh-CN" altLang="es-CL" dirty="0">
                <a:solidFill>
                  <a:schemeClr val="bg1"/>
                </a:solidFill>
              </a:rPr>
              <a:t> </a:t>
            </a:r>
          </a:p>
          <a:p>
            <a:pPr algn="ctr"/>
            <a:r>
              <a:rPr lang="zh-CN" altLang="es-CL" dirty="0">
                <a:solidFill>
                  <a:schemeClr val="bg1"/>
                </a:solidFill>
              </a:rPr>
              <a:t>请您发送微博话</a:t>
            </a:r>
            <a:r>
              <a:rPr lang="zh-CN" altLang="es-CL" dirty="0" smtClean="0">
                <a:solidFill>
                  <a:schemeClr val="bg1"/>
                </a:solidFill>
              </a:rPr>
              <a:t>题</a:t>
            </a:r>
            <a:endParaRPr lang="en-US" altLang="zh-CN" dirty="0" smtClean="0">
              <a:solidFill>
                <a:schemeClr val="bg1"/>
              </a:solidFill>
            </a:endParaRPr>
          </a:p>
          <a:p>
            <a:pPr algn="ctr"/>
            <a:r>
              <a:rPr lang="es-CL" altLang="zh-CN" b="1" dirty="0" smtClean="0">
                <a:solidFill>
                  <a:schemeClr val="bg1"/>
                </a:solidFill>
              </a:rPr>
              <a:t>#</a:t>
            </a:r>
            <a:r>
              <a:rPr lang="zh-CN" altLang="es-CL" b="1" dirty="0">
                <a:solidFill>
                  <a:schemeClr val="bg1"/>
                </a:solidFill>
              </a:rPr>
              <a:t>智</a:t>
            </a:r>
            <a:r>
              <a:rPr lang="zh-CN" altLang="es-CL" b="1" dirty="0" smtClean="0">
                <a:solidFill>
                  <a:schemeClr val="bg1"/>
                </a:solidFill>
              </a:rPr>
              <a:t>利</a:t>
            </a:r>
            <a:r>
              <a:rPr lang="es-CL" altLang="zh-CN" b="1" dirty="0" smtClean="0">
                <a:solidFill>
                  <a:schemeClr val="bg1"/>
                </a:solidFill>
              </a:rPr>
              <a:t>#</a:t>
            </a:r>
          </a:p>
          <a:p>
            <a:pPr algn="ctr"/>
            <a:r>
              <a:rPr lang="zh-CN" altLang="es-CL" dirty="0" smtClean="0">
                <a:solidFill>
                  <a:schemeClr val="bg1"/>
                </a:solidFill>
              </a:rPr>
              <a:t>参</a:t>
            </a:r>
            <a:r>
              <a:rPr lang="zh-CN" altLang="es-CL" dirty="0">
                <a:solidFill>
                  <a:schemeClr val="bg1"/>
                </a:solidFill>
              </a:rPr>
              <a:t>与我们的微博互动</a:t>
            </a:r>
          </a:p>
        </p:txBody>
      </p:sp>
      <p:pic>
        <p:nvPicPr>
          <p:cNvPr id="14" name="Picture 4"/>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1357290" y="2357430"/>
            <a:ext cx="1226931" cy="1205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11" cstate="email">
            <a:extLst>
              <a:ext uri="{28A0092B-C50C-407E-A947-70E740481C1C}">
                <a14:useLocalDpi xmlns:a14="http://schemas.microsoft.com/office/drawing/2010/main" xmlns=""/>
              </a:ext>
            </a:extLst>
          </a:blip>
          <a:srcRect/>
          <a:stretch/>
        </p:blipFill>
        <p:spPr bwMode="auto">
          <a:xfrm>
            <a:off x="1285852" y="4000504"/>
            <a:ext cx="1325887" cy="1346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descr="http://www.chinoesfera.com/images/xianzai/weibo.gif">
            <a:hlinkClick r:id="rId12"/>
          </p:cNvPr>
          <p:cNvPicPr>
            <a:picLocks noChangeAspect="1" noChangeArrowheads="1"/>
          </p:cNvPicPr>
          <p:nvPr/>
        </p:nvPicPr>
        <p:blipFill>
          <a:blip r:embed="rId13">
            <a:extLst>
              <a:ext uri="{28A0092B-C50C-407E-A947-70E740481C1C}">
                <a14:useLocalDpi xmlns:a14="http://schemas.microsoft.com/office/drawing/2010/main" xmlns=""/>
              </a:ext>
            </a:extLst>
          </a:blip>
          <a:srcRect/>
          <a:stretch>
            <a:fillRect/>
          </a:stretch>
        </p:blipFill>
        <p:spPr bwMode="auto">
          <a:xfrm>
            <a:off x="2786050" y="4000504"/>
            <a:ext cx="1410265" cy="141026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1 Título"/>
          <p:cNvSpPr txBox="1">
            <a:spLocks/>
          </p:cNvSpPr>
          <p:nvPr/>
        </p:nvSpPr>
        <p:spPr bwMode="auto">
          <a:xfrm>
            <a:off x="269875" y="0"/>
            <a:ext cx="4456113" cy="582613"/>
          </a:xfrm>
          <a:prstGeom prst="rect">
            <a:avLst/>
          </a:prstGeom>
          <a:noFill/>
          <a:ln w="9525">
            <a:noFill/>
            <a:miter lim="800000"/>
            <a:headEnd/>
            <a:tailEnd/>
          </a:ln>
        </p:spPr>
        <p:txBody>
          <a:bodyPr anchor="ctr"/>
          <a:lstStyle/>
          <a:p>
            <a:pPr fontAlgn="auto">
              <a:spcBef>
                <a:spcPts val="0"/>
              </a:spcBef>
              <a:spcAft>
                <a:spcPts val="0"/>
              </a:spcAft>
              <a:defRPr/>
            </a:pPr>
            <a:r>
              <a:rPr lang="zh-CN" altLang="en-US" sz="2400" dirty="0">
                <a:solidFill>
                  <a:schemeClr val="tx1">
                    <a:lumMod val="75000"/>
                    <a:lumOff val="25000"/>
                  </a:schemeClr>
                </a:solidFill>
                <a:latin typeface="Calibri" pitchFamily="34" charset="0"/>
                <a:ea typeface="+mn-ea"/>
              </a:rPr>
              <a:t>智利，一个多元化的国家</a:t>
            </a:r>
            <a:endParaRPr lang="en-US" sz="2400" dirty="0">
              <a:solidFill>
                <a:schemeClr val="tx1">
                  <a:lumMod val="75000"/>
                  <a:lumOff val="25000"/>
                </a:schemeClr>
              </a:solidFill>
              <a:latin typeface="Calibri" pitchFamily="34" charset="0"/>
              <a:ea typeface="+mn-ea"/>
            </a:endParaRPr>
          </a:p>
        </p:txBody>
      </p:sp>
      <p:grpSp>
        <p:nvGrpSpPr>
          <p:cNvPr id="2" name="16 Grupo"/>
          <p:cNvGrpSpPr>
            <a:grpSpLocks/>
          </p:cNvGrpSpPr>
          <p:nvPr/>
        </p:nvGrpSpPr>
        <p:grpSpPr bwMode="auto">
          <a:xfrm>
            <a:off x="179388" y="692150"/>
            <a:ext cx="8859837" cy="6081713"/>
            <a:chOff x="179512" y="628913"/>
            <a:chExt cx="8859984" cy="6081849"/>
          </a:xfrm>
        </p:grpSpPr>
        <p:pic>
          <p:nvPicPr>
            <p:cNvPr id="5133"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648" cy="214152"/>
              <a:chOff x="179512" y="6460084"/>
              <a:chExt cx="7958648" cy="214152"/>
            </a:xfrm>
          </p:grpSpPr>
          <p:pic>
            <p:nvPicPr>
              <p:cNvPr id="5136"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27"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25"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grpSp>
        <p:nvGrpSpPr>
          <p:cNvPr id="4" name="27 Grupo"/>
          <p:cNvGrpSpPr>
            <a:grpSpLocks/>
          </p:cNvGrpSpPr>
          <p:nvPr/>
        </p:nvGrpSpPr>
        <p:grpSpPr bwMode="auto">
          <a:xfrm>
            <a:off x="269875" y="836613"/>
            <a:ext cx="8334375" cy="5480050"/>
            <a:chOff x="467543" y="836712"/>
            <a:chExt cx="8334135" cy="5479356"/>
          </a:xfrm>
        </p:grpSpPr>
        <p:grpSp>
          <p:nvGrpSpPr>
            <p:cNvPr id="5" name="27 Grupo"/>
            <p:cNvGrpSpPr>
              <a:grpSpLocks/>
            </p:cNvGrpSpPr>
            <p:nvPr/>
          </p:nvGrpSpPr>
          <p:grpSpPr bwMode="auto">
            <a:xfrm>
              <a:off x="467543" y="836712"/>
              <a:ext cx="8334135" cy="5479356"/>
              <a:chOff x="358815" y="847601"/>
              <a:chExt cx="8442864" cy="5612483"/>
            </a:xfrm>
          </p:grpSpPr>
          <p:pic>
            <p:nvPicPr>
              <p:cNvPr id="5129" name="18 Imagen" descr="_FCP4660.jpg"/>
              <p:cNvPicPr>
                <a:picLocks noChangeAspect="1"/>
              </p:cNvPicPr>
              <p:nvPr/>
            </p:nvPicPr>
            <p:blipFill>
              <a:blip r:embed="rId5"/>
              <a:srcRect/>
              <a:stretch>
                <a:fillRect/>
              </a:stretch>
            </p:blipFill>
            <p:spPr bwMode="auto">
              <a:xfrm>
                <a:off x="358815" y="3652078"/>
                <a:ext cx="4221431" cy="2808006"/>
              </a:xfrm>
              <a:prstGeom prst="rect">
                <a:avLst/>
              </a:prstGeom>
              <a:noFill/>
              <a:ln w="9525">
                <a:noFill/>
                <a:miter lim="800000"/>
                <a:headEnd/>
                <a:tailEnd/>
              </a:ln>
            </p:spPr>
          </p:pic>
          <p:pic>
            <p:nvPicPr>
              <p:cNvPr id="5130" name="15 Imagen" descr="_FCP3322.jpg"/>
              <p:cNvPicPr>
                <a:picLocks noChangeAspect="1"/>
              </p:cNvPicPr>
              <p:nvPr/>
            </p:nvPicPr>
            <p:blipFill>
              <a:blip r:embed="rId6"/>
              <a:srcRect/>
              <a:stretch>
                <a:fillRect/>
              </a:stretch>
            </p:blipFill>
            <p:spPr bwMode="auto">
              <a:xfrm>
                <a:off x="358815" y="847601"/>
                <a:ext cx="4221431" cy="2808774"/>
              </a:xfrm>
              <a:prstGeom prst="rect">
                <a:avLst/>
              </a:prstGeom>
              <a:noFill/>
              <a:ln w="9525">
                <a:noFill/>
                <a:miter lim="800000"/>
                <a:headEnd/>
                <a:tailEnd/>
              </a:ln>
            </p:spPr>
          </p:pic>
          <p:pic>
            <p:nvPicPr>
              <p:cNvPr id="5131" name="22 Imagen" descr="_FCP2177.jpg"/>
              <p:cNvPicPr>
                <a:picLocks noChangeAspect="1"/>
              </p:cNvPicPr>
              <p:nvPr/>
            </p:nvPicPr>
            <p:blipFill>
              <a:blip r:embed="rId7"/>
              <a:srcRect/>
              <a:stretch>
                <a:fillRect/>
              </a:stretch>
            </p:blipFill>
            <p:spPr bwMode="auto">
              <a:xfrm>
                <a:off x="4580246" y="3652078"/>
                <a:ext cx="4221433" cy="2808006"/>
              </a:xfrm>
              <a:prstGeom prst="rect">
                <a:avLst/>
              </a:prstGeom>
              <a:noFill/>
              <a:ln w="9525">
                <a:noFill/>
                <a:miter lim="800000"/>
                <a:headEnd/>
                <a:tailEnd/>
              </a:ln>
            </p:spPr>
          </p:pic>
          <p:pic>
            <p:nvPicPr>
              <p:cNvPr id="5132" name="12 Imagen" descr="_FCP4803.jpg"/>
              <p:cNvPicPr>
                <a:picLocks noChangeAspect="1"/>
              </p:cNvPicPr>
              <p:nvPr/>
            </p:nvPicPr>
            <p:blipFill>
              <a:blip r:embed="rId8"/>
              <a:srcRect/>
              <a:stretch>
                <a:fillRect/>
              </a:stretch>
            </p:blipFill>
            <p:spPr bwMode="auto">
              <a:xfrm>
                <a:off x="4572006" y="847601"/>
                <a:ext cx="4219176" cy="2804914"/>
              </a:xfrm>
              <a:prstGeom prst="rect">
                <a:avLst/>
              </a:prstGeom>
              <a:noFill/>
              <a:ln w="9525">
                <a:noFill/>
                <a:miter lim="800000"/>
                <a:headEnd/>
                <a:tailEnd/>
              </a:ln>
            </p:spPr>
          </p:pic>
        </p:grpSp>
        <p:sp>
          <p:nvSpPr>
            <p:cNvPr id="5126" name="3 CuadroTexto"/>
            <p:cNvSpPr txBox="1">
              <a:spLocks noChangeArrowheads="1"/>
            </p:cNvSpPr>
            <p:nvPr/>
          </p:nvSpPr>
          <p:spPr bwMode="auto">
            <a:xfrm>
              <a:off x="467543" y="1989091"/>
              <a:ext cx="2430393" cy="825395"/>
            </a:xfrm>
            <a:prstGeom prst="rect">
              <a:avLst/>
            </a:prstGeom>
            <a:solidFill>
              <a:schemeClr val="bg1">
                <a:alpha val="85097"/>
              </a:schemeClr>
            </a:solidFill>
            <a:ln w="9525">
              <a:noFill/>
              <a:miter lim="800000"/>
              <a:headEnd/>
              <a:tailEnd/>
            </a:ln>
          </p:spPr>
          <p:txBody>
            <a:bodyPr>
              <a:spAutoFit/>
            </a:bodyPr>
            <a:lstStyle/>
            <a:p>
              <a:r>
                <a:rPr lang="zh-CN" altLang="en-US" sz="1600" b="1">
                  <a:solidFill>
                    <a:srgbClr val="404040"/>
                  </a:solidFill>
                  <a:latin typeface="Calibri" pitchFamily="34" charset="0"/>
                </a:rPr>
                <a:t>智利北部地区</a:t>
              </a:r>
              <a:r>
                <a:rPr lang="zh-CN" altLang="en-US" sz="1600">
                  <a:solidFill>
                    <a:srgbClr val="404040"/>
                  </a:solidFill>
                  <a:latin typeface="Calibri" pitchFamily="34" charset="0"/>
                </a:rPr>
                <a:t>以其温差大、变化快的沙漠气候，及其</a:t>
              </a:r>
              <a:r>
                <a:rPr lang="zh-CN" altLang="en-US" sz="1600" b="1">
                  <a:solidFill>
                    <a:srgbClr val="404040"/>
                  </a:solidFill>
                  <a:latin typeface="Calibri" pitchFamily="34" charset="0"/>
                </a:rPr>
                <a:t>丰富的矿产资源</a:t>
              </a:r>
              <a:r>
                <a:rPr lang="zh-CN" altLang="en-US" sz="1600">
                  <a:solidFill>
                    <a:srgbClr val="404040"/>
                  </a:solidFill>
                  <a:latin typeface="Calibri" pitchFamily="34" charset="0"/>
                </a:rPr>
                <a:t>而著名。</a:t>
              </a:r>
              <a:endParaRPr lang="en-US" sz="1600">
                <a:solidFill>
                  <a:srgbClr val="404040"/>
                </a:solidFill>
                <a:latin typeface="Calibri" pitchFamily="34" charset="0"/>
              </a:endParaRPr>
            </a:p>
          </p:txBody>
        </p:sp>
        <p:sp>
          <p:nvSpPr>
            <p:cNvPr id="5127" name="3 CuadroTexto"/>
            <p:cNvSpPr txBox="1">
              <a:spLocks noChangeArrowheads="1"/>
            </p:cNvSpPr>
            <p:nvPr/>
          </p:nvSpPr>
          <p:spPr bwMode="auto">
            <a:xfrm>
              <a:off x="4644135" y="2033535"/>
              <a:ext cx="2520878" cy="825396"/>
            </a:xfrm>
            <a:prstGeom prst="rect">
              <a:avLst/>
            </a:prstGeom>
            <a:solidFill>
              <a:schemeClr val="bg1">
                <a:alpha val="85097"/>
              </a:schemeClr>
            </a:solidFill>
            <a:ln w="9525">
              <a:noFill/>
              <a:miter lim="800000"/>
              <a:headEnd/>
              <a:tailEnd/>
            </a:ln>
          </p:spPr>
          <p:txBody>
            <a:bodyPr>
              <a:spAutoFit/>
            </a:bodyPr>
            <a:lstStyle/>
            <a:p>
              <a:r>
                <a:rPr lang="zh-CN" altLang="en-US" sz="1600" b="1">
                  <a:solidFill>
                    <a:srgbClr val="404040"/>
                  </a:solidFill>
                  <a:latin typeface="Calibri" pitchFamily="34" charset="0"/>
                </a:rPr>
                <a:t>智利中部地区</a:t>
              </a:r>
              <a:r>
                <a:rPr lang="zh-CN" altLang="en-US" sz="1600">
                  <a:solidFill>
                    <a:srgbClr val="404040"/>
                  </a:solidFill>
                  <a:latin typeface="Calibri" pitchFamily="34" charset="0"/>
                </a:rPr>
                <a:t>即首都圣地亚哥所在区域，该地区是国家主要的</a:t>
              </a:r>
              <a:r>
                <a:rPr lang="zh-CN" altLang="en-US" sz="1600" b="1">
                  <a:solidFill>
                    <a:srgbClr val="404040"/>
                  </a:solidFill>
                  <a:latin typeface="Calibri" pitchFamily="34" charset="0"/>
                </a:rPr>
                <a:t>工农业中心</a:t>
              </a:r>
              <a:r>
                <a:rPr lang="zh-CN" altLang="en-US" sz="1600">
                  <a:solidFill>
                    <a:srgbClr val="404040"/>
                  </a:solidFill>
                  <a:latin typeface="Calibri" pitchFamily="34" charset="0"/>
                </a:rPr>
                <a:t>。</a:t>
              </a:r>
              <a:endParaRPr lang="en-US" altLang="zh-CN" sz="1600">
                <a:solidFill>
                  <a:srgbClr val="404040"/>
                </a:solidFill>
                <a:latin typeface="Calibri" pitchFamily="34" charset="0"/>
              </a:endParaRPr>
            </a:p>
          </p:txBody>
        </p:sp>
        <p:sp>
          <p:nvSpPr>
            <p:cNvPr id="5128" name="3 CuadroTexto"/>
            <p:cNvSpPr txBox="1">
              <a:spLocks noChangeArrowheads="1"/>
            </p:cNvSpPr>
            <p:nvPr/>
          </p:nvSpPr>
          <p:spPr bwMode="auto">
            <a:xfrm>
              <a:off x="3204314" y="4509722"/>
              <a:ext cx="2879642" cy="830892"/>
            </a:xfrm>
            <a:prstGeom prst="rect">
              <a:avLst/>
            </a:prstGeom>
            <a:solidFill>
              <a:schemeClr val="bg1">
                <a:alpha val="85097"/>
              </a:schemeClr>
            </a:solidFill>
            <a:ln w="9525">
              <a:noFill/>
              <a:miter lim="800000"/>
              <a:headEnd/>
              <a:tailEnd/>
            </a:ln>
          </p:spPr>
          <p:txBody>
            <a:bodyPr>
              <a:spAutoFit/>
            </a:bodyPr>
            <a:lstStyle/>
            <a:p>
              <a:r>
                <a:rPr lang="zh-CN" altLang="en-US" sz="1600" b="1">
                  <a:solidFill>
                    <a:srgbClr val="404040"/>
                  </a:solidFill>
                  <a:latin typeface="Calibri" pitchFamily="34" charset="0"/>
                </a:rPr>
                <a:t>在智利南部，充沛的降雨量及较低 的温度孕育了丰富的渔业及森林资源。</a:t>
              </a:r>
              <a:endParaRPr lang="es-MX" altLang="zh-CN" sz="1600" b="1">
                <a:solidFill>
                  <a:srgbClr val="404040"/>
                </a:solidFill>
                <a:latin typeface="Calibri" pitchFamily="34" charset="0"/>
              </a:endParaRP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6 Grupo"/>
          <p:cNvGrpSpPr>
            <a:grpSpLocks/>
          </p:cNvGrpSpPr>
          <p:nvPr/>
        </p:nvGrpSpPr>
        <p:grpSpPr bwMode="auto">
          <a:xfrm>
            <a:off x="179388" y="628650"/>
            <a:ext cx="8859837" cy="6081713"/>
            <a:chOff x="179512" y="628913"/>
            <a:chExt cx="8859984" cy="6081849"/>
          </a:xfrm>
        </p:grpSpPr>
        <p:pic>
          <p:nvPicPr>
            <p:cNvPr id="6150"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648" cy="214152"/>
              <a:chOff x="179512" y="6460084"/>
              <a:chExt cx="7958648" cy="214152"/>
            </a:xfrm>
          </p:grpSpPr>
          <p:pic>
            <p:nvPicPr>
              <p:cNvPr id="6153"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26"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24"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6147" name="1 Título"/>
          <p:cNvSpPr txBox="1">
            <a:spLocks/>
          </p:cNvSpPr>
          <p:nvPr/>
        </p:nvSpPr>
        <p:spPr bwMode="auto">
          <a:xfrm>
            <a:off x="212725" y="-1588"/>
            <a:ext cx="8512175" cy="582613"/>
          </a:xfrm>
          <a:prstGeom prst="rect">
            <a:avLst/>
          </a:prstGeom>
          <a:noFill/>
          <a:ln w="9525">
            <a:noFill/>
            <a:miter lim="800000"/>
            <a:headEnd/>
            <a:tailEnd/>
          </a:ln>
        </p:spPr>
        <p:txBody>
          <a:bodyPr anchor="ctr"/>
          <a:lstStyle/>
          <a:p>
            <a:pPr defTabSz="457200"/>
            <a:endParaRPr lang="en-US" altLang="zh-CN" sz="2400">
              <a:latin typeface="Calibri" pitchFamily="34" charset="0"/>
            </a:endParaRPr>
          </a:p>
          <a:p>
            <a:pPr defTabSz="457200"/>
            <a:r>
              <a:rPr lang="zh-CN" altLang="en-US" sz="2400">
                <a:solidFill>
                  <a:srgbClr val="414244"/>
                </a:solidFill>
                <a:latin typeface="Calibri" pitchFamily="34" charset="0"/>
                <a:cs typeface="Arial" pitchFamily="34" charset="0"/>
              </a:rPr>
              <a:t>世界的天文之都</a:t>
            </a:r>
            <a:endParaRPr lang="es-ES" altLang="zh-CN" sz="2400">
              <a:solidFill>
                <a:srgbClr val="414244"/>
              </a:solidFill>
              <a:latin typeface="Calibri" pitchFamily="34" charset="0"/>
              <a:cs typeface="Arial" pitchFamily="34" charset="0"/>
            </a:endParaRPr>
          </a:p>
        </p:txBody>
      </p:sp>
      <p:pic>
        <p:nvPicPr>
          <p:cNvPr id="6148" name="Picture 2" descr="http://www.nrao.edu/pr/2011/almaearlysci/19ALMAGarnier.jpg"/>
          <p:cNvPicPr>
            <a:picLocks noChangeAspect="1" noChangeArrowheads="1"/>
          </p:cNvPicPr>
          <p:nvPr/>
        </p:nvPicPr>
        <p:blipFill>
          <a:blip r:embed="rId5"/>
          <a:srcRect/>
          <a:stretch>
            <a:fillRect/>
          </a:stretch>
        </p:blipFill>
        <p:spPr bwMode="auto">
          <a:xfrm>
            <a:off x="255588" y="693738"/>
            <a:ext cx="8469312" cy="5470525"/>
          </a:xfrm>
          <a:prstGeom prst="rect">
            <a:avLst/>
          </a:prstGeom>
          <a:noFill/>
          <a:ln w="9525">
            <a:noFill/>
            <a:miter lim="800000"/>
            <a:headEnd/>
            <a:tailEnd/>
          </a:ln>
        </p:spPr>
      </p:pic>
      <p:sp>
        <p:nvSpPr>
          <p:cNvPr id="11" name="10 CuadroTexto"/>
          <p:cNvSpPr txBox="1"/>
          <p:nvPr/>
        </p:nvSpPr>
        <p:spPr>
          <a:xfrm>
            <a:off x="4716463" y="1052513"/>
            <a:ext cx="3835400" cy="1200150"/>
          </a:xfrm>
          <a:prstGeom prst="rect">
            <a:avLst/>
          </a:prstGeom>
          <a:solidFill>
            <a:schemeClr val="bg1">
              <a:alpha val="73000"/>
            </a:schemeClr>
          </a:solidFill>
        </p:spPr>
        <p:txBody>
          <a:bodyPr>
            <a:spAutoFit/>
          </a:bodyPr>
          <a:lstStyle/>
          <a:p>
            <a:pPr marL="250825" lvl="1" indent="-285750">
              <a:spcAft>
                <a:spcPts val="1800"/>
              </a:spcAft>
            </a:pPr>
            <a:r>
              <a:rPr lang="zh-CN" altLang="en-US">
                <a:latin typeface="Calibri" pitchFamily="34" charset="0"/>
              </a:rPr>
              <a:t>     得天独厚的自然实验室，每年可达到</a:t>
            </a:r>
            <a:r>
              <a:rPr lang="en-US" altLang="zh-CN" b="1">
                <a:latin typeface="Calibri" pitchFamily="34" charset="0"/>
              </a:rPr>
              <a:t>330</a:t>
            </a:r>
            <a:r>
              <a:rPr lang="zh-CN" altLang="en-US" b="1">
                <a:latin typeface="Calibri" pitchFamily="34" charset="0"/>
              </a:rPr>
              <a:t>多个</a:t>
            </a:r>
            <a:r>
              <a:rPr lang="zh-CN" altLang="en-US">
                <a:latin typeface="Calibri" pitchFamily="34" charset="0"/>
              </a:rPr>
              <a:t>晴夜。截止到</a:t>
            </a:r>
            <a:r>
              <a:rPr lang="en-US" altLang="zh-CN">
                <a:latin typeface="Calibri" pitchFamily="34" charset="0"/>
              </a:rPr>
              <a:t>2018</a:t>
            </a:r>
            <a:r>
              <a:rPr lang="zh-CN" altLang="en-US">
                <a:latin typeface="Calibri" pitchFamily="34" charset="0"/>
              </a:rPr>
              <a:t>年，智利将拥有全球</a:t>
            </a:r>
            <a:r>
              <a:rPr lang="en-US" altLang="zh-CN" b="1">
                <a:latin typeface="Calibri" pitchFamily="34" charset="0"/>
              </a:rPr>
              <a:t>68%</a:t>
            </a:r>
            <a:r>
              <a:rPr lang="zh-CN" altLang="en-US">
                <a:latin typeface="Calibri" pitchFamily="34" charset="0"/>
              </a:rPr>
              <a:t>的天文馆，总投资将达到</a:t>
            </a:r>
            <a:r>
              <a:rPr lang="zh-CN" altLang="en-US" b="1">
                <a:latin typeface="Calibri" pitchFamily="34" charset="0"/>
              </a:rPr>
              <a:t>六百万美元</a:t>
            </a:r>
            <a:r>
              <a:rPr lang="zh-CN" altLang="en-US">
                <a:latin typeface="Calibri" pitchFamily="34" charset="0"/>
              </a:rPr>
              <a:t>。</a:t>
            </a:r>
            <a:endParaRPr lang="en-US">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1 Gráfico"/>
          <p:cNvGraphicFramePr/>
          <p:nvPr/>
        </p:nvGraphicFramePr>
        <p:xfrm>
          <a:off x="4753536" y="2167591"/>
          <a:ext cx="4047564" cy="3550023"/>
        </p:xfrm>
        <a:graphic>
          <a:graphicData uri="http://schemas.openxmlformats.org/drawingml/2006/chart">
            <c:chart xmlns:c="http://schemas.openxmlformats.org/drawingml/2006/chart" xmlns:r="http://schemas.openxmlformats.org/officeDocument/2006/relationships" r:id="rId3"/>
          </a:graphicData>
        </a:graphic>
      </p:graphicFrame>
      <p:sp>
        <p:nvSpPr>
          <p:cNvPr id="8195" name="1 Título"/>
          <p:cNvSpPr txBox="1">
            <a:spLocks/>
          </p:cNvSpPr>
          <p:nvPr/>
        </p:nvSpPr>
        <p:spPr bwMode="auto">
          <a:xfrm>
            <a:off x="161925" y="44450"/>
            <a:ext cx="9144000" cy="582613"/>
          </a:xfrm>
          <a:prstGeom prst="rect">
            <a:avLst/>
          </a:prstGeom>
          <a:noFill/>
          <a:ln w="9525">
            <a:noFill/>
            <a:miter lim="800000"/>
            <a:headEnd/>
            <a:tailEnd/>
          </a:ln>
        </p:spPr>
        <p:txBody>
          <a:bodyPr anchor="ctr"/>
          <a:lstStyle/>
          <a:p>
            <a:r>
              <a:rPr lang="zh-CN" altLang="en-US" sz="2400">
                <a:solidFill>
                  <a:srgbClr val="404040"/>
                </a:solidFill>
                <a:latin typeface="Calibri" pitchFamily="34" charset="0"/>
              </a:rPr>
              <a:t>经济及对外贸易</a:t>
            </a:r>
            <a:endParaRPr lang="en-US" altLang="zh-CN" sz="2400">
              <a:solidFill>
                <a:srgbClr val="404040"/>
              </a:solidFill>
              <a:latin typeface="Calibri" pitchFamily="34" charset="0"/>
            </a:endParaRPr>
          </a:p>
        </p:txBody>
      </p:sp>
      <p:grpSp>
        <p:nvGrpSpPr>
          <p:cNvPr id="2" name="14 Grupo"/>
          <p:cNvGrpSpPr>
            <a:grpSpLocks/>
          </p:cNvGrpSpPr>
          <p:nvPr/>
        </p:nvGrpSpPr>
        <p:grpSpPr bwMode="auto">
          <a:xfrm>
            <a:off x="179388" y="628650"/>
            <a:ext cx="8859837" cy="6081713"/>
            <a:chOff x="179512" y="628913"/>
            <a:chExt cx="8859984" cy="6081849"/>
          </a:xfrm>
        </p:grpSpPr>
        <p:pic>
          <p:nvPicPr>
            <p:cNvPr id="8205" name="Picture 2"/>
            <p:cNvPicPr>
              <a:picLocks noChangeAspect="1" noChangeArrowheads="1"/>
            </p:cNvPicPr>
            <p:nvPr/>
          </p:nvPicPr>
          <p:blipFill>
            <a:blip r:embed="rId4"/>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648" cy="214152"/>
              <a:chOff x="179512" y="6460084"/>
              <a:chExt cx="7958648" cy="214152"/>
            </a:xfrm>
          </p:grpSpPr>
          <p:pic>
            <p:nvPicPr>
              <p:cNvPr id="8208" name="Picture 2" descr="G:\PROCHILE\Elementos Visuales\Imagenes\prochile_logo.jpg"/>
              <p:cNvPicPr>
                <a:picLocks noChangeAspect="1" noChangeArrowheads="1"/>
              </p:cNvPicPr>
              <p:nvPr/>
            </p:nvPicPr>
            <p:blipFill>
              <a:blip r:embed="rId5"/>
              <a:srcRect/>
              <a:stretch>
                <a:fillRect/>
              </a:stretch>
            </p:blipFill>
            <p:spPr bwMode="auto">
              <a:xfrm>
                <a:off x="179512" y="6460084"/>
                <a:ext cx="899308" cy="214152"/>
              </a:xfrm>
              <a:prstGeom prst="rect">
                <a:avLst/>
              </a:prstGeom>
              <a:noFill/>
              <a:ln w="9525">
                <a:noFill/>
                <a:miter lim="800000"/>
                <a:headEnd/>
                <a:tailEnd/>
              </a:ln>
            </p:spPr>
          </p:pic>
          <p:cxnSp>
            <p:nvCxnSpPr>
              <p:cNvPr id="23"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21"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8198" name="13 CuadroTexto"/>
          <p:cNvSpPr txBox="1">
            <a:spLocks noChangeArrowheads="1"/>
          </p:cNvSpPr>
          <p:nvPr/>
        </p:nvSpPr>
        <p:spPr bwMode="auto">
          <a:xfrm>
            <a:off x="1095375" y="6550025"/>
            <a:ext cx="4268788" cy="246063"/>
          </a:xfrm>
          <a:prstGeom prst="rect">
            <a:avLst/>
          </a:prstGeom>
          <a:noFill/>
          <a:ln w="9525">
            <a:noFill/>
            <a:miter lim="800000"/>
            <a:headEnd/>
            <a:tailEnd/>
          </a:ln>
        </p:spPr>
        <p:txBody>
          <a:bodyPr>
            <a:spAutoFit/>
          </a:bodyPr>
          <a:lstStyle/>
          <a:p>
            <a:r>
              <a:rPr lang="zh-CN" altLang="en-US" sz="1000">
                <a:latin typeface="Calibri" pitchFamily="34" charset="0"/>
              </a:rPr>
              <a:t>数据来源：联合国拉美经委会，智利中央银行，</a:t>
            </a:r>
            <a:r>
              <a:rPr lang="zh-CN" altLang="en-US" sz="1000"/>
              <a:t>南方共同市场联机</a:t>
            </a:r>
            <a:r>
              <a:rPr lang="es-ES" altLang="zh-CN" sz="1000">
                <a:latin typeface="Calibri" pitchFamily="34" charset="0"/>
              </a:rPr>
              <a:t>.</a:t>
            </a:r>
          </a:p>
        </p:txBody>
      </p:sp>
      <p:sp>
        <p:nvSpPr>
          <p:cNvPr id="8199" name="10 CuadroTexto"/>
          <p:cNvSpPr txBox="1">
            <a:spLocks noChangeArrowheads="1"/>
          </p:cNvSpPr>
          <p:nvPr/>
        </p:nvSpPr>
        <p:spPr bwMode="auto">
          <a:xfrm>
            <a:off x="357158" y="857232"/>
            <a:ext cx="8653462" cy="1200329"/>
          </a:xfrm>
          <a:prstGeom prst="rect">
            <a:avLst/>
          </a:prstGeom>
          <a:noFill/>
          <a:ln w="9525">
            <a:noFill/>
            <a:miter lim="800000"/>
            <a:headEnd/>
            <a:tailEnd/>
          </a:ln>
        </p:spPr>
        <p:txBody>
          <a:bodyPr>
            <a:spAutoFit/>
          </a:bodyPr>
          <a:lstStyle/>
          <a:p>
            <a:r>
              <a:rPr lang="zh-CN" altLang="en-US" sz="2400" dirty="0">
                <a:solidFill>
                  <a:srgbClr val="404040"/>
                </a:solidFill>
                <a:latin typeface="Calibri" pitchFamily="34" charset="0"/>
              </a:rPr>
              <a:t>自</a:t>
            </a:r>
            <a:r>
              <a:rPr lang="en-US" altLang="zh-CN" sz="2400" dirty="0">
                <a:solidFill>
                  <a:srgbClr val="404040"/>
                </a:solidFill>
                <a:latin typeface="Calibri" pitchFamily="34" charset="0"/>
              </a:rPr>
              <a:t>1985</a:t>
            </a:r>
            <a:r>
              <a:rPr lang="zh-CN" altLang="en-US" sz="2400" dirty="0">
                <a:solidFill>
                  <a:srgbClr val="404040"/>
                </a:solidFill>
                <a:latin typeface="Calibri" pitchFamily="34" charset="0"/>
              </a:rPr>
              <a:t>年之后，智利的</a:t>
            </a:r>
            <a:r>
              <a:rPr lang="en-US" altLang="zh-CN" sz="2400" dirty="0">
                <a:solidFill>
                  <a:srgbClr val="404040"/>
                </a:solidFill>
                <a:latin typeface="Calibri" pitchFamily="34" charset="0"/>
              </a:rPr>
              <a:t>GDP</a:t>
            </a:r>
            <a:r>
              <a:rPr lang="zh-CN" altLang="en-US" sz="2400" dirty="0">
                <a:solidFill>
                  <a:srgbClr val="404040"/>
                </a:solidFill>
                <a:latin typeface="Calibri" pitchFamily="34" charset="0"/>
              </a:rPr>
              <a:t>增长率已经超过了拉丁美洲的增长率。然而，后期的增长速度仍然有所下降。</a:t>
            </a:r>
            <a:endParaRPr lang="en-US" altLang="zh-CN" sz="2400" dirty="0">
              <a:solidFill>
                <a:srgbClr val="404040"/>
              </a:solidFill>
              <a:latin typeface="Calibri" pitchFamily="34" charset="0"/>
            </a:endParaRPr>
          </a:p>
          <a:p>
            <a:r>
              <a:rPr lang="zh-CN" altLang="en-US" sz="2400" b="1" dirty="0">
                <a:solidFill>
                  <a:srgbClr val="404040"/>
                </a:solidFill>
                <a:latin typeface="Calibri" pitchFamily="34" charset="0"/>
              </a:rPr>
              <a:t>目标：</a:t>
            </a:r>
            <a:r>
              <a:rPr lang="zh-CN" altLang="en-US" sz="2400" dirty="0">
                <a:solidFill>
                  <a:srgbClr val="404040"/>
                </a:solidFill>
                <a:latin typeface="Calibri" pitchFamily="34" charset="0"/>
              </a:rPr>
              <a:t>致力于达到</a:t>
            </a:r>
            <a:r>
              <a:rPr lang="en-US" altLang="zh-CN" sz="2400" dirty="0">
                <a:solidFill>
                  <a:srgbClr val="404040"/>
                </a:solidFill>
                <a:latin typeface="Calibri" pitchFamily="34" charset="0"/>
              </a:rPr>
              <a:t>6%</a:t>
            </a:r>
            <a:r>
              <a:rPr lang="zh-CN" altLang="en-US" sz="2400" dirty="0">
                <a:solidFill>
                  <a:srgbClr val="404040"/>
                </a:solidFill>
                <a:latin typeface="Calibri" pitchFamily="34" charset="0"/>
              </a:rPr>
              <a:t>的年增长速度。</a:t>
            </a:r>
            <a:endParaRPr lang="es-CL" altLang="zh-CN" sz="3200" dirty="0">
              <a:solidFill>
                <a:srgbClr val="404040"/>
              </a:solidFill>
              <a:latin typeface="Calibri" pitchFamily="34" charset="0"/>
            </a:endParaRPr>
          </a:p>
        </p:txBody>
      </p:sp>
      <p:pic>
        <p:nvPicPr>
          <p:cNvPr id="8200" name="Picture 16"/>
          <p:cNvPicPr>
            <a:picLocks noChangeAspect="1" noChangeArrowheads="1"/>
          </p:cNvPicPr>
          <p:nvPr/>
        </p:nvPicPr>
        <p:blipFill>
          <a:blip r:embed="rId6"/>
          <a:srcRect/>
          <a:stretch>
            <a:fillRect/>
          </a:stretch>
        </p:blipFill>
        <p:spPr bwMode="auto">
          <a:xfrm>
            <a:off x="5364163" y="5426075"/>
            <a:ext cx="2924175" cy="395288"/>
          </a:xfrm>
          <a:prstGeom prst="rect">
            <a:avLst/>
          </a:prstGeom>
          <a:noFill/>
          <a:ln w="9525">
            <a:noFill/>
            <a:miter lim="800000"/>
            <a:headEnd/>
            <a:tailEnd/>
          </a:ln>
        </p:spPr>
      </p:pic>
      <p:sp>
        <p:nvSpPr>
          <p:cNvPr id="8201" name="TextBox 1"/>
          <p:cNvSpPr txBox="1">
            <a:spLocks noChangeArrowheads="1"/>
          </p:cNvSpPr>
          <p:nvPr/>
        </p:nvSpPr>
        <p:spPr bwMode="auto">
          <a:xfrm>
            <a:off x="5508625" y="5386388"/>
            <a:ext cx="792163" cy="307975"/>
          </a:xfrm>
          <a:prstGeom prst="rect">
            <a:avLst/>
          </a:prstGeom>
          <a:noFill/>
          <a:ln w="9525">
            <a:noFill/>
            <a:miter lim="800000"/>
            <a:headEnd/>
            <a:tailEnd/>
          </a:ln>
        </p:spPr>
        <p:txBody>
          <a:bodyPr>
            <a:spAutoFit/>
          </a:bodyPr>
          <a:lstStyle/>
          <a:p>
            <a:r>
              <a:rPr lang="zh-CN" altLang="en-US" sz="1400"/>
              <a:t>阿根廷</a:t>
            </a:r>
          </a:p>
        </p:txBody>
      </p:sp>
      <p:sp>
        <p:nvSpPr>
          <p:cNvPr id="8202" name="TextBox 18"/>
          <p:cNvSpPr txBox="1">
            <a:spLocks noChangeArrowheads="1"/>
          </p:cNvSpPr>
          <p:nvPr/>
        </p:nvSpPr>
        <p:spPr bwMode="auto">
          <a:xfrm>
            <a:off x="6696075" y="5397500"/>
            <a:ext cx="792163" cy="307975"/>
          </a:xfrm>
          <a:prstGeom prst="rect">
            <a:avLst/>
          </a:prstGeom>
          <a:noFill/>
          <a:ln w="9525">
            <a:noFill/>
            <a:miter lim="800000"/>
            <a:headEnd/>
            <a:tailEnd/>
          </a:ln>
        </p:spPr>
        <p:txBody>
          <a:bodyPr>
            <a:spAutoFit/>
          </a:bodyPr>
          <a:lstStyle/>
          <a:p>
            <a:r>
              <a:rPr lang="zh-CN" altLang="en-US" sz="1400"/>
              <a:t>巴西</a:t>
            </a:r>
          </a:p>
        </p:txBody>
      </p:sp>
      <p:sp>
        <p:nvSpPr>
          <p:cNvPr id="8203" name="TextBox 19"/>
          <p:cNvSpPr txBox="1">
            <a:spLocks noChangeArrowheads="1"/>
          </p:cNvSpPr>
          <p:nvPr/>
        </p:nvSpPr>
        <p:spPr bwMode="auto">
          <a:xfrm>
            <a:off x="7854950" y="5397500"/>
            <a:ext cx="790575" cy="307975"/>
          </a:xfrm>
          <a:prstGeom prst="rect">
            <a:avLst/>
          </a:prstGeom>
          <a:noFill/>
          <a:ln w="9525">
            <a:noFill/>
            <a:miter lim="800000"/>
            <a:headEnd/>
            <a:tailEnd/>
          </a:ln>
        </p:spPr>
        <p:txBody>
          <a:bodyPr>
            <a:spAutoFit/>
          </a:bodyPr>
          <a:lstStyle/>
          <a:p>
            <a:r>
              <a:rPr lang="zh-CN" altLang="en-US" sz="1400"/>
              <a:t>智利</a:t>
            </a:r>
          </a:p>
        </p:txBody>
      </p:sp>
      <p:graphicFrame>
        <p:nvGraphicFramePr>
          <p:cNvPr id="19" name="1 Gráfico"/>
          <p:cNvGraphicFramePr>
            <a:graphicFrameLocks/>
          </p:cNvGraphicFramePr>
          <p:nvPr/>
        </p:nvGraphicFramePr>
        <p:xfrm>
          <a:off x="179512" y="2276872"/>
          <a:ext cx="4320480" cy="3114873"/>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CL"/>
          </a:p>
        </p:txBody>
      </p:sp>
      <p:pic>
        <p:nvPicPr>
          <p:cNvPr id="4" name="Picture 2"/>
          <p:cNvPicPr>
            <a:picLocks noChangeAspect="1" noChangeArrowheads="1"/>
          </p:cNvPicPr>
          <p:nvPr/>
        </p:nvPicPr>
        <p:blipFill>
          <a:blip r:embed="rId2"/>
          <a:srcRect/>
          <a:stretch>
            <a:fillRect/>
          </a:stretch>
        </p:blipFill>
        <p:spPr bwMode="auto">
          <a:xfrm>
            <a:off x="357158" y="928670"/>
            <a:ext cx="8186738" cy="5422900"/>
          </a:xfrm>
          <a:prstGeom prst="rect">
            <a:avLst/>
          </a:prstGeom>
          <a:noFill/>
          <a:ln w="6350" algn="ctr">
            <a:noFill/>
            <a:miter lim="800000"/>
            <a:headEnd/>
            <a:tailEnd/>
          </a:ln>
        </p:spPr>
      </p:pic>
      <p:sp>
        <p:nvSpPr>
          <p:cNvPr id="5" name="1 Título"/>
          <p:cNvSpPr txBox="1">
            <a:spLocks/>
          </p:cNvSpPr>
          <p:nvPr/>
        </p:nvSpPr>
        <p:spPr>
          <a:xfrm>
            <a:off x="357158" y="142852"/>
            <a:ext cx="8164513" cy="7762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宋体" pitchFamily="2" charset="-122"/>
                <a:ea typeface="宋体" pitchFamily="2" charset="-122"/>
                <a:cs typeface="+mj-cs"/>
              </a:rPr>
              <a:t>吸引外资，</a:t>
            </a:r>
            <a:r>
              <a:rPr kumimoji="0" lang="zh-CN" altLang="en-US" sz="4400" b="0" i="0" u="none" strike="noStrike" kern="1200" cap="none" spc="0" normalizeH="0" baseline="0" noProof="0" dirty="0" smtClean="0">
                <a:ln>
                  <a:noFill/>
                </a:ln>
                <a:solidFill>
                  <a:schemeClr val="tx1"/>
                </a:solidFill>
                <a:effectLst/>
                <a:uLnTx/>
                <a:uFillTx/>
                <a:latin typeface="宋体" pitchFamily="2" charset="-122"/>
                <a:ea typeface="宋体" pitchFamily="2" charset="-122"/>
                <a:cs typeface="+mj-cs"/>
              </a:rPr>
              <a:t>全球竞争力</a:t>
            </a:r>
            <a:endParaRPr kumimoji="0" lang="es-ES" sz="4400" b="0" i="0" u="none" strike="noStrike" kern="1200" cap="none" spc="0" normalizeH="0" baseline="0" noProof="0" dirty="0">
              <a:ln>
                <a:noFill/>
              </a:ln>
              <a:solidFill>
                <a:schemeClr val="tx1"/>
              </a:solidFill>
              <a:effectLst/>
              <a:uLnTx/>
              <a:uFillTx/>
              <a:latin typeface="宋体" pitchFamily="2" charset="-122"/>
              <a:ea typeface="宋体" pitchFamily="2" charset="-122"/>
              <a:cs typeface="+mj-cs"/>
            </a:endParaRPr>
          </a:p>
        </p:txBody>
      </p:sp>
      <p:grpSp>
        <p:nvGrpSpPr>
          <p:cNvPr id="6" name="24 Grupo"/>
          <p:cNvGrpSpPr>
            <a:grpSpLocks/>
          </p:cNvGrpSpPr>
          <p:nvPr/>
        </p:nvGrpSpPr>
        <p:grpSpPr bwMode="auto">
          <a:xfrm>
            <a:off x="179388" y="628650"/>
            <a:ext cx="8859837" cy="6081713"/>
            <a:chOff x="179512" y="628913"/>
            <a:chExt cx="8859984" cy="6081849"/>
          </a:xfrm>
        </p:grpSpPr>
        <p:pic>
          <p:nvPicPr>
            <p:cNvPr id="7" name="Picture 2"/>
            <p:cNvPicPr>
              <a:picLocks noChangeAspect="1" noChangeArrowheads="1"/>
            </p:cNvPicPr>
            <p:nvPr/>
          </p:nvPicPr>
          <p:blipFill>
            <a:blip r:embed="rId3"/>
            <a:srcRect/>
            <a:stretch>
              <a:fillRect/>
            </a:stretch>
          </p:blipFill>
          <p:spPr bwMode="auto">
            <a:xfrm>
              <a:off x="8253426" y="6039367"/>
              <a:ext cx="786070" cy="671395"/>
            </a:xfrm>
            <a:prstGeom prst="rect">
              <a:avLst/>
            </a:prstGeom>
            <a:noFill/>
            <a:ln w="9525">
              <a:noFill/>
              <a:miter lim="800000"/>
              <a:headEnd/>
              <a:tailEnd/>
            </a:ln>
          </p:spPr>
        </p:pic>
        <p:grpSp>
          <p:nvGrpSpPr>
            <p:cNvPr id="8" name="16 Grupo"/>
            <p:cNvGrpSpPr>
              <a:grpSpLocks/>
            </p:cNvGrpSpPr>
            <p:nvPr/>
          </p:nvGrpSpPr>
          <p:grpSpPr bwMode="auto">
            <a:xfrm>
              <a:off x="179512" y="6407832"/>
              <a:ext cx="7958269" cy="214152"/>
              <a:chOff x="179512" y="6460084"/>
              <a:chExt cx="7958269" cy="214152"/>
            </a:xfrm>
          </p:grpSpPr>
          <p:pic>
            <p:nvPicPr>
              <p:cNvPr id="10" name="Picture 2" descr="G:\PROCHILE\Elementos Visuales\Imagenes\prochile_logo.jpg"/>
              <p:cNvPicPr>
                <a:picLocks noChangeAspect="1" noChangeArrowheads="1"/>
              </p:cNvPicPr>
              <p:nvPr/>
            </p:nvPicPr>
            <p:blipFill>
              <a:blip r:embed="rId4"/>
              <a:srcRect/>
              <a:stretch>
                <a:fillRect/>
              </a:stretch>
            </p:blipFill>
            <p:spPr bwMode="auto">
              <a:xfrm>
                <a:off x="179512" y="6460084"/>
                <a:ext cx="899308" cy="214152"/>
              </a:xfrm>
              <a:prstGeom prst="rect">
                <a:avLst/>
              </a:prstGeom>
              <a:noFill/>
              <a:ln w="9525">
                <a:noFill/>
                <a:miter lim="800000"/>
                <a:headEnd/>
                <a:tailEnd/>
              </a:ln>
            </p:spPr>
          </p:pic>
          <p:cxnSp>
            <p:nvCxnSpPr>
              <p:cNvPr id="11"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9"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a:srcRect/>
          <a:stretch>
            <a:fillRect/>
          </a:stretch>
        </p:blipFill>
        <p:spPr bwMode="auto">
          <a:xfrm>
            <a:off x="250825" y="981075"/>
            <a:ext cx="6454775" cy="4319588"/>
          </a:xfrm>
          <a:prstGeom prst="rect">
            <a:avLst/>
          </a:prstGeom>
          <a:noFill/>
          <a:ln w="3175">
            <a:solidFill>
              <a:schemeClr val="tx1">
                <a:lumMod val="75000"/>
                <a:lumOff val="25000"/>
              </a:schemeClr>
            </a:solidFill>
            <a:prstDash val="sysDot"/>
            <a:miter lim="800000"/>
            <a:headEnd/>
            <a:tailEnd/>
          </a:ln>
        </p:spPr>
      </p:pic>
      <p:sp>
        <p:nvSpPr>
          <p:cNvPr id="9219" name="1 Título"/>
          <p:cNvSpPr txBox="1">
            <a:spLocks/>
          </p:cNvSpPr>
          <p:nvPr/>
        </p:nvSpPr>
        <p:spPr bwMode="auto">
          <a:xfrm>
            <a:off x="0" y="44450"/>
            <a:ext cx="9144000" cy="582613"/>
          </a:xfrm>
          <a:prstGeom prst="rect">
            <a:avLst/>
          </a:prstGeom>
          <a:noFill/>
          <a:ln w="9525">
            <a:noFill/>
            <a:miter lim="800000"/>
            <a:headEnd/>
            <a:tailEnd/>
          </a:ln>
        </p:spPr>
        <p:txBody>
          <a:bodyPr anchor="ctr"/>
          <a:lstStyle/>
          <a:p>
            <a:r>
              <a:rPr lang="es-ES" altLang="zh-CN" sz="3200">
                <a:solidFill>
                  <a:schemeClr val="bg1"/>
                </a:solidFill>
                <a:latin typeface="Calibri" pitchFamily="34" charset="0"/>
              </a:rPr>
              <a:t>Chile, un país abierto al mundo</a:t>
            </a:r>
          </a:p>
        </p:txBody>
      </p:sp>
      <p:sp>
        <p:nvSpPr>
          <p:cNvPr id="15" name="1 Título"/>
          <p:cNvSpPr txBox="1">
            <a:spLocks/>
          </p:cNvSpPr>
          <p:nvPr/>
        </p:nvSpPr>
        <p:spPr bwMode="auto">
          <a:xfrm>
            <a:off x="161925" y="44450"/>
            <a:ext cx="8586788" cy="615950"/>
          </a:xfrm>
          <a:prstGeom prst="rect">
            <a:avLst/>
          </a:prstGeom>
          <a:noFill/>
          <a:ln w="9525">
            <a:noFill/>
            <a:miter lim="800000"/>
            <a:headEnd/>
            <a:tailEnd/>
          </a:ln>
        </p:spPr>
        <p:txBody>
          <a:bodyPr anchor="ctr"/>
          <a:lstStyle/>
          <a:p>
            <a:r>
              <a:rPr lang="zh-CN" altLang="en-US" sz="2400">
                <a:solidFill>
                  <a:srgbClr val="404040"/>
                </a:solidFill>
                <a:latin typeface="Calibri" pitchFamily="34" charset="0"/>
              </a:rPr>
              <a:t>经济及对外贸易</a:t>
            </a:r>
            <a:endParaRPr lang="en-US" sz="2400">
              <a:solidFill>
                <a:srgbClr val="404040"/>
              </a:solidFill>
              <a:latin typeface="Calibri" pitchFamily="34" charset="0"/>
            </a:endParaRPr>
          </a:p>
        </p:txBody>
      </p:sp>
      <p:grpSp>
        <p:nvGrpSpPr>
          <p:cNvPr id="2" name="39 Grupo"/>
          <p:cNvGrpSpPr>
            <a:grpSpLocks/>
          </p:cNvGrpSpPr>
          <p:nvPr/>
        </p:nvGrpSpPr>
        <p:grpSpPr bwMode="auto">
          <a:xfrm>
            <a:off x="6804025" y="3933825"/>
            <a:ext cx="1252538" cy="1182688"/>
            <a:chOff x="7164288" y="4077072"/>
            <a:chExt cx="1252001" cy="1182543"/>
          </a:xfrm>
        </p:grpSpPr>
        <p:sp>
          <p:nvSpPr>
            <p:cNvPr id="9239" name="Rectángulo 29"/>
            <p:cNvSpPr>
              <a:spLocks noChangeArrowheads="1"/>
            </p:cNvSpPr>
            <p:nvPr/>
          </p:nvSpPr>
          <p:spPr bwMode="auto">
            <a:xfrm>
              <a:off x="7308698" y="4077072"/>
              <a:ext cx="799876" cy="276965"/>
            </a:xfrm>
            <a:prstGeom prst="rect">
              <a:avLst/>
            </a:prstGeom>
            <a:noFill/>
            <a:ln w="9525">
              <a:noFill/>
              <a:miter lim="800000"/>
              <a:headEnd/>
              <a:tailEnd/>
            </a:ln>
          </p:spPr>
          <p:txBody>
            <a:bodyPr wrap="none">
              <a:spAutoFit/>
            </a:bodyPr>
            <a:lstStyle/>
            <a:p>
              <a:r>
                <a:rPr lang="zh-CN" altLang="en-US" sz="1200">
                  <a:latin typeface="Calibri" pitchFamily="34" charset="0"/>
                </a:rPr>
                <a:t>协议生效</a:t>
              </a:r>
              <a:endParaRPr lang="en-US" altLang="zh-CN" sz="1200">
                <a:latin typeface="Calibri" pitchFamily="34" charset="0"/>
              </a:endParaRPr>
            </a:p>
          </p:txBody>
        </p:sp>
        <p:sp>
          <p:nvSpPr>
            <p:cNvPr id="31" name="Elipse 30"/>
            <p:cNvSpPr/>
            <p:nvPr/>
          </p:nvSpPr>
          <p:spPr>
            <a:xfrm>
              <a:off x="7164288" y="4508819"/>
              <a:ext cx="144401" cy="144445"/>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9900"/>
                </a:solidFill>
              </a:endParaRPr>
            </a:p>
          </p:txBody>
        </p:sp>
        <p:sp>
          <p:nvSpPr>
            <p:cNvPr id="9241" name="Rectángulo 31"/>
            <p:cNvSpPr>
              <a:spLocks noChangeArrowheads="1"/>
            </p:cNvSpPr>
            <p:nvPr/>
          </p:nvSpPr>
          <p:spPr bwMode="auto">
            <a:xfrm>
              <a:off x="7308698" y="4437482"/>
              <a:ext cx="1107591" cy="277035"/>
            </a:xfrm>
            <a:prstGeom prst="rect">
              <a:avLst/>
            </a:prstGeom>
            <a:noFill/>
            <a:ln w="9525">
              <a:noFill/>
              <a:miter lim="800000"/>
              <a:headEnd/>
              <a:tailEnd/>
            </a:ln>
          </p:spPr>
          <p:txBody>
            <a:bodyPr wrap="none">
              <a:spAutoFit/>
            </a:bodyPr>
            <a:lstStyle/>
            <a:p>
              <a:r>
                <a:rPr lang="zh-CN" altLang="en-US" sz="1200">
                  <a:latin typeface="Calibri" pitchFamily="34" charset="0"/>
                </a:rPr>
                <a:t>协议谈判达成</a:t>
              </a:r>
              <a:endParaRPr lang="en-US" altLang="zh-CN" sz="1200">
                <a:latin typeface="Calibri" pitchFamily="34" charset="0"/>
              </a:endParaRPr>
            </a:p>
          </p:txBody>
        </p:sp>
        <p:sp>
          <p:nvSpPr>
            <p:cNvPr id="33" name="Elipse 32"/>
            <p:cNvSpPr/>
            <p:nvPr/>
          </p:nvSpPr>
          <p:spPr>
            <a:xfrm>
              <a:off x="7164288" y="4148501"/>
              <a:ext cx="144401" cy="144444"/>
            </a:xfrm>
            <a:prstGeom prst="ellipse">
              <a:avLst/>
            </a:prstGeom>
            <a:solidFill>
              <a:srgbClr val="9CA8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9900"/>
                </a:solidFill>
              </a:endParaRPr>
            </a:p>
          </p:txBody>
        </p:sp>
        <p:sp>
          <p:nvSpPr>
            <p:cNvPr id="9243" name="Rectángulo 35"/>
            <p:cNvSpPr>
              <a:spLocks noChangeArrowheads="1"/>
            </p:cNvSpPr>
            <p:nvPr/>
          </p:nvSpPr>
          <p:spPr bwMode="auto">
            <a:xfrm>
              <a:off x="7308698" y="4797890"/>
              <a:ext cx="953758" cy="461725"/>
            </a:xfrm>
            <a:prstGeom prst="rect">
              <a:avLst/>
            </a:prstGeom>
            <a:noFill/>
            <a:ln w="9525">
              <a:noFill/>
              <a:miter lim="800000"/>
              <a:headEnd/>
              <a:tailEnd/>
            </a:ln>
          </p:spPr>
          <p:txBody>
            <a:bodyPr wrap="none">
              <a:spAutoFit/>
            </a:bodyPr>
            <a:lstStyle/>
            <a:p>
              <a:r>
                <a:rPr lang="zh-CN" altLang="en-US" sz="1200">
                  <a:latin typeface="Calibri" pitchFamily="34" charset="0"/>
                </a:rPr>
                <a:t>协议谈判中</a:t>
              </a:r>
              <a:endParaRPr lang="en-US" altLang="zh-CN" sz="1200">
                <a:latin typeface="Calibri" pitchFamily="34" charset="0"/>
              </a:endParaRPr>
            </a:p>
            <a:p>
              <a:endParaRPr lang="en-US" altLang="zh-CN" sz="1200">
                <a:latin typeface="Calibri" pitchFamily="34" charset="0"/>
              </a:endParaRPr>
            </a:p>
          </p:txBody>
        </p:sp>
        <p:sp>
          <p:nvSpPr>
            <p:cNvPr id="37" name="Elipse 36"/>
            <p:cNvSpPr/>
            <p:nvPr/>
          </p:nvSpPr>
          <p:spPr>
            <a:xfrm>
              <a:off x="7164288" y="4869138"/>
              <a:ext cx="144401" cy="163492"/>
            </a:xfrm>
            <a:prstGeom prst="ellipse">
              <a:avLst/>
            </a:prstGeom>
            <a:solidFill>
              <a:srgbClr val="8803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ltLang="zh-CN">
                <a:solidFill>
                  <a:srgbClr val="FF9900"/>
                </a:solidFill>
              </a:endParaRPr>
            </a:p>
          </p:txBody>
        </p:sp>
      </p:grpSp>
      <p:grpSp>
        <p:nvGrpSpPr>
          <p:cNvPr id="3" name="22 Grupo"/>
          <p:cNvGrpSpPr>
            <a:grpSpLocks/>
          </p:cNvGrpSpPr>
          <p:nvPr/>
        </p:nvGrpSpPr>
        <p:grpSpPr bwMode="auto">
          <a:xfrm>
            <a:off x="179388" y="620713"/>
            <a:ext cx="8859837" cy="6089650"/>
            <a:chOff x="179512" y="620951"/>
            <a:chExt cx="8859984" cy="6089811"/>
          </a:xfrm>
        </p:grpSpPr>
        <p:pic>
          <p:nvPicPr>
            <p:cNvPr id="9234" name="Picture 2"/>
            <p:cNvPicPr>
              <a:picLocks noChangeAspect="1" noChangeArrowheads="1"/>
            </p:cNvPicPr>
            <p:nvPr/>
          </p:nvPicPr>
          <p:blipFill>
            <a:blip r:embed="rId4"/>
            <a:srcRect/>
            <a:stretch>
              <a:fillRect/>
            </a:stretch>
          </p:blipFill>
          <p:spPr bwMode="auto">
            <a:xfrm>
              <a:off x="8253426" y="6039367"/>
              <a:ext cx="786070" cy="671395"/>
            </a:xfrm>
            <a:prstGeom prst="rect">
              <a:avLst/>
            </a:prstGeom>
            <a:noFill/>
            <a:ln w="9525">
              <a:noFill/>
              <a:miter lim="800000"/>
              <a:headEnd/>
              <a:tailEnd/>
            </a:ln>
          </p:spPr>
        </p:pic>
        <p:grpSp>
          <p:nvGrpSpPr>
            <p:cNvPr id="4" name="16 Grupo"/>
            <p:cNvGrpSpPr>
              <a:grpSpLocks/>
            </p:cNvGrpSpPr>
            <p:nvPr/>
          </p:nvGrpSpPr>
          <p:grpSpPr bwMode="auto">
            <a:xfrm>
              <a:off x="179512" y="6407832"/>
              <a:ext cx="7958648" cy="214152"/>
              <a:chOff x="179512" y="6460084"/>
              <a:chExt cx="7958648" cy="214152"/>
            </a:xfrm>
          </p:grpSpPr>
          <p:pic>
            <p:nvPicPr>
              <p:cNvPr id="9237" name="Picture 2" descr="G:\PROCHILE\Elementos Visuales\Imagenes\prochile_logo.jpg"/>
              <p:cNvPicPr>
                <a:picLocks noChangeAspect="1" noChangeArrowheads="1"/>
              </p:cNvPicPr>
              <p:nvPr/>
            </p:nvPicPr>
            <p:blipFill>
              <a:blip r:embed="rId5"/>
              <a:srcRect/>
              <a:stretch>
                <a:fillRect/>
              </a:stretch>
            </p:blipFill>
            <p:spPr bwMode="auto">
              <a:xfrm>
                <a:off x="179512" y="6460084"/>
                <a:ext cx="899308" cy="214152"/>
              </a:xfrm>
              <a:prstGeom prst="rect">
                <a:avLst/>
              </a:prstGeom>
              <a:noFill/>
              <a:ln w="9525">
                <a:noFill/>
                <a:miter lim="800000"/>
                <a:headEnd/>
                <a:tailEnd/>
              </a:ln>
            </p:spPr>
          </p:pic>
          <p:cxnSp>
            <p:nvCxnSpPr>
              <p:cNvPr id="29"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27" name="Conector recto 4"/>
            <p:cNvCxnSpPr/>
            <p:nvPr/>
          </p:nvCxnSpPr>
          <p:spPr>
            <a:xfrm>
              <a:off x="179512" y="620951"/>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grpSp>
        <p:nvGrpSpPr>
          <p:cNvPr id="5" name="40 Grupo"/>
          <p:cNvGrpSpPr>
            <a:grpSpLocks/>
          </p:cNvGrpSpPr>
          <p:nvPr/>
        </p:nvGrpSpPr>
        <p:grpSpPr bwMode="auto">
          <a:xfrm>
            <a:off x="179388" y="5387975"/>
            <a:ext cx="7058025" cy="849313"/>
            <a:chOff x="179512" y="5387785"/>
            <a:chExt cx="7057627" cy="850066"/>
          </a:xfrm>
        </p:grpSpPr>
        <p:sp>
          <p:nvSpPr>
            <p:cNvPr id="24" name="23 CuadroTexto"/>
            <p:cNvSpPr txBox="1"/>
            <p:nvPr/>
          </p:nvSpPr>
          <p:spPr>
            <a:xfrm>
              <a:off x="3203528" y="5400496"/>
              <a:ext cx="1476292" cy="837355"/>
            </a:xfrm>
            <a:prstGeom prst="rect">
              <a:avLst/>
            </a:prstGeom>
            <a:noFill/>
          </p:spPr>
          <p:txBody>
            <a:bodyPr>
              <a:spAutoFit/>
            </a:bodyPr>
            <a:lstStyle/>
            <a:p>
              <a:pPr>
                <a:lnSpc>
                  <a:spcPct val="110000"/>
                </a:lnSpc>
                <a:buClr>
                  <a:srgbClr val="B5C224"/>
                </a:buClr>
                <a:buSzPct val="90000"/>
              </a:pPr>
              <a:r>
                <a:rPr lang="zh-CN" altLang="en-US" sz="1100">
                  <a:solidFill>
                    <a:srgbClr val="404040"/>
                  </a:solidFill>
                  <a:latin typeface="Calibri" pitchFamily="34" charset="0"/>
                </a:rPr>
                <a:t>欧洲自由贸易联盟</a:t>
              </a:r>
              <a:endParaRPr lang="en-US" altLang="zh-CN"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韩国</a:t>
              </a:r>
              <a:r>
                <a:rPr lang="en-US" sz="1100">
                  <a:solidFill>
                    <a:srgbClr val="404040"/>
                  </a:solidFill>
                  <a:latin typeface="Calibri" pitchFamily="34" charset="0"/>
                </a:rPr>
                <a:t> </a:t>
              </a:r>
            </a:p>
            <a:p>
              <a:pPr>
                <a:lnSpc>
                  <a:spcPct val="110000"/>
                </a:lnSpc>
                <a:buClr>
                  <a:srgbClr val="B5C224"/>
                </a:buClr>
                <a:buSzPct val="90000"/>
              </a:pPr>
              <a:r>
                <a:rPr lang="zh-CN" altLang="en-US" sz="1100">
                  <a:solidFill>
                    <a:srgbClr val="404040"/>
                  </a:solidFill>
                  <a:latin typeface="Calibri" pitchFamily="34" charset="0"/>
                </a:rPr>
                <a:t>美国</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欧盟</a:t>
              </a:r>
              <a:r>
                <a:rPr lang="es-ES" sz="1100">
                  <a:solidFill>
                    <a:srgbClr val="404040"/>
                  </a:solidFill>
                  <a:latin typeface="Calibri" pitchFamily="34" charset="0"/>
                </a:rPr>
                <a:t> </a:t>
              </a:r>
            </a:p>
          </p:txBody>
        </p:sp>
        <p:sp>
          <p:nvSpPr>
            <p:cNvPr id="26" name="25 CuadroTexto"/>
            <p:cNvSpPr txBox="1"/>
            <p:nvPr/>
          </p:nvSpPr>
          <p:spPr>
            <a:xfrm>
              <a:off x="2195523" y="5400496"/>
              <a:ext cx="1296914" cy="837355"/>
            </a:xfrm>
            <a:prstGeom prst="rect">
              <a:avLst/>
            </a:prstGeom>
            <a:noFill/>
          </p:spPr>
          <p:txBody>
            <a:bodyPr>
              <a:spAutoFit/>
            </a:bodyPr>
            <a:lstStyle/>
            <a:p>
              <a:pPr fontAlgn="auto">
                <a:lnSpc>
                  <a:spcPct val="110000"/>
                </a:lnSpc>
                <a:spcBef>
                  <a:spcPts val="0"/>
                </a:spcBef>
                <a:spcAft>
                  <a:spcPts val="0"/>
                </a:spcAft>
                <a:buClr>
                  <a:srgbClr val="B5C224"/>
                </a:buClr>
                <a:buSzPct val="90000"/>
                <a:defRPr/>
              </a:pPr>
              <a:r>
                <a:rPr lang="zh-CN" altLang="en-US" sz="1100" dirty="0">
                  <a:solidFill>
                    <a:schemeClr val="tx1">
                      <a:lumMod val="75000"/>
                      <a:lumOff val="25000"/>
                    </a:schemeClr>
                  </a:solidFill>
                  <a:latin typeface="+mn-lt"/>
                  <a:ea typeface="+mn-ea"/>
                </a:rPr>
                <a:t>日本</a:t>
              </a:r>
              <a:endParaRPr lang="en-US" sz="1100" dirty="0">
                <a:solidFill>
                  <a:schemeClr val="tx1">
                    <a:lumMod val="75000"/>
                    <a:lumOff val="25000"/>
                  </a:schemeClr>
                </a:solidFill>
                <a:latin typeface="+mn-lt"/>
                <a:ea typeface="+mn-ea"/>
              </a:endParaRPr>
            </a:p>
            <a:p>
              <a:pPr fontAlgn="auto">
                <a:lnSpc>
                  <a:spcPct val="110000"/>
                </a:lnSpc>
                <a:spcBef>
                  <a:spcPts val="0"/>
                </a:spcBef>
                <a:spcAft>
                  <a:spcPts val="0"/>
                </a:spcAft>
                <a:buClr>
                  <a:srgbClr val="B5C224"/>
                </a:buClr>
                <a:buSzPct val="90000"/>
                <a:defRPr/>
              </a:pPr>
              <a:r>
                <a:rPr lang="zh-CN" altLang="en-US" sz="1100" dirty="0">
                  <a:solidFill>
                    <a:schemeClr val="tx1">
                      <a:lumMod val="75000"/>
                      <a:lumOff val="25000"/>
                    </a:schemeClr>
                  </a:solidFill>
                  <a:latin typeface="+mn-lt"/>
                  <a:ea typeface="+mn-ea"/>
                </a:rPr>
                <a:t>印度</a:t>
              </a:r>
              <a:r>
                <a:rPr lang="en-US" sz="1100" dirty="0">
                  <a:solidFill>
                    <a:schemeClr val="tx1">
                      <a:lumMod val="75000"/>
                      <a:lumOff val="25000"/>
                    </a:schemeClr>
                  </a:solidFill>
                  <a:latin typeface="+mn-lt"/>
                  <a:ea typeface="+mn-ea"/>
                </a:rPr>
                <a:t> </a:t>
              </a:r>
            </a:p>
            <a:p>
              <a:pPr fontAlgn="auto">
                <a:lnSpc>
                  <a:spcPct val="110000"/>
                </a:lnSpc>
                <a:spcBef>
                  <a:spcPts val="0"/>
                </a:spcBef>
                <a:spcAft>
                  <a:spcPts val="0"/>
                </a:spcAft>
                <a:buClr>
                  <a:srgbClr val="B5C224"/>
                </a:buClr>
                <a:buSzPct val="90000"/>
                <a:defRPr/>
              </a:pPr>
              <a:r>
                <a:rPr lang="en-US" sz="1100" dirty="0">
                  <a:solidFill>
                    <a:schemeClr val="tx1">
                      <a:lumMod val="75000"/>
                      <a:lumOff val="25000"/>
                    </a:schemeClr>
                  </a:solidFill>
                  <a:latin typeface="+mn-lt"/>
                  <a:ea typeface="+mn-ea"/>
                </a:rPr>
                <a:t>P-4 </a:t>
              </a:r>
            </a:p>
            <a:p>
              <a:pPr fontAlgn="auto">
                <a:lnSpc>
                  <a:spcPct val="110000"/>
                </a:lnSpc>
                <a:spcBef>
                  <a:spcPts val="0"/>
                </a:spcBef>
                <a:spcAft>
                  <a:spcPts val="0"/>
                </a:spcAft>
                <a:buClr>
                  <a:srgbClr val="B5C224"/>
                </a:buClr>
                <a:buSzPct val="90000"/>
                <a:defRPr/>
              </a:pPr>
              <a:r>
                <a:rPr lang="zh-CN" altLang="en-US" sz="1100" dirty="0">
                  <a:solidFill>
                    <a:schemeClr val="tx1">
                      <a:lumMod val="75000"/>
                      <a:lumOff val="25000"/>
                    </a:schemeClr>
                  </a:solidFill>
                  <a:latin typeface="+mn-lt"/>
                  <a:ea typeface="+mn-ea"/>
                </a:rPr>
                <a:t>中国</a:t>
              </a:r>
              <a:r>
                <a:rPr lang="en-US" sz="1100" dirty="0">
                  <a:solidFill>
                    <a:schemeClr val="tx1">
                      <a:lumMod val="75000"/>
                      <a:lumOff val="25000"/>
                    </a:schemeClr>
                  </a:solidFill>
                  <a:latin typeface="+mn-lt"/>
                  <a:ea typeface="+mn-ea"/>
                </a:rPr>
                <a:t> </a:t>
              </a:r>
            </a:p>
          </p:txBody>
        </p:sp>
        <p:sp>
          <p:nvSpPr>
            <p:cNvPr id="34" name="33 CuadroTexto"/>
            <p:cNvSpPr txBox="1"/>
            <p:nvPr/>
          </p:nvSpPr>
          <p:spPr>
            <a:xfrm>
              <a:off x="1187517" y="5400496"/>
              <a:ext cx="1296915" cy="837355"/>
            </a:xfrm>
            <a:prstGeom prst="rect">
              <a:avLst/>
            </a:prstGeom>
            <a:noFill/>
          </p:spPr>
          <p:txBody>
            <a:bodyPr>
              <a:spAutoFit/>
            </a:bodyPr>
            <a:lstStyle/>
            <a:p>
              <a:pPr>
                <a:lnSpc>
                  <a:spcPct val="110000"/>
                </a:lnSpc>
                <a:buClr>
                  <a:srgbClr val="B5C224"/>
                </a:buClr>
                <a:buSzPct val="90000"/>
              </a:pPr>
              <a:r>
                <a:rPr lang="zh-CN" altLang="en-US" sz="1100">
                  <a:solidFill>
                    <a:srgbClr val="404040"/>
                  </a:solidFill>
                  <a:latin typeface="Calibri" pitchFamily="34" charset="0"/>
                </a:rPr>
                <a:t>澳大利亚</a:t>
              </a:r>
              <a:r>
                <a:rPr lang="en-US" sz="1100">
                  <a:solidFill>
                    <a:srgbClr val="404040"/>
                  </a:solidFill>
                  <a:latin typeface="Calibri" pitchFamily="34" charset="0"/>
                </a:rPr>
                <a:t> </a:t>
              </a:r>
            </a:p>
            <a:p>
              <a:pPr>
                <a:lnSpc>
                  <a:spcPct val="110000"/>
                </a:lnSpc>
                <a:buClr>
                  <a:srgbClr val="B5C224"/>
                </a:buClr>
                <a:buSzPct val="90000"/>
              </a:pPr>
              <a:r>
                <a:rPr lang="zh-CN" altLang="en-US" sz="1100">
                  <a:solidFill>
                    <a:srgbClr val="404040"/>
                  </a:solidFill>
                  <a:latin typeface="Calibri" pitchFamily="34" charset="0"/>
                </a:rPr>
                <a:t>秘鲁</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古巴</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巴拿马</a:t>
              </a:r>
              <a:r>
                <a:rPr lang="en-US" sz="1100">
                  <a:solidFill>
                    <a:srgbClr val="404040"/>
                  </a:solidFill>
                  <a:latin typeface="Calibri" pitchFamily="34" charset="0"/>
                </a:rPr>
                <a:t> </a:t>
              </a:r>
            </a:p>
          </p:txBody>
        </p:sp>
        <p:sp>
          <p:nvSpPr>
            <p:cNvPr id="35" name="34 CuadroTexto"/>
            <p:cNvSpPr txBox="1"/>
            <p:nvPr/>
          </p:nvSpPr>
          <p:spPr>
            <a:xfrm>
              <a:off x="179512" y="5387785"/>
              <a:ext cx="1296914" cy="837355"/>
            </a:xfrm>
            <a:prstGeom prst="rect">
              <a:avLst/>
            </a:prstGeom>
            <a:noFill/>
          </p:spPr>
          <p:txBody>
            <a:bodyPr>
              <a:spAutoFit/>
            </a:bodyPr>
            <a:lstStyle/>
            <a:p>
              <a:pPr>
                <a:lnSpc>
                  <a:spcPct val="110000"/>
                </a:lnSpc>
                <a:buClr>
                  <a:srgbClr val="B5C224"/>
                </a:buClr>
                <a:buSzPct val="90000"/>
              </a:pPr>
              <a:r>
                <a:rPr lang="zh-CN" altLang="en-US" sz="1100">
                  <a:solidFill>
                    <a:srgbClr val="404040"/>
                  </a:solidFill>
                  <a:latin typeface="Calibri" pitchFamily="34" charset="0"/>
                </a:rPr>
                <a:t>马来西亚</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土耳其</a:t>
              </a:r>
              <a:r>
                <a:rPr lang="en-US" sz="1100">
                  <a:solidFill>
                    <a:srgbClr val="404040"/>
                  </a:solidFill>
                  <a:latin typeface="Calibri" pitchFamily="34" charset="0"/>
                </a:rPr>
                <a:t> </a:t>
              </a:r>
            </a:p>
            <a:p>
              <a:pPr>
                <a:lnSpc>
                  <a:spcPct val="110000"/>
                </a:lnSpc>
                <a:buClr>
                  <a:srgbClr val="B5C224"/>
                </a:buClr>
                <a:buSzPct val="90000"/>
              </a:pPr>
              <a:r>
                <a:rPr lang="zh-CN" altLang="en-US" sz="1100">
                  <a:solidFill>
                    <a:srgbClr val="404040"/>
                  </a:solidFill>
                  <a:latin typeface="Calibri" pitchFamily="34" charset="0"/>
                </a:rPr>
                <a:t>厄瓜多尔</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哥伦比亚</a:t>
              </a:r>
              <a:r>
                <a:rPr lang="en-US" sz="1100">
                  <a:solidFill>
                    <a:srgbClr val="404040"/>
                  </a:solidFill>
                  <a:latin typeface="Calibri" pitchFamily="34" charset="0"/>
                </a:rPr>
                <a:t> </a:t>
              </a:r>
            </a:p>
          </p:txBody>
        </p:sp>
        <p:sp>
          <p:nvSpPr>
            <p:cNvPr id="38" name="37 CuadroTexto"/>
            <p:cNvSpPr txBox="1"/>
            <p:nvPr/>
          </p:nvSpPr>
          <p:spPr>
            <a:xfrm>
              <a:off x="4571876" y="5400496"/>
              <a:ext cx="1296915" cy="837355"/>
            </a:xfrm>
            <a:prstGeom prst="rect">
              <a:avLst/>
            </a:prstGeom>
            <a:noFill/>
          </p:spPr>
          <p:txBody>
            <a:bodyPr>
              <a:spAutoFit/>
            </a:bodyPr>
            <a:lstStyle/>
            <a:p>
              <a:pPr>
                <a:lnSpc>
                  <a:spcPct val="110000"/>
                </a:lnSpc>
                <a:buClr>
                  <a:srgbClr val="B5C224"/>
                </a:buClr>
                <a:buSzPct val="90000"/>
              </a:pPr>
              <a:r>
                <a:rPr lang="zh-CN" altLang="en-US" sz="1100">
                  <a:solidFill>
                    <a:srgbClr val="404040"/>
                  </a:solidFill>
                  <a:latin typeface="Calibri" pitchFamily="34" charset="0"/>
                </a:rPr>
                <a:t>中部美洲</a:t>
              </a:r>
              <a:endParaRPr lang="en-US" altLang="zh-CN"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墨西哥</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加拿大</a:t>
              </a:r>
              <a:endParaRPr lang="en-US" sz="1100">
                <a:solidFill>
                  <a:srgbClr val="404040"/>
                </a:solidFill>
                <a:latin typeface="Calibri" pitchFamily="34" charset="0"/>
              </a:endParaRPr>
            </a:p>
            <a:p>
              <a:pPr>
                <a:lnSpc>
                  <a:spcPct val="110000"/>
                </a:lnSpc>
                <a:buClr>
                  <a:srgbClr val="B5C224"/>
                </a:buClr>
                <a:buSzPct val="90000"/>
              </a:pPr>
              <a:r>
                <a:rPr lang="zh-CN" altLang="en-US" sz="1100">
                  <a:solidFill>
                    <a:srgbClr val="404040"/>
                  </a:solidFill>
                  <a:latin typeface="Calibri" pitchFamily="34" charset="0"/>
                </a:rPr>
                <a:t>南方共同市场</a:t>
              </a:r>
              <a:r>
                <a:rPr lang="en-US" sz="1100">
                  <a:solidFill>
                    <a:srgbClr val="404040"/>
                  </a:solidFill>
                  <a:latin typeface="Calibri" pitchFamily="34" charset="0"/>
                </a:rPr>
                <a:t> </a:t>
              </a:r>
            </a:p>
          </p:txBody>
        </p:sp>
        <p:sp>
          <p:nvSpPr>
            <p:cNvPr id="9233" name="38 CuadroTexto"/>
            <p:cNvSpPr txBox="1">
              <a:spLocks noChangeArrowheads="1"/>
            </p:cNvSpPr>
            <p:nvPr/>
          </p:nvSpPr>
          <p:spPr bwMode="auto">
            <a:xfrm>
              <a:off x="5940224" y="5400488"/>
              <a:ext cx="1296915" cy="463667"/>
            </a:xfrm>
            <a:prstGeom prst="rect">
              <a:avLst/>
            </a:prstGeom>
            <a:noFill/>
            <a:ln w="9525">
              <a:noFill/>
              <a:miter lim="800000"/>
              <a:headEnd/>
              <a:tailEnd/>
            </a:ln>
          </p:spPr>
          <p:txBody>
            <a:bodyPr>
              <a:spAutoFit/>
            </a:bodyPr>
            <a:lstStyle/>
            <a:p>
              <a:pPr>
                <a:lnSpc>
                  <a:spcPct val="110000"/>
                </a:lnSpc>
                <a:buClr>
                  <a:srgbClr val="B5C224"/>
                </a:buClr>
                <a:buSzPct val="90000"/>
              </a:pPr>
              <a:r>
                <a:rPr lang="zh-CN" altLang="en-US" sz="1100">
                  <a:solidFill>
                    <a:srgbClr val="404040"/>
                  </a:solidFill>
                  <a:latin typeface="Calibri" pitchFamily="34" charset="0"/>
                </a:rPr>
                <a:t>委内瑞拉</a:t>
              </a:r>
              <a:r>
                <a:rPr lang="es-ES" altLang="zh-CN" sz="1100">
                  <a:solidFill>
                    <a:srgbClr val="404040"/>
                  </a:solidFill>
                  <a:latin typeface="Calibri" pitchFamily="34" charset="0"/>
                </a:rPr>
                <a:t> </a:t>
              </a:r>
            </a:p>
            <a:p>
              <a:pPr>
                <a:lnSpc>
                  <a:spcPct val="110000"/>
                </a:lnSpc>
                <a:buClr>
                  <a:srgbClr val="B5C224"/>
                </a:buClr>
                <a:buSzPct val="90000"/>
              </a:pPr>
              <a:r>
                <a:rPr lang="zh-CN" altLang="en-US" sz="1100">
                  <a:solidFill>
                    <a:srgbClr val="404040"/>
                  </a:solidFill>
                  <a:latin typeface="Calibri" pitchFamily="34" charset="0"/>
                </a:rPr>
                <a:t>玻利维亚</a:t>
              </a:r>
              <a:endParaRPr lang="es-CL" altLang="zh-CN" sz="1100">
                <a:solidFill>
                  <a:srgbClr val="404040"/>
                </a:solidFill>
                <a:latin typeface="Calibri" pitchFamily="34" charset="0"/>
              </a:endParaRPr>
            </a:p>
          </p:txBody>
        </p:sp>
      </p:grpSp>
      <p:sp>
        <p:nvSpPr>
          <p:cNvPr id="14339" name="6 CuadroTexto"/>
          <p:cNvSpPr txBox="1">
            <a:spLocks noChangeArrowheads="1"/>
          </p:cNvSpPr>
          <p:nvPr/>
        </p:nvSpPr>
        <p:spPr bwMode="auto">
          <a:xfrm>
            <a:off x="5508625" y="860425"/>
            <a:ext cx="2447925" cy="877888"/>
          </a:xfrm>
          <a:prstGeom prst="rect">
            <a:avLst/>
          </a:prstGeom>
          <a:solidFill>
            <a:schemeClr val="tx1">
              <a:lumMod val="95000"/>
              <a:lumOff val="5000"/>
              <a:alpha val="72000"/>
            </a:schemeClr>
          </a:solidFill>
          <a:ln w="9525">
            <a:noFill/>
            <a:miter lim="800000"/>
            <a:headEnd/>
            <a:tailEnd/>
          </a:ln>
        </p:spPr>
        <p:txBody>
          <a:bodyPr>
            <a:spAutoFit/>
          </a:bodyPr>
          <a:lstStyle/>
          <a:p>
            <a:pPr marL="0" lvl="1" algn="ctr">
              <a:buClr>
                <a:srgbClr val="A6B507"/>
              </a:buClr>
            </a:pPr>
            <a:r>
              <a:rPr lang="zh-CN" altLang="en-US" sz="1700">
                <a:solidFill>
                  <a:schemeClr val="bg1"/>
                </a:solidFill>
                <a:latin typeface="Calibri" pitchFamily="34" charset="0"/>
              </a:rPr>
              <a:t>一个经济开放的国度：已和</a:t>
            </a:r>
            <a:r>
              <a:rPr lang="en-US" altLang="zh-CN" sz="1700">
                <a:solidFill>
                  <a:schemeClr val="bg1"/>
                </a:solidFill>
                <a:latin typeface="Calibri" pitchFamily="34" charset="0"/>
              </a:rPr>
              <a:t>59</a:t>
            </a:r>
            <a:r>
              <a:rPr lang="zh-CN" altLang="en-US" sz="1700">
                <a:solidFill>
                  <a:schemeClr val="bg1"/>
                </a:solidFill>
                <a:latin typeface="Calibri" pitchFamily="34" charset="0"/>
              </a:rPr>
              <a:t>个国家签订</a:t>
            </a:r>
            <a:r>
              <a:rPr lang="en-US" altLang="zh-CN" sz="1700">
                <a:solidFill>
                  <a:schemeClr val="bg1"/>
                </a:solidFill>
                <a:latin typeface="Calibri" pitchFamily="34" charset="0"/>
              </a:rPr>
              <a:t>22</a:t>
            </a:r>
            <a:r>
              <a:rPr lang="zh-CN" altLang="en-US" sz="1700">
                <a:solidFill>
                  <a:schemeClr val="bg1"/>
                </a:solidFill>
                <a:latin typeface="Calibri" pitchFamily="34" charset="0"/>
              </a:rPr>
              <a:t>项自由贸易协定</a:t>
            </a:r>
            <a:endParaRPr lang="es-CL" altLang="zh-CN">
              <a:solidFill>
                <a:schemeClr val="bg1"/>
              </a:solidFill>
              <a:latin typeface="Calibri" pitchFamily="34" charset="0"/>
            </a:endParaRPr>
          </a:p>
        </p:txBody>
      </p:sp>
      <p:sp>
        <p:nvSpPr>
          <p:cNvPr id="12" name="11 Rectángulo redondeado"/>
          <p:cNvSpPr/>
          <p:nvPr/>
        </p:nvSpPr>
        <p:spPr>
          <a:xfrm>
            <a:off x="323850" y="3933825"/>
            <a:ext cx="1871663" cy="573088"/>
          </a:xfrm>
          <a:prstGeom prst="round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700" dirty="0">
                <a:solidFill>
                  <a:srgbClr val="FFFFFF"/>
                </a:solidFill>
              </a:rPr>
              <a:t>全球人口的</a:t>
            </a:r>
            <a:r>
              <a:rPr lang="en-US" altLang="zh-CN" sz="1700" dirty="0">
                <a:solidFill>
                  <a:srgbClr val="FFFFFF"/>
                </a:solidFill>
              </a:rPr>
              <a:t>63%</a:t>
            </a:r>
            <a:endParaRPr lang="es-ES" altLang="zh-CN" sz="1700" dirty="0">
              <a:solidFill>
                <a:srgbClr val="FFFFFF"/>
              </a:solidFill>
            </a:endParaRPr>
          </a:p>
        </p:txBody>
      </p:sp>
      <p:sp>
        <p:nvSpPr>
          <p:cNvPr id="13" name="12 Rectángulo redondeado"/>
          <p:cNvSpPr/>
          <p:nvPr/>
        </p:nvSpPr>
        <p:spPr>
          <a:xfrm>
            <a:off x="2411413" y="2492375"/>
            <a:ext cx="1873250" cy="576263"/>
          </a:xfrm>
          <a:prstGeom prst="round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700" dirty="0">
                <a:solidFill>
                  <a:srgbClr val="FFFFFF"/>
                </a:solidFill>
              </a:rPr>
              <a:t>全球</a:t>
            </a:r>
            <a:r>
              <a:rPr lang="en-US" altLang="zh-CN" sz="1700" dirty="0">
                <a:solidFill>
                  <a:srgbClr val="FFFFFF"/>
                </a:solidFill>
              </a:rPr>
              <a:t>GDP</a:t>
            </a:r>
            <a:r>
              <a:rPr lang="zh-CN" altLang="en-US" sz="1700" dirty="0">
                <a:solidFill>
                  <a:srgbClr val="FFFFFF"/>
                </a:solidFill>
              </a:rPr>
              <a:t>的</a:t>
            </a:r>
            <a:r>
              <a:rPr lang="en-US" altLang="zh-CN" sz="1700" dirty="0">
                <a:solidFill>
                  <a:srgbClr val="FFFFFF"/>
                </a:solidFill>
              </a:rPr>
              <a:t>86% </a:t>
            </a:r>
            <a:endParaRPr lang="es-ES" altLang="zh-CN" sz="1700" dirty="0">
              <a:solidFill>
                <a:srgbClr val="FFFFFF"/>
              </a:solidFill>
            </a:endParaRPr>
          </a:p>
        </p:txBody>
      </p:sp>
      <p:sp>
        <p:nvSpPr>
          <p:cNvPr id="14" name="13 Rectángulo redondeado"/>
          <p:cNvSpPr/>
          <p:nvPr/>
        </p:nvSpPr>
        <p:spPr>
          <a:xfrm>
            <a:off x="3708400" y="4005263"/>
            <a:ext cx="1943100" cy="863600"/>
          </a:xfrm>
          <a:prstGeom prst="round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700">
                <a:solidFill>
                  <a:srgbClr val="FFFFFF"/>
                </a:solidFill>
              </a:rPr>
              <a:t>智利出口市场的</a:t>
            </a:r>
            <a:r>
              <a:rPr lang="en-US" altLang="zh-CN" sz="1700">
                <a:solidFill>
                  <a:srgbClr val="FFFFFF"/>
                </a:solidFill>
              </a:rPr>
              <a:t>93%</a:t>
            </a:r>
            <a:endParaRPr lang="es-ES" altLang="zh-CN" sz="1400">
              <a:solidFill>
                <a:srgbClr val="FFFFFF"/>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5 CuadroTexto"/>
          <p:cNvSpPr txBox="1">
            <a:spLocks noChangeArrowheads="1"/>
          </p:cNvSpPr>
          <p:nvPr/>
        </p:nvSpPr>
        <p:spPr bwMode="auto">
          <a:xfrm>
            <a:off x="323850" y="836613"/>
            <a:ext cx="7046913" cy="400050"/>
          </a:xfrm>
          <a:prstGeom prst="rect">
            <a:avLst/>
          </a:prstGeom>
          <a:noFill/>
          <a:ln w="9525">
            <a:noFill/>
            <a:miter lim="800000"/>
            <a:headEnd/>
            <a:tailEnd/>
          </a:ln>
        </p:spPr>
        <p:txBody>
          <a:bodyPr>
            <a:spAutoFit/>
          </a:bodyPr>
          <a:lstStyle/>
          <a:p>
            <a:r>
              <a:rPr lang="zh-CN" altLang="en-US" sz="2000">
                <a:solidFill>
                  <a:srgbClr val="404040"/>
                </a:solidFill>
                <a:latin typeface="Calibri" pitchFamily="34" charset="0"/>
              </a:rPr>
              <a:t>主要目的地</a:t>
            </a:r>
            <a:r>
              <a:rPr lang="zh-CN" altLang="en-US" sz="2000" b="1">
                <a:solidFill>
                  <a:srgbClr val="404040"/>
                </a:solidFill>
                <a:latin typeface="Calibri" pitchFamily="34" charset="0"/>
              </a:rPr>
              <a:t>出口总额</a:t>
            </a:r>
            <a:r>
              <a:rPr lang="zh-CN" altLang="en-US" sz="2000">
                <a:solidFill>
                  <a:srgbClr val="404040"/>
                </a:solidFill>
                <a:latin typeface="Calibri" pitchFamily="34" charset="0"/>
              </a:rPr>
              <a:t>（百万美元离岸价）</a:t>
            </a:r>
            <a:endParaRPr lang="en-US" sz="2000">
              <a:solidFill>
                <a:srgbClr val="404040"/>
              </a:solidFill>
              <a:latin typeface="Calibri" pitchFamily="34" charset="0"/>
            </a:endParaRPr>
          </a:p>
        </p:txBody>
      </p:sp>
      <p:sp>
        <p:nvSpPr>
          <p:cNvPr id="11267" name="Rectangle 1"/>
          <p:cNvSpPr>
            <a:spLocks noChangeArrowheads="1"/>
          </p:cNvSpPr>
          <p:nvPr/>
        </p:nvSpPr>
        <p:spPr bwMode="auto">
          <a:xfrm>
            <a:off x="812800" y="6542088"/>
            <a:ext cx="2381250" cy="246062"/>
          </a:xfrm>
          <a:prstGeom prst="rect">
            <a:avLst/>
          </a:prstGeom>
          <a:noFill/>
          <a:ln w="9525">
            <a:noFill/>
            <a:miter lim="800000"/>
            <a:headEnd/>
            <a:tailEnd/>
          </a:ln>
        </p:spPr>
        <p:txBody>
          <a:bodyPr anchor="ctr">
            <a:spAutoFit/>
          </a:bodyPr>
          <a:lstStyle/>
          <a:p>
            <a:r>
              <a:rPr lang="zh-CN" altLang="en-US" sz="1000">
                <a:latin typeface="Calibri" pitchFamily="34" charset="0"/>
                <a:ea typeface="Calibri" pitchFamily="34" charset="0"/>
                <a:cs typeface="Times New Roman" pitchFamily="18" charset="0"/>
              </a:rPr>
              <a:t>数据来源和：智利中央银行</a:t>
            </a:r>
            <a:endParaRPr lang="en-US" altLang="zh-CN" sz="1000">
              <a:latin typeface="Calibri" pitchFamily="34" charset="0"/>
              <a:ea typeface="Calibri" pitchFamily="34" charset="0"/>
              <a:cs typeface="Times New Roman" pitchFamily="18" charset="0"/>
            </a:endParaRPr>
          </a:p>
        </p:txBody>
      </p:sp>
      <p:graphicFrame>
        <p:nvGraphicFramePr>
          <p:cNvPr id="16" name="1 Gráfico"/>
          <p:cNvGraphicFramePr/>
          <p:nvPr/>
        </p:nvGraphicFramePr>
        <p:xfrm>
          <a:off x="323528" y="3284984"/>
          <a:ext cx="7848872" cy="327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16 Tabla"/>
          <p:cNvGraphicFramePr>
            <a:graphicFrameLocks noGrp="1"/>
          </p:cNvGraphicFramePr>
          <p:nvPr/>
        </p:nvGraphicFramePr>
        <p:xfrm>
          <a:off x="323850" y="1268413"/>
          <a:ext cx="7848600" cy="1878015"/>
        </p:xfrm>
        <a:graphic>
          <a:graphicData uri="http://schemas.openxmlformats.org/drawingml/2006/table">
            <a:tbl>
              <a:tblPr/>
              <a:tblGrid>
                <a:gridCol w="3416300"/>
                <a:gridCol w="1108075"/>
                <a:gridCol w="1108075"/>
                <a:gridCol w="1108075"/>
                <a:gridCol w="1108075"/>
              </a:tblGrid>
              <a:tr h="244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FFFFFF"/>
                          </a:solidFill>
                          <a:effectLst/>
                          <a:latin typeface="Calibri" pitchFamily="34" charset="0"/>
                          <a:ea typeface="宋体" pitchFamily="2" charset="-122"/>
                        </a:rPr>
                        <a:t>市场区域</a:t>
                      </a:r>
                      <a:endParaRPr kumimoji="0" lang="en-US" sz="1600" b="1" i="0" u="none" strike="noStrike" cap="none" normalizeH="0" baseline="0" smtClean="0">
                        <a:ln>
                          <a:noFill/>
                        </a:ln>
                        <a:solidFill>
                          <a:srgbClr val="FFFFFF"/>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L" altLang="zh-CN" sz="1600" b="1" i="0" u="none" strike="noStrike" cap="none" normalizeH="0" baseline="0" smtClean="0">
                          <a:ln>
                            <a:noFill/>
                          </a:ln>
                          <a:solidFill>
                            <a:srgbClr val="FFFFFF"/>
                          </a:solidFill>
                          <a:effectLst/>
                          <a:latin typeface="Calibri" pitchFamily="34" charset="0"/>
                          <a:ea typeface="宋体" pitchFamily="2" charset="-122"/>
                        </a:rPr>
                        <a:t>2008</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L" altLang="zh-CN" sz="1600" b="1" i="0" u="none" strike="noStrike" cap="none" normalizeH="0" baseline="0" smtClean="0">
                          <a:ln>
                            <a:noFill/>
                          </a:ln>
                          <a:solidFill>
                            <a:srgbClr val="FFFFFF"/>
                          </a:solidFill>
                          <a:effectLst/>
                          <a:latin typeface="Calibri" pitchFamily="34" charset="0"/>
                          <a:ea typeface="宋体" pitchFamily="2" charset="-122"/>
                        </a:rPr>
                        <a:t>2009</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L" altLang="zh-CN" sz="1600" b="1" i="0" u="none" strike="noStrike" cap="none" normalizeH="0" baseline="0" smtClean="0">
                          <a:ln>
                            <a:noFill/>
                          </a:ln>
                          <a:solidFill>
                            <a:srgbClr val="FFFFFF"/>
                          </a:solidFill>
                          <a:effectLst/>
                          <a:latin typeface="Calibri" pitchFamily="34" charset="0"/>
                          <a:ea typeface="宋体" pitchFamily="2" charset="-122"/>
                        </a:rPr>
                        <a:t>2010</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L" altLang="zh-CN" sz="1600" b="1" i="0" u="none" strike="noStrike" cap="none" normalizeH="0" baseline="0" smtClean="0">
                          <a:ln>
                            <a:noFill/>
                          </a:ln>
                          <a:solidFill>
                            <a:srgbClr val="FFFFFF"/>
                          </a:solidFill>
                          <a:effectLst/>
                          <a:latin typeface="Calibri" pitchFamily="34" charset="0"/>
                          <a:ea typeface="宋体" pitchFamily="2" charset="-122"/>
                        </a:rPr>
                        <a:t>2011</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r>
              <a:tr h="2301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亚洲</a:t>
                      </a:r>
                      <a:endParaRPr kumimoji="0" lang="en-US"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24,544</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24,316</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33,529</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38,332</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欧洲</a:t>
                      </a:r>
                      <a:endParaRPr kumimoji="0" lang="en-US"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17,381</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10,657</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13,468</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16,377</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北美洲</a:t>
                      </a:r>
                      <a:endParaRPr kumimoji="0" lang="en-US"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11,699</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8,907</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10,259</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12,217</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南美洲，中美洲及加勒比海地区</a:t>
                      </a:r>
                      <a:endParaRPr kumimoji="0" lang="en-US"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11,055</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7,691</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9,747</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11,253</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非洲，大洋洲及其他地区</a:t>
                      </a:r>
                      <a:endParaRPr kumimoji="0" lang="en-US"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2,157</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1,323</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1,834</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2,250</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lnTlToBr>
                      <a:noFill/>
                    </a:lnTlToBr>
                    <a:lnBlToTr>
                      <a:noFill/>
                    </a:lnBlToTr>
                    <a:noFill/>
                  </a:tcPr>
                </a:tc>
              </a:tr>
              <a:tr h="2413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其他地区</a:t>
                      </a:r>
                      <a:endParaRPr kumimoji="0" lang="en-US"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35</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50</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54</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64</a:t>
                      </a: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13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rgbClr val="000000"/>
                          </a:solidFill>
                          <a:effectLst/>
                          <a:latin typeface="Calibri" pitchFamily="34" charset="0"/>
                          <a:ea typeface="宋体" pitchFamily="2" charset="-122"/>
                        </a:rPr>
                        <a:t>总额</a:t>
                      </a:r>
                      <a:endParaRPr kumimoji="0" lang="zh-CN" altLang="es-CL" sz="1400" b="0" i="0" u="none" strike="noStrike" cap="none" normalizeH="0" baseline="0" smtClean="0">
                        <a:ln>
                          <a:noFill/>
                        </a:ln>
                        <a:solidFill>
                          <a:srgbClr val="000000"/>
                        </a:solidFill>
                        <a:effectLst/>
                        <a:latin typeface="Calibri" pitchFamily="34" charset="0"/>
                        <a:ea typeface="宋体" pitchFamily="2" charset="-122"/>
                      </a:endParaRPr>
                    </a:p>
                  </a:txBody>
                  <a:tcPr marL="0" marR="0" marT="0" marB="0" anchor="ctr"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66,870</a:t>
                      </a:r>
                    </a:p>
                  </a:txBody>
                  <a:tcPr marL="0" marR="0" marT="0" marB="0" anchor="b"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52,944</a:t>
                      </a:r>
                    </a:p>
                  </a:txBody>
                  <a:tcPr marL="0" marR="0" marT="0" marB="0" anchor="b"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68,891</a:t>
                      </a:r>
                    </a:p>
                  </a:txBody>
                  <a:tcPr marL="0" marR="0" marT="0" marB="0" anchor="b"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L" altLang="zh-CN" sz="1400" b="0" i="0" u="none" strike="noStrike" cap="none" normalizeH="0" baseline="0" smtClean="0">
                          <a:ln>
                            <a:noFill/>
                          </a:ln>
                          <a:solidFill>
                            <a:srgbClr val="000000"/>
                          </a:solidFill>
                          <a:effectLst/>
                          <a:latin typeface="Calibri" pitchFamily="34" charset="0"/>
                          <a:ea typeface="宋体" pitchFamily="2" charset="-122"/>
                        </a:rPr>
                        <a:t>80,493</a:t>
                      </a:r>
                    </a:p>
                  </a:txBody>
                  <a:tcPr marL="0" marR="0" marT="0" marB="0" anchor="b" horzOverflow="overflow">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1 Título"/>
          <p:cNvSpPr txBox="1">
            <a:spLocks/>
          </p:cNvSpPr>
          <p:nvPr/>
        </p:nvSpPr>
        <p:spPr bwMode="auto">
          <a:xfrm>
            <a:off x="161925" y="44450"/>
            <a:ext cx="9144000" cy="582613"/>
          </a:xfrm>
          <a:prstGeom prst="rect">
            <a:avLst/>
          </a:prstGeom>
          <a:noFill/>
          <a:ln w="9525">
            <a:noFill/>
            <a:miter lim="800000"/>
            <a:headEnd/>
            <a:tailEnd/>
          </a:ln>
        </p:spPr>
        <p:txBody>
          <a:bodyPr anchor="ctr"/>
          <a:lstStyle/>
          <a:p>
            <a:r>
              <a:rPr lang="zh-CN" altLang="en-US" sz="2400">
                <a:solidFill>
                  <a:srgbClr val="404040"/>
                </a:solidFill>
                <a:latin typeface="Calibri" pitchFamily="34" charset="0"/>
              </a:rPr>
              <a:t>经济与对外贸易</a:t>
            </a:r>
            <a:endParaRPr lang="en-US" sz="2400">
              <a:solidFill>
                <a:srgbClr val="404040"/>
              </a:solidFill>
              <a:latin typeface="Calibri" pitchFamily="34" charset="0"/>
            </a:endParaRPr>
          </a:p>
        </p:txBody>
      </p:sp>
      <p:grpSp>
        <p:nvGrpSpPr>
          <p:cNvPr id="2" name="24 Grupo"/>
          <p:cNvGrpSpPr>
            <a:grpSpLocks/>
          </p:cNvGrpSpPr>
          <p:nvPr/>
        </p:nvGrpSpPr>
        <p:grpSpPr bwMode="auto">
          <a:xfrm>
            <a:off x="179388" y="628650"/>
            <a:ext cx="8859837" cy="6081713"/>
            <a:chOff x="179512" y="628913"/>
            <a:chExt cx="8859984" cy="6081849"/>
          </a:xfrm>
        </p:grpSpPr>
        <p:pic>
          <p:nvPicPr>
            <p:cNvPr id="11328" name="Picture 2"/>
            <p:cNvPicPr>
              <a:picLocks noChangeAspect="1" noChangeArrowheads="1"/>
            </p:cNvPicPr>
            <p:nvPr/>
          </p:nvPicPr>
          <p:blipFill>
            <a:blip r:embed="rId4"/>
            <a:srcRect/>
            <a:stretch>
              <a:fillRect/>
            </a:stretch>
          </p:blipFill>
          <p:spPr bwMode="auto">
            <a:xfrm>
              <a:off x="8253426" y="6039367"/>
              <a:ext cx="786070" cy="671395"/>
            </a:xfrm>
            <a:prstGeom prst="rect">
              <a:avLst/>
            </a:prstGeom>
            <a:noFill/>
            <a:ln w="9525">
              <a:noFill/>
              <a:miter lim="800000"/>
              <a:headEnd/>
              <a:tailEnd/>
            </a:ln>
          </p:spPr>
        </p:pic>
        <p:grpSp>
          <p:nvGrpSpPr>
            <p:cNvPr id="3" name="16 Grupo"/>
            <p:cNvGrpSpPr>
              <a:grpSpLocks/>
            </p:cNvGrpSpPr>
            <p:nvPr/>
          </p:nvGrpSpPr>
          <p:grpSpPr bwMode="auto">
            <a:xfrm>
              <a:off x="179512" y="6407832"/>
              <a:ext cx="7958648" cy="214152"/>
              <a:chOff x="179512" y="6460084"/>
              <a:chExt cx="7958648" cy="214152"/>
            </a:xfrm>
          </p:grpSpPr>
          <p:pic>
            <p:nvPicPr>
              <p:cNvPr id="11331" name="Picture 2" descr="G:\PROCHILE\Elementos Visuales\Imagenes\prochile_logo.jpg"/>
              <p:cNvPicPr>
                <a:picLocks noChangeAspect="1" noChangeArrowheads="1"/>
              </p:cNvPicPr>
              <p:nvPr/>
            </p:nvPicPr>
            <p:blipFill>
              <a:blip r:embed="rId5"/>
              <a:srcRect/>
              <a:stretch>
                <a:fillRect/>
              </a:stretch>
            </p:blipFill>
            <p:spPr bwMode="auto">
              <a:xfrm>
                <a:off x="179512" y="6460084"/>
                <a:ext cx="899308" cy="214152"/>
              </a:xfrm>
              <a:prstGeom prst="rect">
                <a:avLst/>
              </a:prstGeom>
              <a:noFill/>
              <a:ln w="9525">
                <a:noFill/>
                <a:miter lim="800000"/>
                <a:headEnd/>
                <a:tailEnd/>
              </a:ln>
            </p:spPr>
          </p:pic>
          <p:cxnSp>
            <p:nvCxnSpPr>
              <p:cNvPr id="15" name="Conector recto 10"/>
              <p:cNvCxnSpPr/>
              <p:nvPr/>
            </p:nvCxnSpPr>
            <p:spPr>
              <a:xfrm>
                <a:off x="1170128" y="6551871"/>
                <a:ext cx="6967653" cy="0"/>
              </a:xfrm>
              <a:prstGeom prst="line">
                <a:avLst/>
              </a:prstGeom>
              <a:ln w="9525" cap="flat" cmpd="sng" algn="ctr">
                <a:solidFill>
                  <a:schemeClr val="tx1">
                    <a:lumMod val="50000"/>
                    <a:lumOff val="50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12" name="Conector recto 4"/>
            <p:cNvCxnSpPr/>
            <p:nvPr/>
          </p:nvCxnSpPr>
          <p:spPr>
            <a:xfrm>
              <a:off x="179512" y="628913"/>
              <a:ext cx="8621855" cy="0"/>
            </a:xfrm>
            <a:prstGeom prst="line">
              <a:avLst/>
            </a:prstGeom>
            <a:ln w="12700" cap="flat" cmpd="sng" algn="ctr">
              <a:solidFill>
                <a:schemeClr val="tx1">
                  <a:lumMod val="65000"/>
                  <a:lumOff val="35000"/>
                </a:schemeClr>
              </a:solidFill>
              <a:prstDash val="dot"/>
              <a:round/>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11326" name="13 CuadroTexto"/>
          <p:cNvSpPr txBox="1">
            <a:spLocks noChangeArrowheads="1"/>
          </p:cNvSpPr>
          <p:nvPr/>
        </p:nvSpPr>
        <p:spPr bwMode="auto">
          <a:xfrm>
            <a:off x="4211638" y="5949950"/>
            <a:ext cx="1223962" cy="400050"/>
          </a:xfrm>
          <a:prstGeom prst="rect">
            <a:avLst/>
          </a:prstGeom>
          <a:noFill/>
          <a:ln w="9525">
            <a:noFill/>
            <a:miter lim="800000"/>
            <a:headEnd/>
            <a:tailEnd/>
          </a:ln>
        </p:spPr>
        <p:txBody>
          <a:bodyPr>
            <a:spAutoFit/>
          </a:bodyPr>
          <a:lstStyle/>
          <a:p>
            <a:pPr algn="ctr"/>
            <a:r>
              <a:rPr lang="zh-CN" altLang="en-US" sz="1000">
                <a:latin typeface="Calibri" pitchFamily="34" charset="0"/>
              </a:rPr>
              <a:t>南美洲，中美洲及加勒比海地区</a:t>
            </a:r>
            <a:endParaRPr lang="es-CL" altLang="zh-CN" sz="1000">
              <a:latin typeface="Calibri" pitchFamily="34" charset="0"/>
            </a:endParaRPr>
          </a:p>
        </p:txBody>
      </p:sp>
      <p:sp>
        <p:nvSpPr>
          <p:cNvPr id="11327" name="17 CuadroTexto"/>
          <p:cNvSpPr txBox="1">
            <a:spLocks noChangeArrowheads="1"/>
          </p:cNvSpPr>
          <p:nvPr/>
        </p:nvSpPr>
        <p:spPr bwMode="auto">
          <a:xfrm>
            <a:off x="5292725" y="6021388"/>
            <a:ext cx="1223963" cy="400050"/>
          </a:xfrm>
          <a:prstGeom prst="rect">
            <a:avLst/>
          </a:prstGeom>
          <a:noFill/>
          <a:ln w="9525">
            <a:noFill/>
            <a:miter lim="800000"/>
            <a:headEnd/>
            <a:tailEnd/>
          </a:ln>
        </p:spPr>
        <p:txBody>
          <a:bodyPr>
            <a:spAutoFit/>
          </a:bodyPr>
          <a:lstStyle/>
          <a:p>
            <a:pPr algn="ctr" fontAlgn="ctr"/>
            <a:r>
              <a:rPr lang="zh-CN" altLang="en-US" sz="1000">
                <a:latin typeface="Calibri" pitchFamily="34" charset="0"/>
              </a:rPr>
              <a:t>非洲，大洋洲及其它地区</a:t>
            </a:r>
            <a:endParaRPr lang="es-CL" altLang="zh-CN" sz="1000">
              <a:latin typeface="Calibri" pitchFamily="34" charset="0"/>
            </a:endParaRP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HJMbYkxgE6LdnIO6IJaR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pAzFeRI6EqDPwXK5mlOb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1fvLLXCOEG0CiE0h3AZ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PO75i_aH60aj4tWkgQ.R5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O4y7FjSuH0WpjVmwyDav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8MdVBNenO0CJlmVGvw1l6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CSuOHQGP8U.fgZbuDA2uo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HJMbYkxgE6LdnIO6IJaR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8MdVBNenO0CJlmVGvw1l6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SuOHQGP8U.fgZbuDA2uo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jUNq0LtzkC6kqCCKfEEw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ExHYckjc0yOYGk09mRS2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ítulo y objetos">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TotalTime>
  <Words>3164</Words>
  <Application>Microsoft Macintosh PowerPoint</Application>
  <PresentationFormat>On-screen Show (4:3)</PresentationFormat>
  <Paragraphs>475</Paragraphs>
  <Slides>32</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think-cell 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投资机会：酒庄</vt:lpstr>
      <vt:lpstr>Slide 16</vt:lpstr>
      <vt:lpstr>2011电力市场- 净发电量</vt:lpstr>
      <vt:lpstr>电力市场 需要多少能量？价格如何？</vt:lpstr>
      <vt:lpstr>智利能源挑战</vt:lpstr>
      <vt:lpstr>能源投资机会</vt:lpstr>
      <vt:lpstr>Slide 21</vt:lpstr>
      <vt:lpstr>Slide 22</vt:lpstr>
      <vt:lpstr>智利 五大区</vt:lpstr>
      <vt:lpstr>Slide 24</vt:lpstr>
      <vt:lpstr>如果你想享受古老的生活方式，来智利吧！如果不是，也来智利吧！</vt:lpstr>
      <vt:lpstr>最新数据</vt:lpstr>
      <vt:lpstr>如果你想畅游一片原始森林，来智利吧！如果不是，也来智利吧！</vt:lpstr>
      <vt:lpstr>最新数据</vt:lpstr>
      <vt:lpstr>Slide 29</vt:lpstr>
      <vt:lpstr>最新举措</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matamala</dc:creator>
  <cp:lastModifiedBy>matamala</cp:lastModifiedBy>
  <cp:revision>15</cp:revision>
  <dcterms:created xsi:type="dcterms:W3CDTF">2014-02-24T08:26:19Z</dcterms:created>
  <dcterms:modified xsi:type="dcterms:W3CDTF">2014-02-25T09:45:43Z</dcterms:modified>
</cp:coreProperties>
</file>