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67" r:id="rId5"/>
    <p:sldId id="259" r:id="rId6"/>
    <p:sldId id="268" r:id="rId7"/>
    <p:sldId id="266" r:id="rId8"/>
    <p:sldId id="264" r:id="rId9"/>
    <p:sldId id="258" r:id="rId10"/>
    <p:sldId id="263" r:id="rId11"/>
    <p:sldId id="274" r:id="rId12"/>
    <p:sldId id="273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05" autoAdjust="0"/>
  </p:normalViewPr>
  <p:slideViewPr>
    <p:cSldViewPr>
      <p:cViewPr varScale="1">
        <p:scale>
          <a:sx n="90" d="100"/>
          <a:sy n="90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AAD73-CF8A-4F5A-AF5A-042370088927}" type="datetimeFigureOut">
              <a:rPr lang="en-JM" smtClean="0"/>
              <a:pPr/>
              <a:t>25/02/2014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5B56-D646-4055-8507-BA4CFA7E05FF}" type="slidenum">
              <a:rPr lang="en-JM" smtClean="0"/>
              <a:pPr/>
              <a:t>‹#›</a:t>
            </a:fld>
            <a:endParaRPr lang="en-J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 2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2</a:t>
            </a:fld>
            <a:endParaRPr lang="en-JM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5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13</a:t>
            </a:fld>
            <a:endParaRPr lang="en-JM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5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14</a:t>
            </a:fld>
            <a:endParaRPr lang="en-JM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2 OF SCRIPT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3</a:t>
            </a:fld>
            <a:endParaRPr lang="en-JM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3 OF SCRIPT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4</a:t>
            </a:fld>
            <a:endParaRPr lang="en-JM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3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5</a:t>
            </a:fld>
            <a:endParaRPr lang="en-JM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4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6</a:t>
            </a:fld>
            <a:endParaRPr lang="en-JM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3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7</a:t>
            </a:fld>
            <a:endParaRPr lang="en-JM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4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8</a:t>
            </a:fld>
            <a:endParaRPr lang="en-JM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4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9</a:t>
            </a:fld>
            <a:endParaRPr lang="en-JM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M" dirty="0" smtClean="0"/>
              <a:t>PAGE 5 OF SCRIPT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5B56-D646-4055-8507-BA4CFA7E05FF}" type="slidenum">
              <a:rPr lang="en-JM" smtClean="0"/>
              <a:pPr/>
              <a:t>12</a:t>
            </a:fld>
            <a:endParaRPr lang="en-JM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CDA2-D933-4D9F-A240-450917F5E374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BF3B-6C3C-4F1A-BE51-37BD160555C8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9CB9-88F8-4931-9A3B-4F4D173B5AD7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8614-4A55-4982-A622-030EFD8E17A9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C41-A086-4E81-A985-8625D79A7CEC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68AD-70D3-455F-8018-A726AE60ADCB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D173-B153-4AFA-A413-A4B976A3755A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B5D2-5D6D-468B-BF5C-15595DB5FD71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CA-BF76-443F-9542-C3ECEA4961AC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DAC9-7DCA-4586-A384-97F2FB1D18CE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C7C9-B30C-4E43-9D64-3D06F46696F3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2FAE-52CF-421C-A3B2-2601EA125E0E}" type="datetime1">
              <a:rPr lang="en-JM" smtClean="0"/>
              <a:pPr/>
              <a:t>25/02/2014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9BD7-B769-4242-9007-62025B216233}" type="slidenum">
              <a:rPr lang="en-JM" smtClean="0"/>
              <a:pPr/>
              <a:t>‹#›</a:t>
            </a:fld>
            <a:endParaRPr lang="en-J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jm/url?sa=i&amp;rct=j&amp;q=&amp;esrc=s&amp;source=images&amp;cd=&amp;cad=rja&amp;docid=RhimF7z4Eb5MSM&amp;tbnid=799BS9nfXPEquM:&amp;ved=0CAUQjRw&amp;url=http://www.hotels.com/de717177/hotels-kingston-jamaica/&amp;ei=pREKU56iCKS5iAfY8oGgCg&amp;bvm=bv.61725948,d.aGc&amp;psig=AFQjCNFuX_Ai5zhh5jW4srnhfO1dDtmQfQ&amp;ust=13932550213832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jm/url?sa=i&amp;rct=j&amp;q=&amp;esrc=s&amp;source=images&amp;cd=&amp;cad=rja&amp;docid=1kKLBgHtQSwchM&amp;tbnid=Lox0A1_j1o_S4M:&amp;ved=0CAUQjRw&amp;url=http://www.backyardchickens.com/t/841501/wild-horse-rp-pm-to-join-restarted&amp;ei=AW8HU7yzG4TuiAfLj4DABg&amp;psig=AFQjCNHFMIslLfQrtGDUb_JhWvZm5EiKxA&amp;ust=139308217967840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aicatradean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jm/url?sa=i&amp;rct=j&amp;q=&amp;esrc=s&amp;source=images&amp;cd=&amp;docid=aiSc1HnGxlhIbM&amp;tbnid=5isZ-SwztkhkqM:&amp;ved=&amp;url=http://www.travelblog.org/Central-America-Caribbean/&amp;ei=vXYHU8W6EMTkkgXlqYCwCA&amp;psig=AFQjCNEUW7mBdKSBp5E5Rn0yHZ99ieEe9g&amp;ust=13930844776966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jm/url?sa=i&amp;rct=j&amp;q=&amp;esrc=s&amp;source=images&amp;cd=&amp;cad=rja&amp;docid=pvNOc95-8dzGIM&amp;tbnid=_M1BsduFctEVKM:&amp;ved=&amp;url=http://jis.gov.jm/ministries/science-technology-energy-and-mining/&amp;ei=BQgKU6vSA6maiAff8YGQBg&amp;psig=AFQjCNHDfaSA6kuie_NMgeyHaGVi-nr6oQ&amp;ust=13932527415258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3276600"/>
          </a:xfrm>
        </p:spPr>
        <p:txBody>
          <a:bodyPr/>
          <a:lstStyle/>
          <a:p>
            <a:r>
              <a:rPr lang="en-JM" dirty="0" smtClean="0">
                <a:latin typeface="Broadway" pitchFamily="82" charset="0"/>
              </a:rPr>
              <a:t>INVEST IN </a:t>
            </a:r>
            <a:r>
              <a:rPr lang="en-JM" sz="6600" dirty="0" smtClean="0"/>
              <a:t>JAMAICA</a:t>
            </a:r>
            <a:br>
              <a:rPr lang="en-JM" sz="6600" dirty="0" smtClean="0"/>
            </a:br>
            <a:r>
              <a:rPr lang="en-JM" sz="6600" dirty="0" smtClean="0"/>
              <a:t/>
            </a:r>
            <a:br>
              <a:rPr lang="en-JM" sz="6600" dirty="0" smtClean="0"/>
            </a:br>
            <a:endParaRPr lang="en-JM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8077200" cy="2362200"/>
          </a:xfrm>
        </p:spPr>
        <p:txBody>
          <a:bodyPr>
            <a:normAutofit fontScale="85000" lnSpcReduction="20000"/>
          </a:bodyPr>
          <a:lstStyle/>
          <a:p>
            <a:r>
              <a:rPr lang="en-JM" dirty="0" smtClean="0"/>
              <a:t>Presentation by:</a:t>
            </a:r>
          </a:p>
          <a:p>
            <a:r>
              <a:rPr lang="en-JM" dirty="0" smtClean="0"/>
              <a:t>His Excellency Ralph Thomas</a:t>
            </a:r>
          </a:p>
          <a:p>
            <a:r>
              <a:rPr lang="en-JM" dirty="0" smtClean="0"/>
              <a:t>Ambassador of Jamaica</a:t>
            </a:r>
          </a:p>
          <a:p>
            <a:endParaRPr lang="en-JM" dirty="0" smtClean="0"/>
          </a:p>
          <a:p>
            <a:r>
              <a:rPr lang="en-JM" sz="2000" dirty="0" smtClean="0"/>
              <a:t>“Going to Latin America Forum, </a:t>
            </a:r>
            <a:r>
              <a:rPr lang="en-JM" sz="2000" dirty="0" err="1" smtClean="0"/>
              <a:t>Guanzhou</a:t>
            </a:r>
            <a:endParaRPr lang="en-JM" sz="2000" dirty="0" smtClean="0"/>
          </a:p>
          <a:p>
            <a:r>
              <a:rPr lang="en-JM" sz="2000" dirty="0" smtClean="0"/>
              <a:t>February 25-26 2014</a:t>
            </a:r>
          </a:p>
          <a:p>
            <a:endParaRPr lang="en-JM" dirty="0" smtClean="0"/>
          </a:p>
          <a:p>
            <a:endParaRPr lang="en-JM" dirty="0"/>
          </a:p>
        </p:txBody>
      </p:sp>
      <p:pic>
        <p:nvPicPr>
          <p:cNvPr id="4" name="Picture 2" descr="http://ccs.infospace.com/ClickHandler.ashx?du=http%3a%2f%2fflagpictures.org%2fdownloads%2fprint%2fjamaica1.jpg&amp;ru=http%3a%2f%2fflagpictures.org%2fdownloads%2fprint%2fjamaica1.jpg&amp;ld=20140221&amp;ap=4&amp;app=1&amp;c=gboxtest2c&amp;s=gboxtest2c&amp;coi=772&amp;cop=main-title&amp;euip=222.128.38.172&amp;npp=4&amp;p=0&amp;pp=0&amp;pvaid=bacb1352bf9641f18ec4af0cce425dd9&amp;ep=4&amp;mid=9&amp;en=wqETw4NR%2buR5GZCZXhAXR2i2IJBv7DaI59bhWDDoG98bCgNPelwoyg%3d%3d&amp;hash=2A3A6CE585AA79B067451EB70634D6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JM" dirty="0" smtClean="0"/>
              <a:t>Jamaica is a choice Tourist destination</a:t>
            </a:r>
            <a:endParaRPr lang="en-JM" dirty="0"/>
          </a:p>
        </p:txBody>
      </p:sp>
      <p:pic>
        <p:nvPicPr>
          <p:cNvPr id="20482" name="Picture 2" descr="http://ccs.infospace.com/ClickHandler.ashx?du=http%3a%2f%2fwww.hellomagazine.com%2fimagenes%2ftravel%2f201203197462%2fjamaica-caribbean-photo-gallery%2f0-35-48%2fa_bc_Fonthill77-a.jpg&amp;ru=http%3a%2f%2fwww.hellomagazine.com%2fimagenes%2ftravel%2f201203197462%2fjamaica-caribbean-photo-gallery%2f0-35-48%2fa_bc_Fonthill77-a.jpg&amp;ld=20140221&amp;ap=8&amp;app=1&amp;c=gboxtest2c&amp;s=gboxtest2c&amp;coi=772&amp;cop=main-title&amp;euip=222.128.38.172&amp;npp=8&amp;p=0&amp;pp=0&amp;pvaid=264d4af062cd45c88f9977c9df4835a2&amp;ep=8&amp;mid=9&amp;en=wqETw4NR%2buR5GZCZXhAXR2i2IJBv7DaI59bhWDDoG98bCgNPelwoyg%3d%3d&amp;hash=A4CB856E8BB64416DF8AF3657F3654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10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JM" sz="2800" dirty="0" smtClean="0">
                <a:latin typeface="Broadway" pitchFamily="82" charset="0"/>
              </a:rPr>
              <a:t>COME TO JAMAICA AND FEEL ALLRIGHT !</a:t>
            </a:r>
            <a:endParaRPr lang="en-JM" sz="2800" dirty="0"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4040188" cy="609600"/>
          </a:xfrm>
        </p:spPr>
        <p:txBody>
          <a:bodyPr/>
          <a:lstStyle/>
          <a:p>
            <a:r>
              <a:rPr lang="en-JM" dirty="0" smtClean="0"/>
              <a:t>Horseback Riding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953000"/>
            <a:ext cx="5943600" cy="1752599"/>
          </a:xfrm>
        </p:spPr>
        <p:txBody>
          <a:bodyPr>
            <a:normAutofit lnSpcReduction="10000"/>
          </a:bodyPr>
          <a:lstStyle/>
          <a:p>
            <a:r>
              <a:rPr lang="en-JM" dirty="0" smtClean="0"/>
              <a:t>CRUISE SHIPPING INVESTMENTS</a:t>
            </a:r>
          </a:p>
          <a:p>
            <a:r>
              <a:rPr lang="en-JM" dirty="0" smtClean="0"/>
              <a:t>ATTRACTIONS, ENTERTAINMENT</a:t>
            </a:r>
          </a:p>
          <a:p>
            <a:r>
              <a:rPr lang="en-JM" dirty="0" smtClean="0"/>
              <a:t>GOLF COURSES</a:t>
            </a:r>
          </a:p>
          <a:p>
            <a:r>
              <a:rPr lang="en-JM" dirty="0" smtClean="0"/>
              <a:t>CASINOS AND GOLF INVESTMENTS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609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876800"/>
            <a:ext cx="3886200" cy="1817688"/>
          </a:xfrm>
        </p:spPr>
        <p:txBody>
          <a:bodyPr>
            <a:normAutofit fontScale="92500" lnSpcReduction="10000"/>
          </a:bodyPr>
          <a:lstStyle/>
          <a:p>
            <a:r>
              <a:rPr lang="en-JM" dirty="0" smtClean="0"/>
              <a:t>HOTEL INVESTMENTS</a:t>
            </a:r>
          </a:p>
          <a:p>
            <a:r>
              <a:rPr lang="en-JM" dirty="0" smtClean="0"/>
              <a:t>AGRO-TOURISM</a:t>
            </a:r>
          </a:p>
          <a:p>
            <a:r>
              <a:rPr lang="en-JM" dirty="0" smtClean="0"/>
              <a:t>ECO-TOURISM</a:t>
            </a:r>
          </a:p>
          <a:p>
            <a:r>
              <a:rPr lang="en-JM" dirty="0" smtClean="0"/>
              <a:t>HEALTH &amp; WELLNESS TOURISM</a:t>
            </a:r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11</a:t>
            </a:fld>
            <a:endParaRPr lang="en-JM"/>
          </a:p>
        </p:txBody>
      </p:sp>
      <p:pic>
        <p:nvPicPr>
          <p:cNvPr id="31746" name="Picture 2" descr="http://viptoursjamaica.com/tours/images/Mystic-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990600"/>
            <a:ext cx="90805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Tourist Hotels and Attractions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JM" dirty="0" smtClean="0"/>
          </a:p>
          <a:p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727075"/>
          </a:xfrm>
        </p:spPr>
        <p:txBody>
          <a:bodyPr>
            <a:normAutofit/>
          </a:bodyPr>
          <a:lstStyle/>
          <a:p>
            <a:r>
              <a:rPr lang="en-JM" dirty="0" smtClean="0"/>
              <a:t>New Investment Opportunities</a:t>
            </a:r>
            <a:endParaRPr lang="en-JM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495800" cy="4572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12</a:t>
            </a:fld>
            <a:endParaRPr lang="en-JM"/>
          </a:p>
        </p:txBody>
      </p:sp>
      <p:sp>
        <p:nvSpPr>
          <p:cNvPr id="30722" name="AutoShape 2" descr="data:image/jpeg;base64,/9j/4AAQSkZJRgABAQAAAQABAAD/2wCEAAkGBhQSEBUUEhQVFRUVFRQXGBQYFhUXFBcUFxYXFBgXFxgXHCYeHRkjHBQXHy8gJScpLCwsFh4xNTAqNSYrLCkBCQoKDgwOGg8PFykkHRwvKSksLCktLCksLCksKSwpKSkpKS4sLCkpKS4pKSksKSkpLCwsLCkpLCksKSksLCwpKf/AABEIAMMBAwMBIgACEQEDEQH/xAAcAAACAgMBAQAAAAAAAAAAAAACAwQFAAEGBwj/xABFEAACAQIEAwUEBwQIBQUAAAABAhEAAwQSITEFIkEGE1FhcTKBkaEjQlKxwdHwBxRy4RYkYoKSorLxM0NTo8IVFzRUs//EABoBAAMBAQEBAAAAAAAAAAAAAAABAgMEBQb/xAAsEQACAgIBAwIFBAMBAAAAAAAAAQIRAyESMUFRE3EEIoGRoTJCYeFSsfAj/9oADAMBAAIRAxEAPwD1+sms/X3Vquo5jc1qsrKAMmtE1lZQBlaJrK0aYGiaAmiNCapAaNAxojQmqECTQE0ZoDVIQJoDRmgNUiWATQE0bUs1SBANQGjagNMAGNLajNLaqQAMaWaYaWaoAGNA1GaBqpEi2pTGmkUthQAtqWTTGoDQAo0DU0ilkUCArK3FZTA9GxuIyiR9XWP10ptjEK6hlMhgCPQgH8a5rtdjWW3nQbETtMR7UayNemsHZhoKPhParIqEnSCdOskiB5TLTXgT+JWOTs6aPRayq/hHFReWV1jr+H60qwmuqMlJWhGqysrKsRo0NFQ0wNGhNEaGqQAmhNEaE1QgTQGjNAaaECaA0ZoGqkJgGlmmNQGqQIW1AaY1JuvBE6BpAPSRBifSaYGmpZpjUtqpCFmgNMalmqAA0DUZoDTELaltTWFLNMQphQEU0igIoAUaBhTSKBhQIACsowtZQBz17i7vhrlpmE2woyyuqgcrK4HNsREz8YqqwuKnKDJiTl0nedfL8/hXX8WDccToUMZTlEiOYA7iPqg6x5VFtYghreUkkg+zv7R8AfWvk8mPnSOyj3PsHaIw5LAAljABBiAAJPjGvoR50fF+KMMZbthgFCSw0kl25R47IfiK5jsR2nSzZvXLpYIAHhjJIAIEMxlmaVGumo2jS17D4N77XsZiARduuIGUhUUAQq5t4GUTpsPGu9JxgoxE0dnaaRW62K021daMzJoTXOX+2FuziO7umFJC5t1VjtJ6DoZ2086VxrtN3NwDQhiRm2KN0V16gz7Q26jqJeRLY6Z05oap+B9oBelTowE/OPzq0v3wiyxgCrjNNWhUGaE1q1fVhKkESRI8RuK2RWidgAaE0ZoSKZLANAaM0JFWIWRQhCTA1NZhsQruVBMKJLAcs6coPUwZqTexi2wJK2wYgkjMxnz/AFtrUSyVpFKNhW+GwJfXy6e81X9qV+jT+M+nsmtcK7a28Vea0oIZc0gjUQQAZ86LtOZsr1hxr09lutc7k29mySo5+1iGXYmPDcfOpVvHzAIj02/Oq8NRKdR6itYzaM2i2IpZprCgIrsRkKNAaawoCKYhRFARTSKAimIURQEU0igIpgKIoCKaRQkUWAAFZRRWUWB4vjn+kJG2hH+1Cl3mHu/OgGh1H3RNWbrZS0rFWNzNroAqgAHlH1m8ROkDTWvBo7i64S6PeS2/sh0LFmOUvMrmIEgDMd+sya9hu9pUtYfMXUZRqTqSdRpvJnzMQQfPwC7fnmt8oboW1B6sSfPWfTyqUC5GZyTrlzN6AggE6qQRqftDeRQpOtCqz1fhf7VEYLnjYAzmkMZ3joAJOnQ9YrtOHcYs3wTacNESNm1EjlOuxr597hx0ZQOmo0OinQR038qk8O4obN1HBJKEaagzscrLr8KmOScHUtkuKPSv2idmwU7+2o5PbAkZlJjm1yx57jxrlmxdtraOqyAuQqTmysumZfEEQfCSYivQuGcVGM4fnQd4ChR0JOaQuVgTrDHf+8K8kGJAL2oJAJiQMykcvkARpMAGo+LxqcHXcIlzguJm3dFxdOXzIkeU6/GrHi3ai5ir1i3hwcz5+XcAgrq0HYamuKXFQTIJ02BUA+cttHhvV3+zlS3EQxQkKpiPZB9W/OdKj4VTUeLeinXU9W4JgHs28jtnMzngCZAG3SIqwNFQmvYiqMG7BIoDRmtrbnUnQU26VglYtbZP59B76h43ABiS9z6IAaDlHmWYanqAB41D412wtWEgwX5lyg8mcEHKY1mBXMYjF4jElXdjatcxUGQ8ADNZZRr5bGoUpMrikXXFe2KW5TDgXLgAZRAKuhMnIFO/u1nxrnms3MQS2KdltNd0WZuKVy5yoIk6aaTtrFTMLw1LS8ihFJQ57kFpAMhBqRLEmObYaCKcin2lHU5r1477aid58z7hVJEtiey2HtWsQqd2VNzvH71gFdhnXKIGmUNsCT18a6/tOPoPR1/GuX4ZezYhIbvRPMSCGLSui6+z/dGtdV2jX+rn+JPv/nWU18xcXo5KsrKwmmIuzQkUabD0H3Voiu1GQoilkU4igIqhCiKArTiKAigQorQFacRQlaYCCtCVpxFCRQIVlrKZlrKAPC1JUZhuCBm138qXcvM5kmT9wrpOMcJe5ib9rCpce2b7MpjTKwBJLN1269PdUmx2HyW2uYi4oKo7d0vMeUSMzaATGwk185P4jHB8XJX9z0KZS8Pwxe2V01Ijf2ugPl+ulX3BuLWUtlcQWcw7BVQOUYsJAEgLsx3A5hGuo5wOwldBoREgCRO5Oh29NRU3DtZTODdkRbKZQ0H7aHlEQMwmNTB6V0Ik6tu22GChXwt1gAYJdBCkgjoeUSep0YVVYo94QbSFDocrZSS2YkyRsIjcDc9KGxxjBqxBF0qwM8qgzpBEt5sPRV31pB7QFsyqYUiG06nTNPQmOnj76UwJvAO1TYS5zAG2wy3bZhlI+rcUGQSpJnXYx10DjGFUu16y5IlmgqQ251Bkqw0PMImNahcMw3e3ckgT7z19mKs+J4LurBRSSqqTbOXYNruRzaHcz8qycl0CjmMTipYR08J66jX1rvP2eWO7YXHgk6gZmLMRrACz1G/nXn2HtyxkgZROszptHnNdLwbiRUE2gVywZB1GWNfOJ2HjVw+XoDPSOM9vPomayrK1p1LgjTu82XNPUFuXbTN6VacE7XW76kkxqB5ydpFeQ8Z46bl0XA2UsmRxHtJA0OUQY0HnlHlUjhV8qshkylYIzfaK76biCPjWnqyT/gz4o9ztXldQykFTqCNiPEeVBjsvcXM4lcpka9dP51QYDtCgwtoWmV7jAgD6qxPM8bAbAaToNBrVk+EKYd2ZmZ2AltyCSvsr6xp91dLlyWiUqOQwvBktgk8xYQbt4ZmYBhly2zO20+e1TrrfXgAmT3lzW4Z1lRr+NZGUkzlJ+s3PdOo2GsDTb5ik3pHNCro30l05jseZU1nX12rYgJRPOBO30tw6bbAE/In3UhCGYaPfYN/Ci7ezoDAjoBvv4MLZjorXCCsu8hAI3A3AHqtJxN0QM9xiM0FLQ5ZkAA5eWBPifOmIdgz/AFi3OQxIzJli2NDk0kknf2uldf2iH9Wf1X/UK4vAIFv2oQ2tWCjmKtABzMfYkH+zO9dtx4f1a57v9QrHJ+o1h0ONrJoZrc0El9h/YX+EfdWyK1gtbSfw00rXYnozEkUBFOKUBWnYCiKAinFaErTsQkrQkU4igK0WIURQEU4rWitKxCorKZkrKdgePY3tEzcyZladCTOX0Xad9fOtWeJ4q5yG65DhuUgAMSp6kVI7Idnbd/EhcQzWrQBl5geO5B848ysyJB9O4HwnC3MLYtLLIMW9sMxOdreW46ztq2RdAI1A2FeNjUILiox+qtnpyljX7X9zxi/wy6Cc4aRuTO5k7nfaaUuDbYgiROoO21fSGK7B4dyxhgWZTpEDKpTT3M3xrg+03AweIXEs2zcW2lkEBGbJy8ttio12Jnrm8jWscLm2kznlNJHBnszlTPddU0J3kkwGEKNTJbLt9U+FSOFdlnxZvDDqYBtnXfIMxJIHUnLoK6C72FvOZt2Lqnw7u4V/zaj4muw/ZbwK7h3xAv2yjEIQD1UkgH0lD8K1lhUVsSnZ5Le4PdtA5wQVjUyPGBr/AA1aYXHm7YfvGEjQSZZupbr0BEaDb39v+1rhElHBGpCgf2iSJMn+1PTUiqZ+w6WMC926JvBwrvKsqjIWKWwpyxMAsdTH1Qa4JY+UuKNJPjDkcNjuHMgQtysylgCR7MwCfDr8RSrWICrGYnyExv8ArWpfE7o+iDAk92evTvHge4ff5VWjTWPODtrVySToUW2k2W1prNxoAyTCwdebTUEDxnptFWlns26wQ63EgtCTmIEmAD4nTyknWK5/CqJzezlM9eYjUKIq44R2gyEEmQAdtWMdIqW7NJY5RSbXU6rsZw69bui6FMaNcQzlgHmEdCAQVPpqQa9P4rph3iem255ht515Fgzf4g4w+FdgJDPryBftt+A6k/DqLvBLtl3w5v4m4q2VIdnOVnzQUyjQDKVI9PhvjlrSMWhjmNAQh8VGe4Nd5OgPw99BkiWAiZOe4ZPukx08WpODsPbBDXJXSDozjWILax8QfnTLQzEkISZIzOdyQG8fvbpXcv5MfYG5DHmLOeWF9lBoTIkDX0WibMCNVt80/wBv5y8nxAFNuoQDmuBVAViqaysHUhAM3xNQv/UrIcJbU3XYiOYBSSZ1Caj3npUyyRjpvqJJsZg1i8kNmkktnAzPywMhLZo3n1rueND+rXP4fxFcYLn06grbygnLlFvOh8SVncAiJFdnxZx+73BInIeuuwO3vB99ZZXs0h0OJmtTWiaBLwZQwOh2P4UWugjpeF/8FPQ/eakEVG4LrYX1Yf5qmOYEnQDcnaulPQhRWhK01hWopqQqEFaErTyKpH7V2BmEkMhh0YZWUTGaDuus6Tp7qUpqO2KmWRShK1T8N7UoyE3GCnOVjfdsogDf3VestEZqW0DVCCtCUpxWhIqrIFhKymxWUWFHk+KlUtoqAPaTnKnRg/0i3R47spjTl/tVP7L9pv3e/bbRlSQJmC7r3feREkBZ9YqktY7D27RItq7OtxYNxwyg/VEEZVMjp0OtN4TiEsXfoSl0ZgM1xREEEmA6kAjoSD4xXkRpy5eDsPoPBYYg5xcZ1dQYJBGsEEMI0j76fbwiq7uFAZ8oZurBBCg+gJ+NeX8L7T3ywW3irb5cq/u4vhXy7QpZFBI9I28a9M4dcZrYzZs2oOZQrAjowGkjxGh0PWtozsVEk1X4Mzib/kMOn+V3P/6VYVX8P9vEnxvwP7lmyn3g1YjzLt9j7mKvBXz2rdkgrYKxce4JlmYEggAaAQOfxk1xnaO9jxh1OIuXRZNxkFsQtsOJJBRYE69Z3r0rjGEuW37+9irSMQSLTxlCknRh4RO0bGDXnPajGpfxDG0OQfSuhYsjXRy8viIaB1g+VcruMm7NebaUX0RU5QLNlp1jTTUc7ksOvX5VpFLgaak7iJMnw8ZO1XnD8CLuKQmWQWyQANXJDDKI01LEeAAI1qBgeCXYtXFACXFC5vqAwIluhjXWN6TV7N8Gf0W2kn79iK2EZXCEeYG+mkkH3yaQmBbQrrInTpAk1d3blwiy6EjldbpUahGyg5vBSwKg+C1L7G4rBhwMWXCgP9XMMzkCSVOwE9N6mNuKsnNnlldy7F/2J7XW8NhRbW0wutcVrlzll4JhR4BRETpuetDxD9o11b7o6TZcrmQkFwRGqvGhgLpB26TNdDiOxFm7h8+DdTzSCp0kHUHwYCBB8KHjXZRcXhblw2cuIDJIBAUP3dvOT0CzJnwNdKckqOak3sgHtNZFxVkIknNdC5tAJAtlpBafdv4Gq/h/H7PequdzaytdD3pzm4yvmzi0DMknaem2tU2PzLcZGg5V7skrKqRzchXYaDXWfDWqXF2yzKFK6KwOkgAMZJJEZR59Y02rJ5HKVy6HTWJYlBdXtvt9v7LzjPai2Lkd2zLlAFpHa1bA8TEtruBAIBFVTcZJvC4qZZCsLY5gsgqBLakAmZ3OvhVdctgQMssebMW0GpB0EbHxirTguKNm9YucmdSgyuJUKZBYmNCpOYR5GrzZIy+aEKfu3/X4BwwR6NvzpI63A4DEwGt2nVsuZjeu5VYuCFOQAHQ5o0GnlFUl3tHiC17M+r92mZtNVYA66a8iyRvFSON8auveLvqjMSASTChQBoNIhZ08/fzWPMXCbh0GiqpliB4jYbzvM1w1kk7yS+i7fXuZyyKelCkvu/cmYjiN4BGD8wdoPtA9BE9PzqZwfjZS2gIBztddpPKGJlVB6HmExtp41S4TEKyMgOWOaDPQGY+FQsOVQrnLGDGVY8ToJ89Tp1rVdSKPZeznFLjYfRBykltZGuseWnrvVVe7WXLnfYe9ZCNcQi2rAgnNoA6zJBB0iCTA6iud4P2ku94rW7jW0VgO7D6PqCA6nQz4io3GsM9689xXBdjnyjlnc6Gd4EAVu89KkyOJKwPaibqd5mKhre5IJa1bChRB3kkzvq1ehcB4rbvIFW4XdRLA+3rqToII16bV5FdM3PppgEOQSC7OZBU9JOmvSCfKuow11r47xbiWlVQItK066ZWaA7EDWdvKpxZeHzNhKJ13aDjb4YFsiZNAGZiCXOwAAPlroNd6804zxtrri45BJgNy5WCTOg9Jj31fcX4nctYde8xlt+YZBBuM2+8jMseBOk1yOPtic6spnfeD11JAHUA69RRmyObrsOMSdwnjxsXgQqvGiLv7Wh/yyJ/tGOtdhif2gqu1uYA0zHc+Gk6QRt19a89Syqq+UEtaXVsxADE5SnuDHXejtYzMB3iqIgSJEjpJBn3/AJVMck4L5WDjZ6nwHtB+8BTlgPmYEkezPKI+1E/CrkivIsPxYWShtXXtquYlWBLKxb2R4ro0jpPmK7bs32r79Qo+kddJPKzDXXwmK68XxGqkZSgdPFZRD0NZXZaIo8x7V8BwKYa02FuXJZxNsqGdkOaHBA0MqYBOoOwOtU4ypbRlVTCqVZtT11YCBpMeQA1kyOfbFttJJyFd55do9IPzNSLOIPdqAWMhgfQkbg/w15TV2dRbXMZbMPkVmH2pmNJJ11Jnr4mrrCftKv27QVXJjLBcloVSCAB7gPea4ZMYZ3Pv3/W9Lzan9e7yqIxruB6ZgP2z4hWPeKlxYOh5TMg7gaxBEee+ld32f7U2L+Fd++W09y7cZlzEOmc5gNNfYy6jz1r53zE66+saT7quuHYwpiANSDlXx1yhdo1+FW5SUdA0dfx98KAVN977jM9yFhAdwCzbnZRvqa4t3ZVa4VPONSQMokhgQR0O2u+3SrPiigN3cNnJzXIykgCSqDKNwup1OpUdKO7fLWWQO2RsuZSNWyuCAQp3Gu41I03rH9C9wF8VwOJtuCyMiMNMgJSQSpAjeCIiui7CceFhQ7ByESHVUXK1sAkBtd5AAeOoq3wvbk3sLdtsFVxbxLmQ4BkNfMEMArQWAidgPEVy/GOJzhrVoBFCWrKtCgElbVteYiZ8Y1+NbS0rixJhWeM4a0t5bZJN/C93cCplt96bnfM6zrAzOq7CAtSscMDcYXMM5tGG5SuUjl0VolNTy67gzXCq8Od5yuen2GP69a0uNMRMe/8APpTt0Uex9gcbZsZ+8uLaJCgoWhWJ1BAPUSR92hgdRfx6nD4q4v0i5zEHQxatLBMjlkwa8V4F2ncJkBWV2Jtq7EDpzA11HD+N4lrRFt0ySS6FVAzHQHJGggDykVrifJVe0ZS0Ru0d65baGvxccEi1ZiQduaOk6SSSY8qoOOYV+UmVOVFZdCWnm0O5MjaPkDTDfuLduX7gJfMSGPLBHX08vAUninGsyaENnMTH2TJ3/Wu1crycnSRaMHDcOHK3jdEKTbYAAMYiG3ytoIOx20rLN/nR8oNrbKSQ7LBXVwAT4hRO5kdSlOLveti2/wBIqg8p0mdcykahhIj0jUVtDne1bLFWULvEFZOaJiHkE+c1TbYyRxl0ZhlJQKAFJENA6kAxvA91Rsbw55DEKFdmIMy2SSAcvgSY36bdSzj6QNCCwJ66ZSJXqQdvnS8fxLM+xGRIDeU6xGwnbrWfsCK57ZOcopyJudNtgWPn5aeHWo4vEEjYiPiAB57RV4MGncuA7Fu7tl1WQml22pVyDzkB5jQAj1qhxGBfvG5WzDmYEQQG1kg6xBHxrRbHZZ8OxxVoaE0zA5fa8NBpPnU2zibzOG5Qs5RIGugJ1Op3+dVn7sxUPHQCCdY1iPhV3gFJtxKhjKHOrBVAE5S4GgaZjXVelZON7QETEgK2eQ6kQYOpEASPeCfdFSeGcDGTObl5WYZhDZdDoDqDnaJMCOg3IqDfEMQQyryA6QRqc2mx/kKuuG4m4yKi5dJUSVlYIgn7emURoeX2tIqIqUtIOnUr2sjOe/GcoB5Ll3zGDvoJ+dS8Bj7GZheVcyowsqp1W4+ZQ5TYsmURtAM7gVD4nbZMQ6spzrA9pcsEBpWNNZ0HT41U3rGUOBMhrZkbiVcH5xW2N8ZMaaOg4tjLJJ5VQZVV1AVJclZZmHtCRmLMRvG2tS8b2Zw6XIZyDqzDMhCv3kZM2yqQwYk6Dz0rmr17LcubGbaHUDcd0CZ3866LBcaa4sM2otKyDUE8sEk+PMRO5BrWWR6tExjGPYjXOALcDEM3JNu27qF7wjmAy7nSTuYET4VP7Ku2EuXZQFzyrzg9c4UIoLFiCGAymNZImKVfswYUnViroDoc1sbSd9JqNisOjXC0sGEZYbLvbIiVg/VGxG1LHNXtUVPi3pHU2O3F4LDWASCQTmZepjQKY086yq7CdoiiKoaABoJJgb7kk9a1TvJ/kRwgcvjuyboozQCzDmC6JI9lhmkAE6nzFReFcIN9gswLdrM5iQql31MfLrtpEkQrl5mMm4SdQZM6bEa0LXNNHEFUBG+q9fmaUYZOO3sVjf8A0WJl0LZoKBl2Kls0yY2A10lgOhFV1kgsuwkgc2w1jUgbeOlNOFH2xrrqI191bODXow9NapRkO0WS8LsADNi7QOYyFW48LIG4WepOxMeB0qFxG/lvfRTymc40htNBtGWCJ660FvDj7S6ev5etHctAsTnGpPjuTNCg11C0XPZ7Ci4Za7ZUg6JcYq7HRpWVykaRqdYPus8fhyytbD21MqCdY1kgExJ28NCKpuE8TW0pRirofqmWX1AIjXTpPnTbmLtE5g2XWY1IUa7aTER16da5545udi5E/D9m3S4t13RreUEBc7GckCRl2nXx8Ky5wh3hlvWAhJALO4HmpATlYbwYobfEgFIF1YAA2edYMGRoIJ2naoyYtCSWcAGA4ObKwEDliSCJJB9R1iocJt2FlFekOwP1UuCekhCJB/RrdrhkrIvWBqNC5Un0BWYFT8ZhrSzkuTK66NpIG877ke7zqtbBpA+kGvSDXUk6HyRtrZQzKmOqsDpp4etX2DsvlJQsAyZTqRILGVnURzTr4VSLh1/6gPuNTsNjckQ+wg6T4+7r8qUoSa0HJE57dwrkAkRrprp6amBUa/wNiqeyCC+k9DGokjaNp9as17QWTbVbgOYfXUAHxBg6HYfyqIuMtt/zYjYlTPoYPh4VlGE46oLQxcJdtoYt2wDKllys+WAvLqYBJJMcxiq+9a5kh9ckqddedwJ8DodDtFWzcRtiMt3bfkeYOmx0FZiMZZYqWdjlzai3BIaJkg7QBpVKMvAuSK1eG3b7ZV5iFnMT9UEDw8+nwpPFsEyMWzrDkws6nT2gB0mKvr/F7DHVrqrpyqo1TqJmNfGOtQ8bbwjOCRegADRgDKqFmNdeUHfeqinW0w5Ig9mcKHF0ZuZ7LKEUEkc9o5toJ8gSavrF2897EXWuSouIr3WRHDFUECcsTr0OvnUCzisJDKLd6GVkMuoJzBVPkCAoik2eHd7K4M3WkyyO6KugLA+0AWETOm1aXrpQWmPtYkrc0KEH6u3Op5ZkSv4SPIheHOLLqtxlBN5CdUAyQ3Mco13kbzvXRcCwF7DWnVbDm5ck3GOHt3GDRACutw8oPNsNW8apH4XjLeYLYxDkgEuLDIZDA+mw9NSKiLx8WuRRExdg5go9pmKqBrmJMb+ehnzrquHYLu4t2tMqqGOYJmuQmdpKmdSfcRpFclZ4TfbR7NwE3D9RpE2yAPHMCFeB0E7VYdmr93DxnBKtE6665TKkmNROv5QZxQWOSk5aBq0Tu0vDHbGvLWwclqSW8LKS0wJEg9AfKgwfCLFwMLisZVQ5Dn2lMZgNImZ67UHaji6d7bNxXOewkkPl0Fy4ugI8bZ1nWdqqrPGbSbW3JIA/4p9mQ3Rd5UVhkTc7ViLjE9mbLxldszWiBMDTmAYsJB2A0H1RpVdZ4YbSNnnMLLIBBGxPMD5iCPQ0j+kCSCtoAjYlnJEkmNx9tugobvaMkc1u23Lk1BLBACAszOmZoPmauMn0lYy5vXQzSJlbtkkZdBK6efXU+QqvxUq2vTKfMFLjW2k+YI0qPie1bu5uOqFzlzMc5LFYAMZoJgDp0qPf43euHMoykgg5FJkMADMk7xVRbsZaYfh4dA2YDQAjXQrykfEVlVx7S4v/AKr/AK91ZT5SAp9DsusHqNDr5e7XzpA+Ps9B+VPvYwEGEA3j3x1Op8f96j95+vdXSm6IoPNp+Hvramfn99KVjEelaV/17yadhRJA/WnjWnmf5ClK5+6szGlsdEm2hyzGgjWPXSRW0Tb093lJqObrHc+Hynw8yaBWjrSbCiWbh03jXTx+eu3urbDSfCoRYHc/qKY+JkAeEnz18fgKQqHs2m/5daUWPj56R50nvB+v15msN0U+Q6GM5nQ/rSmWTJEkgeI1+VI7wVpbg/W1OxUX1izbKE5mLdBKwTIE+XTQ+G9Fg8MkFy4gRy6ZmEkHfYzrHUVQJe8ifj4U4ZzsjHzhvhtUNN9AotsXhgrHIQ0kZYYHzggxFJbCHToYPUA6eAO3pvSLPD77QFs3CTEDKZNWI7IY4iThbgA1JcBVHmSTpTVpBQDrZNgnMe9kADoq5yCFPXQzoKzFWrJBK3QDzQplhAOmqrpImPwqVb7CYphth08jftDw86sLH7K8UwnvLHord4f+3NVsKOdC28gbvBJOqBTIGYAydjoQR/I1e8F7LNcYDvSneZsuUgsVCM/MoPkOsVP/APaLEZZa+q+ti9HxikYHspcwOIt3/wB4wzlG9gMys0jLl5ljWfGpc4rTfUfEtP6FXl9m+QBtCQfj3hqFiuAcQAKrcUqRBUPd1HWMymNhpXV4btEZi4ttfH6ZGj3BQaljigb2RmB6hh91R6UfAzhsBh8bZ9qx3pFwXFZmJKuFy6ErtA+dZwvhQW0Evd7bM5sxUEIR9UQ0wddx16V3pcGNG+JH3Vs3j5/4pqnBNUJo8z7VYPP3PckuEtMhJyrr31x1nMR0udKp8J2VxV0gJZJB1nMoHrJO1ewNiD9r50tsUPGaShQHBWf2aPy97ibCExpF1yPKQoFWZ/ZzhLf/AMjHqD9kBFPzZj8q6VsSPOld+OgHwpuL7FJlNhez/C1MIb9/zUMfmtsD51PGEw//AC8BPncbL8izEfCpRvsazKxqeHlhyNhR/wDVww8t/nkrK2MG3nWVXBCs8SCk7Kf8Jpowl0/8tvhXe3+zZGhZAfN0H3mlvgUTRrlonxVww+VPnhXWaDfg4kcOvf8ATPy/OjHCb5+qB7x+FdYb1kbn4bfCKO3xHCg83en+HIvzYmj1cPkKkcunZ2+dIHxJ+QFZ/Ru71IHub8q7W12jwIEfu1xz0LXwD8EWnN2iVxFvAudNi9+4I9MoqPXx9k2Pgzh7fZa4ZObbchSf9qkWOxdxyApJnwyj/U1dDfxt1TmXDOnorae4mYp9jimKuCVsrHiVQH4HX5Uequ2N/wDfUOL8lNb/AGZ4iJNu8R5IvT0miXsA2aHW8D4FT+VdRh8TxCABcW2PDNqPTKn40f7ribnt4s+f/EP+q4PuqfVydsf5HxXkpcJ+z+1BLJcYiZUi6sEeMb1J/oNY+zaB8bl1rY/z7+6pjdnJ9vEO3oqAfPMaYnZ2yu4usdtbgHyVRQpZn+1L8hUfJvh3ZLhyKRfeyzzobdwwBA0gLqZk7eFRsVw7BqYtXUA/heR/2xUq3wTDj6kx9q5cb/yj5U9OG2BtZtf4VP3gmn/7eV9gqPgpXxWETe6x8lVZ90xVvwrtdYQZUs4m8PMLl+AmpK27Y9lEHoB+Qoje8z8arjka3P8A0ha8EG7xe4zTaw2JUeHeC2NfEhFqRZ4tjV9m2on7eId//Ig++mG/+p/KhN4+Xwpek+8mO/4DbF45t71i3/BaUn/SNffSHwWIYEXMbfIPReQfI03vj4mhyk01hj3QWRz2esbu1xz4tcJ+6DUizw+whlbaz4xLfE6j40Qw5powJNWoRXRCth/vgFCeIHpRrw+njAjxqhEI4ljWszHxqzt4IE9Pio++m9yi7uvossflp86BFUtlj40xcEamXLi/VzH+KPkATFJe8fGkAAwVH+7KKS17zpZxHrSAmKbY3n3CfvIrLmIA9kR6x+AqubFUpsRQBafvNbql76t0BRXL2TSdbtz0Hdj/AMaG52Rtn67+mafeTVyb360FZ3nWksUF0Q+TKI9ibX23Pl0jz1mmr2PtAbkecL8Ktw/kKIXKtKhEPC8Dtpszn+8RP+GKsUgCNT6kH76VNacGmA/N4R+vSgN3xpRQ/qf5UC4Uzq7e6APdufnSGPa/prSjip/2MfOit4Mf2ifMk0xcN4D5UAJN2tT5VMXCGmjBUUBAynwrYtmrMYQCti0o/XyoEVv7uaYMKauEwTHUW2j7RBC/E6VooB7T218s2Yj3W81AFWmCPh+vfTRgvEgVIvso9li3jKkCPKWJ+QpXf66TRYwlwwpgtqPCld4T0+P4TQF6AJJIH6FaN7pUVr4FD+80ASjeNA1w1DfEn3e6kvfoAmm4Op/Oga/UE3ooGxFICY+JPpSnxHnUU3TQT8aAHtepbX6XW8tIDDcNDJpgSiCRSAWKymEVlMQaGTr+tKaEEfrwNZWVYhyIK1WVlAwsv41sLt5/lWVlADVUTsKO2gnbqKysoAcqjby/OmIOYetZWUAboWG9ZWUmMueD4C21hnZQWBME6jQCNNvlVTiOKXFYhWyDT2FVPmoBrKygCFiXJbUkk9SST8TS0Oh8oit1lIArWx99FP4VlZTAXcb7qS5+78a1WUAaQa++guafCt1lACj1/XWls341lZSABhQsNKyspAaGtG6wPjWVlAG1GhPmKaorKygAwtA50rKygRtV0rKyso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195388"/>
            <a:ext cx="333375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sp>
        <p:nvSpPr>
          <p:cNvPr id="30724" name="AutoShape 4" descr="data:image/jpeg;base64,/9j/4AAQSkZJRgABAQAAAQABAAD/2wCEAAkGBhQSEBUUEhQVFRUVFRQXGBQYFhUXFBcUFxYXFBgXFxgXHCYeHRkjHBQXHy8gJScpLCwsFh4xNTAqNSYrLCkBCQoKDgwOGg8PFykkHRwvKSksLCktLCksLCksKSwpKSkpKS4sLCkpKS4pKSksKSkpLCwsLCkpLCksKSksLCwpKf/AABEIAMMBAwMBIgACEQEDEQH/xAAcAAACAgMBAQAAAAAAAAAAAAACAwQFAAEGBwj/xABFEAACAQIEAwUEBwQIBQUAAAABAhEAAwQSITEFIkEGE1FhcTKBkaEjQlKxwdHwBxRy4RYkYoKSorLxM0NTo8IVFzRUs//EABoBAAMBAQEBAAAAAAAAAAAAAAABAgMEBQb/xAAsEQACAgIBAwIFBAMBAAAAAAAAAQIRAyESMUFRE3EEIoGRoTJCYeFSsfAj/9oADAMBAAIRAxEAPwD1+sms/X3Vquo5jc1qsrKAMmtE1lZQBlaJrK0aYGiaAmiNCapAaNAxojQmqECTQE0ZoDVIQJoDRmgNUiWATQE0bUs1SBANQGjagNMAGNLajNLaqQAMaWaYaWaoAGNA1GaBqpEi2pTGmkUthQAtqWTTGoDQAo0DU0ilkUCArK3FZTA9GxuIyiR9XWP10ptjEK6hlMhgCPQgH8a5rtdjWW3nQbETtMR7UayNemsHZhoKPhParIqEnSCdOskiB5TLTXgT+JWOTs6aPRayq/hHFReWV1jr+H60qwmuqMlJWhGqysrKsRo0NFQ0wNGhNEaGqQAmhNEaE1QgTQGjNAaaECaA0ZoGqkJgGlmmNQGqQIW1AaY1JuvBE6BpAPSRBifSaYGmpZpjUtqpCFmgNMalmqAA0DUZoDTELaltTWFLNMQphQEU0igIoAUaBhTSKBhQIACsowtZQBz17i7vhrlpmE2woyyuqgcrK4HNsREz8YqqwuKnKDJiTl0nedfL8/hXX8WDccToUMZTlEiOYA7iPqg6x5VFtYghreUkkg+zv7R8AfWvk8mPnSOyj3PsHaIw5LAAljABBiAAJPjGvoR50fF+KMMZbthgFCSw0kl25R47IfiK5jsR2nSzZvXLpYIAHhjJIAIEMxlmaVGumo2jS17D4N77XsZiARduuIGUhUUAQq5t4GUTpsPGu9JxgoxE0dnaaRW62K021daMzJoTXOX+2FuziO7umFJC5t1VjtJ6DoZ2086VxrtN3NwDQhiRm2KN0V16gz7Q26jqJeRLY6Z05oap+B9oBelTowE/OPzq0v3wiyxgCrjNNWhUGaE1q1fVhKkESRI8RuK2RWidgAaE0ZoSKZLANAaM0JFWIWRQhCTA1NZhsQruVBMKJLAcs6coPUwZqTexi2wJK2wYgkjMxnz/AFtrUSyVpFKNhW+GwJfXy6e81X9qV+jT+M+nsmtcK7a28Vea0oIZc0gjUQQAZ86LtOZsr1hxr09lutc7k29mySo5+1iGXYmPDcfOpVvHzAIj02/Oq8NRKdR6itYzaM2i2IpZprCgIrsRkKNAaawoCKYhRFARTSKAimIURQEU0igIpgKIoCKaRQkUWAAFZRRWUWB4vjn+kJG2hH+1Cl3mHu/OgGh1H3RNWbrZS0rFWNzNroAqgAHlH1m8ROkDTWvBo7i64S6PeS2/sh0LFmOUvMrmIEgDMd+sya9hu9pUtYfMXUZRqTqSdRpvJnzMQQfPwC7fnmt8oboW1B6sSfPWfTyqUC5GZyTrlzN6AggE6qQRqftDeRQpOtCqz1fhf7VEYLnjYAzmkMZ3joAJOnQ9YrtOHcYs3wTacNESNm1EjlOuxr597hx0ZQOmo0OinQR038qk8O4obN1HBJKEaagzscrLr8KmOScHUtkuKPSv2idmwU7+2o5PbAkZlJjm1yx57jxrlmxdtraOqyAuQqTmysumZfEEQfCSYivQuGcVGM4fnQd4ChR0JOaQuVgTrDHf+8K8kGJAL2oJAJiQMykcvkARpMAGo+LxqcHXcIlzguJm3dFxdOXzIkeU6/GrHi3ai5ir1i3hwcz5+XcAgrq0HYamuKXFQTIJ02BUA+cttHhvV3+zlS3EQxQkKpiPZB9W/OdKj4VTUeLeinXU9W4JgHs28jtnMzngCZAG3SIqwNFQmvYiqMG7BIoDRmtrbnUnQU26VglYtbZP59B76h43ABiS9z6IAaDlHmWYanqAB41D412wtWEgwX5lyg8mcEHKY1mBXMYjF4jElXdjatcxUGQ8ADNZZRr5bGoUpMrikXXFe2KW5TDgXLgAZRAKuhMnIFO/u1nxrnms3MQS2KdltNd0WZuKVy5yoIk6aaTtrFTMLw1LS8ihFJQ57kFpAMhBqRLEmObYaCKcin2lHU5r1477aid58z7hVJEtiey2HtWsQqd2VNzvH71gFdhnXKIGmUNsCT18a6/tOPoPR1/GuX4ZezYhIbvRPMSCGLSui6+z/dGtdV2jX+rn+JPv/nWU18xcXo5KsrKwmmIuzQkUabD0H3Voiu1GQoilkU4igIqhCiKArTiKAigQorQFacRQlaYCCtCVpxFCRQIVlrKZlrKAPC1JUZhuCBm138qXcvM5kmT9wrpOMcJe5ib9rCpce2b7MpjTKwBJLN1269PdUmx2HyW2uYi4oKo7d0vMeUSMzaATGwk185P4jHB8XJX9z0KZS8Pwxe2V01Ijf2ugPl+ulX3BuLWUtlcQWcw7BVQOUYsJAEgLsx3A5hGuo5wOwldBoREgCRO5Oh29NRU3DtZTODdkRbKZQ0H7aHlEQMwmNTB6V0Ik6tu22GChXwt1gAYJdBCkgjoeUSep0YVVYo94QbSFDocrZSS2YkyRsIjcDc9KGxxjBqxBF0qwM8qgzpBEt5sPRV31pB7QFsyqYUiG06nTNPQmOnj76UwJvAO1TYS5zAG2wy3bZhlI+rcUGQSpJnXYx10DjGFUu16y5IlmgqQ251Bkqw0PMImNahcMw3e3ckgT7z19mKs+J4LurBRSSqqTbOXYNruRzaHcz8qycl0CjmMTipYR08J66jX1rvP2eWO7YXHgk6gZmLMRrACz1G/nXn2HtyxkgZROszptHnNdLwbiRUE2gVywZB1GWNfOJ2HjVw+XoDPSOM9vPomayrK1p1LgjTu82XNPUFuXbTN6VacE7XW76kkxqB5ydpFeQ8Z46bl0XA2UsmRxHtJA0OUQY0HnlHlUjhV8qshkylYIzfaK76biCPjWnqyT/gz4o9ztXldQykFTqCNiPEeVBjsvcXM4lcpka9dP51QYDtCgwtoWmV7jAgD6qxPM8bAbAaToNBrVk+EKYd2ZmZ2AltyCSvsr6xp91dLlyWiUqOQwvBktgk8xYQbt4ZmYBhly2zO20+e1TrrfXgAmT3lzW4Z1lRr+NZGUkzlJ+s3PdOo2GsDTb5ik3pHNCro30l05jseZU1nX12rYgJRPOBO30tw6bbAE/In3UhCGYaPfYN/Ci7ezoDAjoBvv4MLZjorXCCsu8hAI3A3AHqtJxN0QM9xiM0FLQ5ZkAA5eWBPifOmIdgz/AFi3OQxIzJli2NDk0kknf2uldf2iH9Wf1X/UK4vAIFv2oQ2tWCjmKtABzMfYkH+zO9dtx4f1a57v9QrHJ+o1h0ONrJoZrc0El9h/YX+EfdWyK1gtbSfw00rXYnozEkUBFOKUBWnYCiKAinFaErTsQkrQkU4igK0WIURQEU4rWitKxCorKZkrKdgePY3tEzcyZladCTOX0Xad9fOtWeJ4q5yG65DhuUgAMSp6kVI7Idnbd/EhcQzWrQBl5geO5B848ysyJB9O4HwnC3MLYtLLIMW9sMxOdreW46ztq2RdAI1A2FeNjUILiox+qtnpyljX7X9zxi/wy6Cc4aRuTO5k7nfaaUuDbYgiROoO21fSGK7B4dyxhgWZTpEDKpTT3M3xrg+03AweIXEs2zcW2lkEBGbJy8ttio12Jnrm8jWscLm2kznlNJHBnszlTPddU0J3kkwGEKNTJbLt9U+FSOFdlnxZvDDqYBtnXfIMxJIHUnLoK6C72FvOZt2Lqnw7u4V/zaj4muw/ZbwK7h3xAv2yjEIQD1UkgH0lD8K1lhUVsSnZ5Le4PdtA5wQVjUyPGBr/AA1aYXHm7YfvGEjQSZZupbr0BEaDb39v+1rhElHBGpCgf2iSJMn+1PTUiqZ+w6WMC926JvBwrvKsqjIWKWwpyxMAsdTH1Qa4JY+UuKNJPjDkcNjuHMgQtysylgCR7MwCfDr8RSrWICrGYnyExv8ArWpfE7o+iDAk92evTvHge4ff5VWjTWPODtrVySToUW2k2W1prNxoAyTCwdebTUEDxnptFWlns26wQ63EgtCTmIEmAD4nTyknWK5/CqJzezlM9eYjUKIq44R2gyEEmQAdtWMdIqW7NJY5RSbXU6rsZw69bui6FMaNcQzlgHmEdCAQVPpqQa9P4rph3iem255ht515Fgzf4g4w+FdgJDPryBftt+A6k/DqLvBLtl3w5v4m4q2VIdnOVnzQUyjQDKVI9PhvjlrSMWhjmNAQh8VGe4Nd5OgPw99BkiWAiZOe4ZPukx08WpODsPbBDXJXSDozjWILax8QfnTLQzEkISZIzOdyQG8fvbpXcv5MfYG5DHmLOeWF9lBoTIkDX0WibMCNVt80/wBv5y8nxAFNuoQDmuBVAViqaysHUhAM3xNQv/UrIcJbU3XYiOYBSSZ1Caj3npUyyRjpvqJJsZg1i8kNmkktnAzPywMhLZo3n1rueND+rXP4fxFcYLn06grbygnLlFvOh8SVncAiJFdnxZx+73BInIeuuwO3vB99ZZXs0h0OJmtTWiaBLwZQwOh2P4UWugjpeF/8FPQ/eakEVG4LrYX1Yf5qmOYEnQDcnaulPQhRWhK01hWopqQqEFaErTyKpH7V2BmEkMhh0YZWUTGaDuus6Tp7qUpqO2KmWRShK1T8N7UoyE3GCnOVjfdsogDf3VestEZqW0DVCCtCUpxWhIqrIFhKymxWUWFHk+KlUtoqAPaTnKnRg/0i3R47spjTl/tVP7L9pv3e/bbRlSQJmC7r3feREkBZ9YqktY7D27RItq7OtxYNxwyg/VEEZVMjp0OtN4TiEsXfoSl0ZgM1xREEEmA6kAjoSD4xXkRpy5eDsPoPBYYg5xcZ1dQYJBGsEEMI0j76fbwiq7uFAZ8oZurBBCg+gJ+NeX8L7T3ywW3irb5cq/u4vhXy7QpZFBI9I28a9M4dcZrYzZs2oOZQrAjowGkjxGh0PWtozsVEk1X4Mzib/kMOn+V3P/6VYVX8P9vEnxvwP7lmyn3g1YjzLt9j7mKvBXz2rdkgrYKxce4JlmYEggAaAQOfxk1xnaO9jxh1OIuXRZNxkFsQtsOJJBRYE69Z3r0rjGEuW37+9irSMQSLTxlCknRh4RO0bGDXnPajGpfxDG0OQfSuhYsjXRy8viIaB1g+VcruMm7NebaUX0RU5QLNlp1jTTUc7ksOvX5VpFLgaak7iJMnw8ZO1XnD8CLuKQmWQWyQANXJDDKI01LEeAAI1qBgeCXYtXFACXFC5vqAwIluhjXWN6TV7N8Gf0W2kn79iK2EZXCEeYG+mkkH3yaQmBbQrrInTpAk1d3blwiy6EjldbpUahGyg5vBSwKg+C1L7G4rBhwMWXCgP9XMMzkCSVOwE9N6mNuKsnNnlldy7F/2J7XW8NhRbW0wutcVrlzll4JhR4BRETpuetDxD9o11b7o6TZcrmQkFwRGqvGhgLpB26TNdDiOxFm7h8+DdTzSCp0kHUHwYCBB8KHjXZRcXhblw2cuIDJIBAUP3dvOT0CzJnwNdKckqOak3sgHtNZFxVkIknNdC5tAJAtlpBafdv4Gq/h/H7PequdzaytdD3pzm4yvmzi0DMknaem2tU2PzLcZGg5V7skrKqRzchXYaDXWfDWqXF2yzKFK6KwOkgAMZJJEZR59Y02rJ5HKVy6HTWJYlBdXtvt9v7LzjPai2Lkd2zLlAFpHa1bA8TEtruBAIBFVTcZJvC4qZZCsLY5gsgqBLakAmZ3OvhVdctgQMssebMW0GpB0EbHxirTguKNm9YucmdSgyuJUKZBYmNCpOYR5GrzZIy+aEKfu3/X4BwwR6NvzpI63A4DEwGt2nVsuZjeu5VYuCFOQAHQ5o0GnlFUl3tHiC17M+r92mZtNVYA66a8iyRvFSON8auveLvqjMSASTChQBoNIhZ08/fzWPMXCbh0GiqpliB4jYbzvM1w1kk7yS+i7fXuZyyKelCkvu/cmYjiN4BGD8wdoPtA9BE9PzqZwfjZS2gIBztddpPKGJlVB6HmExtp41S4TEKyMgOWOaDPQGY+FQsOVQrnLGDGVY8ToJ89Tp1rVdSKPZeznFLjYfRBykltZGuseWnrvVVe7WXLnfYe9ZCNcQi2rAgnNoA6zJBB0iCTA6iud4P2ku94rW7jW0VgO7D6PqCA6nQz4io3GsM9689xXBdjnyjlnc6Gd4EAVu89KkyOJKwPaibqd5mKhre5IJa1bChRB3kkzvq1ehcB4rbvIFW4XdRLA+3rqToII16bV5FdM3PppgEOQSC7OZBU9JOmvSCfKuow11r47xbiWlVQItK066ZWaA7EDWdvKpxZeHzNhKJ13aDjb4YFsiZNAGZiCXOwAAPlroNd6804zxtrri45BJgNy5WCTOg9Jj31fcX4nctYde8xlt+YZBBuM2+8jMseBOk1yOPtic6spnfeD11JAHUA69RRmyObrsOMSdwnjxsXgQqvGiLv7Wh/yyJ/tGOtdhif2gqu1uYA0zHc+Gk6QRt19a89Syqq+UEtaXVsxADE5SnuDHXejtYzMB3iqIgSJEjpJBn3/AJVMck4L5WDjZ6nwHtB+8BTlgPmYEkezPKI+1E/CrkivIsPxYWShtXXtquYlWBLKxb2R4ro0jpPmK7bs32r79Qo+kddJPKzDXXwmK68XxGqkZSgdPFZRD0NZXZaIo8x7V8BwKYa02FuXJZxNsqGdkOaHBA0MqYBOoOwOtU4ypbRlVTCqVZtT11YCBpMeQA1kyOfbFttJJyFd55do9IPzNSLOIPdqAWMhgfQkbg/w15TV2dRbXMZbMPkVmH2pmNJJ11Jnr4mrrCftKv27QVXJjLBcloVSCAB7gPea4ZMYZ3Pv3/W9Lzan9e7yqIxruB6ZgP2z4hWPeKlxYOh5TMg7gaxBEee+ld32f7U2L+Fd++W09y7cZlzEOmc5gNNfYy6jz1r53zE66+saT7quuHYwpiANSDlXx1yhdo1+FW5SUdA0dfx98KAVN977jM9yFhAdwCzbnZRvqa4t3ZVa4VPONSQMokhgQR0O2u+3SrPiigN3cNnJzXIykgCSqDKNwup1OpUdKO7fLWWQO2RsuZSNWyuCAQp3Gu41I03rH9C9wF8VwOJtuCyMiMNMgJSQSpAjeCIiui7CceFhQ7ByESHVUXK1sAkBtd5AAeOoq3wvbk3sLdtsFVxbxLmQ4BkNfMEMArQWAidgPEVy/GOJzhrVoBFCWrKtCgElbVteYiZ8Y1+NbS0rixJhWeM4a0t5bZJN/C93cCplt96bnfM6zrAzOq7CAtSscMDcYXMM5tGG5SuUjl0VolNTy67gzXCq8Od5yuen2GP69a0uNMRMe/8APpTt0Uex9gcbZsZ+8uLaJCgoWhWJ1BAPUSR92hgdRfx6nD4q4v0i5zEHQxatLBMjlkwa8V4F2ncJkBWV2Jtq7EDpzA11HD+N4lrRFt0ySS6FVAzHQHJGggDykVrifJVe0ZS0Ru0d65baGvxccEi1ZiQduaOk6SSSY8qoOOYV+UmVOVFZdCWnm0O5MjaPkDTDfuLduX7gJfMSGPLBHX08vAUninGsyaENnMTH2TJ3/Wu1crycnSRaMHDcOHK3jdEKTbYAAMYiG3ytoIOx20rLN/nR8oNrbKSQ7LBXVwAT4hRO5kdSlOLveti2/wBIqg8p0mdcykahhIj0jUVtDne1bLFWULvEFZOaJiHkE+c1TbYyRxl0ZhlJQKAFJENA6kAxvA91Rsbw55DEKFdmIMy2SSAcvgSY36bdSzj6QNCCwJ66ZSJXqQdvnS8fxLM+xGRIDeU6xGwnbrWfsCK57ZOcopyJudNtgWPn5aeHWo4vEEjYiPiAB57RV4MGncuA7Fu7tl1WQml22pVyDzkB5jQAj1qhxGBfvG5WzDmYEQQG1kg6xBHxrRbHZZ8OxxVoaE0zA5fa8NBpPnU2zibzOG5Qs5RIGugJ1Op3+dVn7sxUPHQCCdY1iPhV3gFJtxKhjKHOrBVAE5S4GgaZjXVelZON7QETEgK2eQ6kQYOpEASPeCfdFSeGcDGTObl5WYZhDZdDoDqDnaJMCOg3IqDfEMQQyryA6QRqc2mx/kKuuG4m4yKi5dJUSVlYIgn7emURoeX2tIqIqUtIOnUr2sjOe/GcoB5Ll3zGDvoJ+dS8Bj7GZheVcyowsqp1W4+ZQ5TYsmURtAM7gVD4nbZMQ6spzrA9pcsEBpWNNZ0HT41U3rGUOBMhrZkbiVcH5xW2N8ZMaaOg4tjLJJ5VQZVV1AVJclZZmHtCRmLMRvG2tS8b2Zw6XIZyDqzDMhCv3kZM2yqQwYk6Dz0rmr17LcubGbaHUDcd0CZ3866LBcaa4sM2otKyDUE8sEk+PMRO5BrWWR6tExjGPYjXOALcDEM3JNu27qF7wjmAy7nSTuYET4VP7Ku2EuXZQFzyrzg9c4UIoLFiCGAymNZImKVfswYUnViroDoc1sbSd9JqNisOjXC0sGEZYbLvbIiVg/VGxG1LHNXtUVPi3pHU2O3F4LDWASCQTmZepjQKY086yq7CdoiiKoaABoJJgb7kk9a1TvJ/kRwgcvjuyboozQCzDmC6JI9lhmkAE6nzFReFcIN9gswLdrM5iQql31MfLrtpEkQrl5mMm4SdQZM6bEa0LXNNHEFUBG+q9fmaUYZOO3sVjf8A0WJl0LZoKBl2Kls0yY2A10lgOhFV1kgsuwkgc2w1jUgbeOlNOFH2xrrqI191bODXow9NapRkO0WS8LsADNi7QOYyFW48LIG4WepOxMeB0qFxG/lvfRTymc40htNBtGWCJ660FvDj7S6ev5etHctAsTnGpPjuTNCg11C0XPZ7Ci4Za7ZUg6JcYq7HRpWVykaRqdYPus8fhyytbD21MqCdY1kgExJ28NCKpuE8TW0pRirofqmWX1AIjXTpPnTbmLtE5g2XWY1IUa7aTER16da5545udi5E/D9m3S4t13RreUEBc7GckCRl2nXx8Ky5wh3hlvWAhJALO4HmpATlYbwYobfEgFIF1YAA2edYMGRoIJ2naoyYtCSWcAGA4ObKwEDliSCJJB9R1iocJt2FlFekOwP1UuCekhCJB/RrdrhkrIvWBqNC5Un0BWYFT8ZhrSzkuTK66NpIG877ke7zqtbBpA+kGvSDXUk6HyRtrZQzKmOqsDpp4etX2DsvlJQsAyZTqRILGVnURzTr4VSLh1/6gPuNTsNjckQ+wg6T4+7r8qUoSa0HJE57dwrkAkRrprp6amBUa/wNiqeyCC+k9DGokjaNp9as17QWTbVbgOYfXUAHxBg6HYfyqIuMtt/zYjYlTPoYPh4VlGE46oLQxcJdtoYt2wDKllys+WAvLqYBJJMcxiq+9a5kh9ckqddedwJ8DodDtFWzcRtiMt3bfkeYOmx0FZiMZZYqWdjlzai3BIaJkg7QBpVKMvAuSK1eG3b7ZV5iFnMT9UEDw8+nwpPFsEyMWzrDkws6nT2gB0mKvr/F7DHVrqrpyqo1TqJmNfGOtQ8bbwjOCRegADRgDKqFmNdeUHfeqinW0w5Ig9mcKHF0ZuZ7LKEUEkc9o5toJ8gSavrF2897EXWuSouIr3WRHDFUECcsTr0OvnUCzisJDKLd6GVkMuoJzBVPkCAoik2eHd7K4M3WkyyO6KugLA+0AWETOm1aXrpQWmPtYkrc0KEH6u3Op5ZkSv4SPIheHOLLqtxlBN5CdUAyQ3Mco13kbzvXRcCwF7DWnVbDm5ck3GOHt3GDRACutw8oPNsNW8apH4XjLeYLYxDkgEuLDIZDA+mw9NSKiLx8WuRRExdg5go9pmKqBrmJMb+ehnzrquHYLu4t2tMqqGOYJmuQmdpKmdSfcRpFclZ4TfbR7NwE3D9RpE2yAPHMCFeB0E7VYdmr93DxnBKtE6665TKkmNROv5QZxQWOSk5aBq0Tu0vDHbGvLWwclqSW8LKS0wJEg9AfKgwfCLFwMLisZVQ5Dn2lMZgNImZ67UHaji6d7bNxXOewkkPl0Fy4ugI8bZ1nWdqqrPGbSbW3JIA/4p9mQ3Rd5UVhkTc7ViLjE9mbLxldszWiBMDTmAYsJB2A0H1RpVdZ4YbSNnnMLLIBBGxPMD5iCPQ0j+kCSCtoAjYlnJEkmNx9tugobvaMkc1u23Lk1BLBACAszOmZoPmauMn0lYy5vXQzSJlbtkkZdBK6efXU+QqvxUq2vTKfMFLjW2k+YI0qPie1bu5uOqFzlzMc5LFYAMZoJgDp0qPf43euHMoykgg5FJkMADMk7xVRbsZaYfh4dA2YDQAjXQrykfEVlVx7S4v/AKr/AK91ZT5SAp9DsusHqNDr5e7XzpA+Ps9B+VPvYwEGEA3j3x1Op8f96j95+vdXSm6IoPNp+Hvramfn99KVjEelaV/17yadhRJA/WnjWnmf5ClK5+6szGlsdEm2hyzGgjWPXSRW0Tb093lJqObrHc+Hynw8yaBWjrSbCiWbh03jXTx+eu3urbDSfCoRYHc/qKY+JkAeEnz18fgKQqHs2m/5daUWPj56R50nvB+v15msN0U+Q6GM5nQ/rSmWTJEkgeI1+VI7wVpbg/W1OxUX1izbKE5mLdBKwTIE+XTQ+G9Fg8MkFy4gRy6ZmEkHfYzrHUVQJe8ifj4U4ZzsjHzhvhtUNN9AotsXhgrHIQ0kZYYHzggxFJbCHToYPUA6eAO3pvSLPD77QFs3CTEDKZNWI7IY4iThbgA1JcBVHmSTpTVpBQDrZNgnMe9kADoq5yCFPXQzoKzFWrJBK3QDzQplhAOmqrpImPwqVb7CYphth08jftDw86sLH7K8UwnvLHord4f+3NVsKOdC28gbvBJOqBTIGYAydjoQR/I1e8F7LNcYDvSneZsuUgsVCM/MoPkOsVP/APaLEZZa+q+ti9HxikYHspcwOIt3/wB4wzlG9gMys0jLl5ljWfGpc4rTfUfEtP6FXl9m+QBtCQfj3hqFiuAcQAKrcUqRBUPd1HWMymNhpXV4btEZi4ttfH6ZGj3BQaljigb2RmB6hh91R6UfAzhsBh8bZ9qx3pFwXFZmJKuFy6ErtA+dZwvhQW0Evd7bM5sxUEIR9UQ0wddx16V3pcGNG+JH3Vs3j5/4pqnBNUJo8z7VYPP3PckuEtMhJyrr31x1nMR0udKp8J2VxV0gJZJB1nMoHrJO1ewNiD9r50tsUPGaShQHBWf2aPy97ibCExpF1yPKQoFWZ/ZzhLf/AMjHqD9kBFPzZj8q6VsSPOld+OgHwpuL7FJlNhez/C1MIb9/zUMfmtsD51PGEw//AC8BPncbL8izEfCpRvsazKxqeHlhyNhR/wDVww8t/nkrK2MG3nWVXBCs8SCk7Kf8Jpowl0/8tvhXe3+zZGhZAfN0H3mlvgUTRrlonxVww+VPnhXWaDfg4kcOvf8ATPy/OjHCb5+qB7x+FdYb1kbn4bfCKO3xHCg83en+HIvzYmj1cPkKkcunZ2+dIHxJ+QFZ/Ru71IHub8q7W12jwIEfu1xz0LXwD8EWnN2iVxFvAudNi9+4I9MoqPXx9k2Pgzh7fZa4ZObbchSf9qkWOxdxyApJnwyj/U1dDfxt1TmXDOnorae4mYp9jimKuCVsrHiVQH4HX5Uequ2N/wDfUOL8lNb/AGZ4iJNu8R5IvT0miXsA2aHW8D4FT+VdRh8TxCABcW2PDNqPTKn40f7ribnt4s+f/EP+q4PuqfVydsf5HxXkpcJ+z+1BLJcYiZUi6sEeMb1J/oNY+zaB8bl1rY/z7+6pjdnJ9vEO3oqAfPMaYnZ2yu4usdtbgHyVRQpZn+1L8hUfJvh3ZLhyKRfeyzzobdwwBA0gLqZk7eFRsVw7BqYtXUA/heR/2xUq3wTDj6kx9q5cb/yj5U9OG2BtZtf4VP3gmn/7eV9gqPgpXxWETe6x8lVZ90xVvwrtdYQZUs4m8PMLl+AmpK27Y9lEHoB+Qoje8z8arjka3P8A0ha8EG7xe4zTaw2JUeHeC2NfEhFqRZ4tjV9m2on7eId//Ig++mG/+p/KhN4+Xwpek+8mO/4DbF45t71i3/BaUn/SNffSHwWIYEXMbfIPReQfI03vj4mhyk01hj3QWRz2esbu1xz4tcJ+6DUizw+whlbaz4xLfE6j40Qw5powJNWoRXRCth/vgFCeIHpRrw+njAjxqhEI4ljWszHxqzt4IE9Pio++m9yi7uvossflp86BFUtlj40xcEamXLi/VzH+KPkATFJe8fGkAAwVH+7KKS17zpZxHrSAmKbY3n3CfvIrLmIA9kR6x+AqubFUpsRQBafvNbql76t0BRXL2TSdbtz0Hdj/AMaG52Rtn67+mafeTVyb360FZ3nWksUF0Q+TKI9ibX23Pl0jz1mmr2PtAbkecL8Ktw/kKIXKtKhEPC8Dtpszn+8RP+GKsUgCNT6kH76VNacGmA/N4R+vSgN3xpRQ/qf5UC4Uzq7e6APdufnSGPa/prSjip/2MfOit4Mf2ifMk0xcN4D5UAJN2tT5VMXCGmjBUUBAynwrYtmrMYQCti0o/XyoEVv7uaYMKauEwTHUW2j7RBC/E6VooB7T218s2Yj3W81AFWmCPh+vfTRgvEgVIvso9li3jKkCPKWJ+QpXf66TRYwlwwpgtqPCld4T0+P4TQF6AJJIH6FaN7pUVr4FD+80ASjeNA1w1DfEn3e6kvfoAmm4Op/Oga/UE3ooGxFICY+JPpSnxHnUU3TQT8aAHtepbX6XW8tIDDcNDJpgSiCRSAWKymEVlMQaGTr+tKaEEfrwNZWVYhyIK1WVlAwsv41sLt5/lWVlADVUTsKO2gnbqKysoAcqjby/OmIOYetZWUAboWG9ZWUmMueD4C21hnZQWBME6jQCNNvlVTiOKXFYhWyDT2FVPmoBrKygCFiXJbUkk9SST8TS0Oh8oit1lIArWx99FP4VlZTAXcb7qS5+78a1WUAaQa++guafCt1lACj1/XWls341lZSABhQsNKyspAaGtG6wPjWVlAG1GhPmKaorKygAwtA50rKygRtV0rKyso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195388"/>
            <a:ext cx="333375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sp>
        <p:nvSpPr>
          <p:cNvPr id="30726" name="AutoShape 6" descr="data:image/jpeg;base64,/9j/4AAQSkZJRgABAQAAAQABAAD/2wCEAAkGBhQSEBUUEhQVFRUVFRQXGBQYFhUXFBcUFxYXFBgXFxgXHCYeHRkjHBQXHy8gJScpLCwsFh4xNTAqNSYrLCkBCQoKDgwOGg8PFykkHRwvKSksLCktLCksLCksKSwpKSkpKS4sLCkpKS4pKSksKSkpLCwsLCkpLCksKSksLCwpKf/AABEIAMMBAwMBIgACEQEDEQH/xAAcAAACAgMBAQAAAAAAAAAAAAACAwQFAAEGBwj/xABFEAACAQIEAwUEBwQIBQUAAAABAhEAAwQSITEFIkEGE1FhcTKBkaEjQlKxwdHwBxRy4RYkYoKSorLxM0NTo8IVFzRUs//EABoBAAMBAQEBAAAAAAAAAAAAAAABAgMEBQb/xAAsEQACAgIBAwIFBAMBAAAAAAAAAQIRAyESMUFRE3EEIoGRoTJCYeFSsfAj/9oADAMBAAIRAxEAPwD1+sms/X3Vquo5jc1qsrKAMmtE1lZQBlaJrK0aYGiaAmiNCapAaNAxojQmqECTQE0ZoDVIQJoDRmgNUiWATQE0bUs1SBANQGjagNMAGNLajNLaqQAMaWaYaWaoAGNA1GaBqpEi2pTGmkUthQAtqWTTGoDQAo0DU0ilkUCArK3FZTA9GxuIyiR9XWP10ptjEK6hlMhgCPQgH8a5rtdjWW3nQbETtMR7UayNemsHZhoKPhParIqEnSCdOskiB5TLTXgT+JWOTs6aPRayq/hHFReWV1jr+H60qwmuqMlJWhGqysrKsRo0NFQ0wNGhNEaGqQAmhNEaE1QgTQGjNAaaECaA0ZoGqkJgGlmmNQGqQIW1AaY1JuvBE6BpAPSRBifSaYGmpZpjUtqpCFmgNMalmqAA0DUZoDTELaltTWFLNMQphQEU0igIoAUaBhTSKBhQIACsowtZQBz17i7vhrlpmE2woyyuqgcrK4HNsREz8YqqwuKnKDJiTl0nedfL8/hXX8WDccToUMZTlEiOYA7iPqg6x5VFtYghreUkkg+zv7R8AfWvk8mPnSOyj3PsHaIw5LAAljABBiAAJPjGvoR50fF+KMMZbthgFCSw0kl25R47IfiK5jsR2nSzZvXLpYIAHhjJIAIEMxlmaVGumo2jS17D4N77XsZiARduuIGUhUUAQq5t4GUTpsPGu9JxgoxE0dnaaRW62K021daMzJoTXOX+2FuziO7umFJC5t1VjtJ6DoZ2086VxrtN3NwDQhiRm2KN0V16gz7Q26jqJeRLY6Z05oap+B9oBelTowE/OPzq0v3wiyxgCrjNNWhUGaE1q1fVhKkESRI8RuK2RWidgAaE0ZoSKZLANAaM0JFWIWRQhCTA1NZhsQruVBMKJLAcs6coPUwZqTexi2wJK2wYgkjMxnz/AFtrUSyVpFKNhW+GwJfXy6e81X9qV+jT+M+nsmtcK7a28Vea0oIZc0gjUQQAZ86LtOZsr1hxr09lutc7k29mySo5+1iGXYmPDcfOpVvHzAIj02/Oq8NRKdR6itYzaM2i2IpZprCgIrsRkKNAaawoCKYhRFARTSKAimIURQEU0igIpgKIoCKaRQkUWAAFZRRWUWB4vjn+kJG2hH+1Cl3mHu/OgGh1H3RNWbrZS0rFWNzNroAqgAHlH1m8ROkDTWvBo7i64S6PeS2/sh0LFmOUvMrmIEgDMd+sya9hu9pUtYfMXUZRqTqSdRpvJnzMQQfPwC7fnmt8oboW1B6sSfPWfTyqUC5GZyTrlzN6AggE6qQRqftDeRQpOtCqz1fhf7VEYLnjYAzmkMZ3joAJOnQ9YrtOHcYs3wTacNESNm1EjlOuxr597hx0ZQOmo0OinQR038qk8O4obN1HBJKEaagzscrLr8KmOScHUtkuKPSv2idmwU7+2o5PbAkZlJjm1yx57jxrlmxdtraOqyAuQqTmysumZfEEQfCSYivQuGcVGM4fnQd4ChR0JOaQuVgTrDHf+8K8kGJAL2oJAJiQMykcvkARpMAGo+LxqcHXcIlzguJm3dFxdOXzIkeU6/GrHi3ai5ir1i3hwcz5+XcAgrq0HYamuKXFQTIJ02BUA+cttHhvV3+zlS3EQxQkKpiPZB9W/OdKj4VTUeLeinXU9W4JgHs28jtnMzngCZAG3SIqwNFQmvYiqMG7BIoDRmtrbnUnQU26VglYtbZP59B76h43ABiS9z6IAaDlHmWYanqAB41D412wtWEgwX5lyg8mcEHKY1mBXMYjF4jElXdjatcxUGQ8ADNZZRr5bGoUpMrikXXFe2KW5TDgXLgAZRAKuhMnIFO/u1nxrnms3MQS2KdltNd0WZuKVy5yoIk6aaTtrFTMLw1LS8ihFJQ57kFpAMhBqRLEmObYaCKcin2lHU5r1477aid58z7hVJEtiey2HtWsQqd2VNzvH71gFdhnXKIGmUNsCT18a6/tOPoPR1/GuX4ZezYhIbvRPMSCGLSui6+z/dGtdV2jX+rn+JPv/nWU18xcXo5KsrKwmmIuzQkUabD0H3Voiu1GQoilkU4igIqhCiKArTiKAigQorQFacRQlaYCCtCVpxFCRQIVlrKZlrKAPC1JUZhuCBm138qXcvM5kmT9wrpOMcJe5ib9rCpce2b7MpjTKwBJLN1269PdUmx2HyW2uYi4oKo7d0vMeUSMzaATGwk185P4jHB8XJX9z0KZS8Pwxe2V01Ijf2ugPl+ulX3BuLWUtlcQWcw7BVQOUYsJAEgLsx3A5hGuo5wOwldBoREgCRO5Oh29NRU3DtZTODdkRbKZQ0H7aHlEQMwmNTB6V0Ik6tu22GChXwt1gAYJdBCkgjoeUSep0YVVYo94QbSFDocrZSS2YkyRsIjcDc9KGxxjBqxBF0qwM8qgzpBEt5sPRV31pB7QFsyqYUiG06nTNPQmOnj76UwJvAO1TYS5zAG2wy3bZhlI+rcUGQSpJnXYx10DjGFUu16y5IlmgqQ251Bkqw0PMImNahcMw3e3ckgT7z19mKs+J4LurBRSSqqTbOXYNruRzaHcz8qycl0CjmMTipYR08J66jX1rvP2eWO7YXHgk6gZmLMRrACz1G/nXn2HtyxkgZROszptHnNdLwbiRUE2gVywZB1GWNfOJ2HjVw+XoDPSOM9vPomayrK1p1LgjTu82XNPUFuXbTN6VacE7XW76kkxqB5ydpFeQ8Z46bl0XA2UsmRxHtJA0OUQY0HnlHlUjhV8qshkylYIzfaK76biCPjWnqyT/gz4o9ztXldQykFTqCNiPEeVBjsvcXM4lcpka9dP51QYDtCgwtoWmV7jAgD6qxPM8bAbAaToNBrVk+EKYd2ZmZ2AltyCSvsr6xp91dLlyWiUqOQwvBktgk8xYQbt4ZmYBhly2zO20+e1TrrfXgAmT3lzW4Z1lRr+NZGUkzlJ+s3PdOo2GsDTb5ik3pHNCro30l05jseZU1nX12rYgJRPOBO30tw6bbAE/In3UhCGYaPfYN/Ci7ezoDAjoBvv4MLZjorXCCsu8hAI3A3AHqtJxN0QM9xiM0FLQ5ZkAA5eWBPifOmIdgz/AFi3OQxIzJli2NDk0kknf2uldf2iH9Wf1X/UK4vAIFv2oQ2tWCjmKtABzMfYkH+zO9dtx4f1a57v9QrHJ+o1h0ONrJoZrc0El9h/YX+EfdWyK1gtbSfw00rXYnozEkUBFOKUBWnYCiKAinFaErTsQkrQkU4igK0WIURQEU4rWitKxCorKZkrKdgePY3tEzcyZladCTOX0Xad9fOtWeJ4q5yG65DhuUgAMSp6kVI7Idnbd/EhcQzWrQBl5geO5B848ysyJB9O4HwnC3MLYtLLIMW9sMxOdreW46ztq2RdAI1A2FeNjUILiox+qtnpyljX7X9zxi/wy6Cc4aRuTO5k7nfaaUuDbYgiROoO21fSGK7B4dyxhgWZTpEDKpTT3M3xrg+03AweIXEs2zcW2lkEBGbJy8ttio12Jnrm8jWscLm2kznlNJHBnszlTPddU0J3kkwGEKNTJbLt9U+FSOFdlnxZvDDqYBtnXfIMxJIHUnLoK6C72FvOZt2Lqnw7u4V/zaj4muw/ZbwK7h3xAv2yjEIQD1UkgH0lD8K1lhUVsSnZ5Le4PdtA5wQVjUyPGBr/AA1aYXHm7YfvGEjQSZZupbr0BEaDb39v+1rhElHBGpCgf2iSJMn+1PTUiqZ+w6WMC926JvBwrvKsqjIWKWwpyxMAsdTH1Qa4JY+UuKNJPjDkcNjuHMgQtysylgCR7MwCfDr8RSrWICrGYnyExv8ArWpfE7o+iDAk92evTvHge4ff5VWjTWPODtrVySToUW2k2W1prNxoAyTCwdebTUEDxnptFWlns26wQ63EgtCTmIEmAD4nTyknWK5/CqJzezlM9eYjUKIq44R2gyEEmQAdtWMdIqW7NJY5RSbXU6rsZw69bui6FMaNcQzlgHmEdCAQVPpqQa9P4rph3iem255ht515Fgzf4g4w+FdgJDPryBftt+A6k/DqLvBLtl3w5v4m4q2VIdnOVnzQUyjQDKVI9PhvjlrSMWhjmNAQh8VGe4Nd5OgPw99BkiWAiZOe4ZPukx08WpODsPbBDXJXSDozjWILax8QfnTLQzEkISZIzOdyQG8fvbpXcv5MfYG5DHmLOeWF9lBoTIkDX0WibMCNVt80/wBv5y8nxAFNuoQDmuBVAViqaysHUhAM3xNQv/UrIcJbU3XYiOYBSSZ1Caj3npUyyRjpvqJJsZg1i8kNmkktnAzPywMhLZo3n1rueND+rXP4fxFcYLn06grbygnLlFvOh8SVncAiJFdnxZx+73BInIeuuwO3vB99ZZXs0h0OJmtTWiaBLwZQwOh2P4UWugjpeF/8FPQ/eakEVG4LrYX1Yf5qmOYEnQDcnaulPQhRWhK01hWopqQqEFaErTyKpH7V2BmEkMhh0YZWUTGaDuus6Tp7qUpqO2KmWRShK1T8N7UoyE3GCnOVjfdsogDf3VestEZqW0DVCCtCUpxWhIqrIFhKymxWUWFHk+KlUtoqAPaTnKnRg/0i3R47spjTl/tVP7L9pv3e/bbRlSQJmC7r3feREkBZ9YqktY7D27RItq7OtxYNxwyg/VEEZVMjp0OtN4TiEsXfoSl0ZgM1xREEEmA6kAjoSD4xXkRpy5eDsPoPBYYg5xcZ1dQYJBGsEEMI0j76fbwiq7uFAZ8oZurBBCg+gJ+NeX8L7T3ywW3irb5cq/u4vhXy7QpZFBI9I28a9M4dcZrYzZs2oOZQrAjowGkjxGh0PWtozsVEk1X4Mzib/kMOn+V3P/6VYVX8P9vEnxvwP7lmyn3g1YjzLt9j7mKvBXz2rdkgrYKxce4JlmYEggAaAQOfxk1xnaO9jxh1OIuXRZNxkFsQtsOJJBRYE69Z3r0rjGEuW37+9irSMQSLTxlCknRh4RO0bGDXnPajGpfxDG0OQfSuhYsjXRy8viIaB1g+VcruMm7NebaUX0RU5QLNlp1jTTUc7ksOvX5VpFLgaak7iJMnw8ZO1XnD8CLuKQmWQWyQANXJDDKI01LEeAAI1qBgeCXYtXFACXFC5vqAwIluhjXWN6TV7N8Gf0W2kn79iK2EZXCEeYG+mkkH3yaQmBbQrrInTpAk1d3blwiy6EjldbpUahGyg5vBSwKg+C1L7G4rBhwMWXCgP9XMMzkCSVOwE9N6mNuKsnNnlldy7F/2J7XW8NhRbW0wutcVrlzll4JhR4BRETpuetDxD9o11b7o6TZcrmQkFwRGqvGhgLpB26TNdDiOxFm7h8+DdTzSCp0kHUHwYCBB8KHjXZRcXhblw2cuIDJIBAUP3dvOT0CzJnwNdKckqOak3sgHtNZFxVkIknNdC5tAJAtlpBafdv4Gq/h/H7PequdzaytdD3pzm4yvmzi0DMknaem2tU2PzLcZGg5V7skrKqRzchXYaDXWfDWqXF2yzKFK6KwOkgAMZJJEZR59Y02rJ5HKVy6HTWJYlBdXtvt9v7LzjPai2Lkd2zLlAFpHa1bA8TEtruBAIBFVTcZJvC4qZZCsLY5gsgqBLakAmZ3OvhVdctgQMssebMW0GpB0EbHxirTguKNm9YucmdSgyuJUKZBYmNCpOYR5GrzZIy+aEKfu3/X4BwwR6NvzpI63A4DEwGt2nVsuZjeu5VYuCFOQAHQ5o0GnlFUl3tHiC17M+r92mZtNVYA66a8iyRvFSON8auveLvqjMSASTChQBoNIhZ08/fzWPMXCbh0GiqpliB4jYbzvM1w1kk7yS+i7fXuZyyKelCkvu/cmYjiN4BGD8wdoPtA9BE9PzqZwfjZS2gIBztddpPKGJlVB6HmExtp41S4TEKyMgOWOaDPQGY+FQsOVQrnLGDGVY8ToJ89Tp1rVdSKPZeznFLjYfRBykltZGuseWnrvVVe7WXLnfYe9ZCNcQi2rAgnNoA6zJBB0iCTA6iud4P2ku94rW7jW0VgO7D6PqCA6nQz4io3GsM9689xXBdjnyjlnc6Gd4EAVu89KkyOJKwPaibqd5mKhre5IJa1bChRB3kkzvq1ehcB4rbvIFW4XdRLA+3rqToII16bV5FdM3PppgEOQSC7OZBU9JOmvSCfKuow11r47xbiWlVQItK066ZWaA7EDWdvKpxZeHzNhKJ13aDjb4YFsiZNAGZiCXOwAAPlroNd6804zxtrri45BJgNy5WCTOg9Jj31fcX4nctYde8xlt+YZBBuM2+8jMseBOk1yOPtic6spnfeD11JAHUA69RRmyObrsOMSdwnjxsXgQqvGiLv7Wh/yyJ/tGOtdhif2gqu1uYA0zHc+Gk6QRt19a89Syqq+UEtaXVsxADE5SnuDHXejtYzMB3iqIgSJEjpJBn3/AJVMck4L5WDjZ6nwHtB+8BTlgPmYEkezPKI+1E/CrkivIsPxYWShtXXtquYlWBLKxb2R4ro0jpPmK7bs32r79Qo+kddJPKzDXXwmK68XxGqkZSgdPFZRD0NZXZaIo8x7V8BwKYa02FuXJZxNsqGdkOaHBA0MqYBOoOwOtU4ypbRlVTCqVZtT11YCBpMeQA1kyOfbFttJJyFd55do9IPzNSLOIPdqAWMhgfQkbg/w15TV2dRbXMZbMPkVmH2pmNJJ11Jnr4mrrCftKv27QVXJjLBcloVSCAB7gPea4ZMYZ3Pv3/W9Lzan9e7yqIxruB6ZgP2z4hWPeKlxYOh5TMg7gaxBEee+ld32f7U2L+Fd++W09y7cZlzEOmc5gNNfYy6jz1r53zE66+saT7quuHYwpiANSDlXx1yhdo1+FW5SUdA0dfx98KAVN977jM9yFhAdwCzbnZRvqa4t3ZVa4VPONSQMokhgQR0O2u+3SrPiigN3cNnJzXIykgCSqDKNwup1OpUdKO7fLWWQO2RsuZSNWyuCAQp3Gu41I03rH9C9wF8VwOJtuCyMiMNMgJSQSpAjeCIiui7CceFhQ7ByESHVUXK1sAkBtd5AAeOoq3wvbk3sLdtsFVxbxLmQ4BkNfMEMArQWAidgPEVy/GOJzhrVoBFCWrKtCgElbVteYiZ8Y1+NbS0rixJhWeM4a0t5bZJN/C93cCplt96bnfM6zrAzOq7CAtSscMDcYXMM5tGG5SuUjl0VolNTy67gzXCq8Od5yuen2GP69a0uNMRMe/8APpTt0Uex9gcbZsZ+8uLaJCgoWhWJ1BAPUSR92hgdRfx6nD4q4v0i5zEHQxatLBMjlkwa8V4F2ncJkBWV2Jtq7EDpzA11HD+N4lrRFt0ySS6FVAzHQHJGggDykVrifJVe0ZS0Ru0d65baGvxccEi1ZiQduaOk6SSSY8qoOOYV+UmVOVFZdCWnm0O5MjaPkDTDfuLduX7gJfMSGPLBHX08vAUninGsyaENnMTH2TJ3/Wu1crycnSRaMHDcOHK3jdEKTbYAAMYiG3ytoIOx20rLN/nR8oNrbKSQ7LBXVwAT4hRO5kdSlOLveti2/wBIqg8p0mdcykahhIj0jUVtDne1bLFWULvEFZOaJiHkE+c1TbYyRxl0ZhlJQKAFJENA6kAxvA91Rsbw55DEKFdmIMy2SSAcvgSY36bdSzj6QNCCwJ66ZSJXqQdvnS8fxLM+xGRIDeU6xGwnbrWfsCK57ZOcopyJudNtgWPn5aeHWo4vEEjYiPiAB57RV4MGncuA7Fu7tl1WQml22pVyDzkB5jQAj1qhxGBfvG5WzDmYEQQG1kg6xBHxrRbHZZ8OxxVoaE0zA5fa8NBpPnU2zibzOG5Qs5RIGugJ1Op3+dVn7sxUPHQCCdY1iPhV3gFJtxKhjKHOrBVAE5S4GgaZjXVelZON7QETEgK2eQ6kQYOpEASPeCfdFSeGcDGTObl5WYZhDZdDoDqDnaJMCOg3IqDfEMQQyryA6QRqc2mx/kKuuG4m4yKi5dJUSVlYIgn7emURoeX2tIqIqUtIOnUr2sjOe/GcoB5Ll3zGDvoJ+dS8Bj7GZheVcyowsqp1W4+ZQ5TYsmURtAM7gVD4nbZMQ6spzrA9pcsEBpWNNZ0HT41U3rGUOBMhrZkbiVcH5xW2N8ZMaaOg4tjLJJ5VQZVV1AVJclZZmHtCRmLMRvG2tS8b2Zw6XIZyDqzDMhCv3kZM2yqQwYk6Dz0rmr17LcubGbaHUDcd0CZ3866LBcaa4sM2otKyDUE8sEk+PMRO5BrWWR6tExjGPYjXOALcDEM3JNu27qF7wjmAy7nSTuYET4VP7Ku2EuXZQFzyrzg9c4UIoLFiCGAymNZImKVfswYUnViroDoc1sbSd9JqNisOjXC0sGEZYbLvbIiVg/VGxG1LHNXtUVPi3pHU2O3F4LDWASCQTmZepjQKY086yq7CdoiiKoaABoJJgb7kk9a1TvJ/kRwgcvjuyboozQCzDmC6JI9lhmkAE6nzFReFcIN9gswLdrM5iQql31MfLrtpEkQrl5mMm4SdQZM6bEa0LXNNHEFUBG+q9fmaUYZOO3sVjf8A0WJl0LZoKBl2Kls0yY2A10lgOhFV1kgsuwkgc2w1jUgbeOlNOFH2xrrqI191bODXow9NapRkO0WS8LsADNi7QOYyFW48LIG4WepOxMeB0qFxG/lvfRTymc40htNBtGWCJ660FvDj7S6ev5etHctAsTnGpPjuTNCg11C0XPZ7Ci4Za7ZUg6JcYq7HRpWVykaRqdYPus8fhyytbD21MqCdY1kgExJ28NCKpuE8TW0pRirofqmWX1AIjXTpPnTbmLtE5g2XWY1IUa7aTER16da5545udi5E/D9m3S4t13RreUEBc7GckCRl2nXx8Ky5wh3hlvWAhJALO4HmpATlYbwYobfEgFIF1YAA2edYMGRoIJ2naoyYtCSWcAGA4ObKwEDliSCJJB9R1iocJt2FlFekOwP1UuCekhCJB/RrdrhkrIvWBqNC5Un0BWYFT8ZhrSzkuTK66NpIG877ke7zqtbBpA+kGvSDXUk6HyRtrZQzKmOqsDpp4etX2DsvlJQsAyZTqRILGVnURzTr4VSLh1/6gPuNTsNjckQ+wg6T4+7r8qUoSa0HJE57dwrkAkRrprp6amBUa/wNiqeyCC+k9DGokjaNp9as17QWTbVbgOYfXUAHxBg6HYfyqIuMtt/zYjYlTPoYPh4VlGE46oLQxcJdtoYt2wDKllys+WAvLqYBJJMcxiq+9a5kh9ckqddedwJ8DodDtFWzcRtiMt3bfkeYOmx0FZiMZZYqWdjlzai3BIaJkg7QBpVKMvAuSK1eG3b7ZV5iFnMT9UEDw8+nwpPFsEyMWzrDkws6nT2gB0mKvr/F7DHVrqrpyqo1TqJmNfGOtQ8bbwjOCRegADRgDKqFmNdeUHfeqinW0w5Ig9mcKHF0ZuZ7LKEUEkc9o5toJ8gSavrF2897EXWuSouIr3WRHDFUECcsTr0OvnUCzisJDKLd6GVkMuoJzBVPkCAoik2eHd7K4M3WkyyO6KugLA+0AWETOm1aXrpQWmPtYkrc0KEH6u3Op5ZkSv4SPIheHOLLqtxlBN5CdUAyQ3Mco13kbzvXRcCwF7DWnVbDm5ck3GOHt3GDRACutw8oPNsNW8apH4XjLeYLYxDkgEuLDIZDA+mw9NSKiLx8WuRRExdg5go9pmKqBrmJMb+ehnzrquHYLu4t2tMqqGOYJmuQmdpKmdSfcRpFclZ4TfbR7NwE3D9RpE2yAPHMCFeB0E7VYdmr93DxnBKtE6665TKkmNROv5QZxQWOSk5aBq0Tu0vDHbGvLWwclqSW8LKS0wJEg9AfKgwfCLFwMLisZVQ5Dn2lMZgNImZ67UHaji6d7bNxXOewkkPl0Fy4ugI8bZ1nWdqqrPGbSbW3JIA/4p9mQ3Rd5UVhkTc7ViLjE9mbLxldszWiBMDTmAYsJB2A0H1RpVdZ4YbSNnnMLLIBBGxPMD5iCPQ0j+kCSCtoAjYlnJEkmNx9tugobvaMkc1u23Lk1BLBACAszOmZoPmauMn0lYy5vXQzSJlbtkkZdBK6efXU+QqvxUq2vTKfMFLjW2k+YI0qPie1bu5uOqFzlzMc5LFYAMZoJgDp0qPf43euHMoykgg5FJkMADMk7xVRbsZaYfh4dA2YDQAjXQrykfEVlVx7S4v/AKr/AK91ZT5SAp9DsusHqNDr5e7XzpA+Ps9B+VPvYwEGEA3j3x1Op8f96j95+vdXSm6IoPNp+Hvramfn99KVjEelaV/17yadhRJA/WnjWnmf5ClK5+6szGlsdEm2hyzGgjWPXSRW0Tb093lJqObrHc+Hynw8yaBWjrSbCiWbh03jXTx+eu3urbDSfCoRYHc/qKY+JkAeEnz18fgKQqHs2m/5daUWPj56R50nvB+v15msN0U+Q6GM5nQ/rSmWTJEkgeI1+VI7wVpbg/W1OxUX1izbKE5mLdBKwTIE+XTQ+G9Fg8MkFy4gRy6ZmEkHfYzrHUVQJe8ifj4U4ZzsjHzhvhtUNN9AotsXhgrHIQ0kZYYHzggxFJbCHToYPUA6eAO3pvSLPD77QFs3CTEDKZNWI7IY4iThbgA1JcBVHmSTpTVpBQDrZNgnMe9kADoq5yCFPXQzoKzFWrJBK3QDzQplhAOmqrpImPwqVb7CYphth08jftDw86sLH7K8UwnvLHord4f+3NVsKOdC28gbvBJOqBTIGYAydjoQR/I1e8F7LNcYDvSneZsuUgsVCM/MoPkOsVP/APaLEZZa+q+ti9HxikYHspcwOIt3/wB4wzlG9gMys0jLl5ljWfGpc4rTfUfEtP6FXl9m+QBtCQfj3hqFiuAcQAKrcUqRBUPd1HWMymNhpXV4btEZi4ttfH6ZGj3BQaljigb2RmB6hh91R6UfAzhsBh8bZ9qx3pFwXFZmJKuFy6ErtA+dZwvhQW0Evd7bM5sxUEIR9UQ0wddx16V3pcGNG+JH3Vs3j5/4pqnBNUJo8z7VYPP3PckuEtMhJyrr31x1nMR0udKp8J2VxV0gJZJB1nMoHrJO1ewNiD9r50tsUPGaShQHBWf2aPy97ibCExpF1yPKQoFWZ/ZzhLf/AMjHqD9kBFPzZj8q6VsSPOld+OgHwpuL7FJlNhez/C1MIb9/zUMfmtsD51PGEw//AC8BPncbL8izEfCpRvsazKxqeHlhyNhR/wDVww8t/nkrK2MG3nWVXBCs8SCk7Kf8Jpowl0/8tvhXe3+zZGhZAfN0H3mlvgUTRrlonxVww+VPnhXWaDfg4kcOvf8ATPy/OjHCb5+qB7x+FdYb1kbn4bfCKO3xHCg83en+HIvzYmj1cPkKkcunZ2+dIHxJ+QFZ/Ru71IHub8q7W12jwIEfu1xz0LXwD8EWnN2iVxFvAudNi9+4I9MoqPXx9k2Pgzh7fZa4ZObbchSf9qkWOxdxyApJnwyj/U1dDfxt1TmXDOnorae4mYp9jimKuCVsrHiVQH4HX5Uequ2N/wDfUOL8lNb/AGZ4iJNu8R5IvT0miXsA2aHW8D4FT+VdRh8TxCABcW2PDNqPTKn40f7ribnt4s+f/EP+q4PuqfVydsf5HxXkpcJ+z+1BLJcYiZUi6sEeMb1J/oNY+zaB8bl1rY/z7+6pjdnJ9vEO3oqAfPMaYnZ2yu4usdtbgHyVRQpZn+1L8hUfJvh3ZLhyKRfeyzzobdwwBA0gLqZk7eFRsVw7BqYtXUA/heR/2xUq3wTDj6kx9q5cb/yj5U9OG2BtZtf4VP3gmn/7eV9gqPgpXxWETe6x8lVZ90xVvwrtdYQZUs4m8PMLl+AmpK27Y9lEHoB+Qoje8z8arjka3P8A0ha8EG7xe4zTaw2JUeHeC2NfEhFqRZ4tjV9m2on7eId//Ig++mG/+p/KhN4+Xwpek+8mO/4DbF45t71i3/BaUn/SNffSHwWIYEXMbfIPReQfI03vj4mhyk01hj3QWRz2esbu1xz4tcJ+6DUizw+whlbaz4xLfE6j40Qw5powJNWoRXRCth/vgFCeIHpRrw+njAjxqhEI4ljWszHxqzt4IE9Pio++m9yi7uvossflp86BFUtlj40xcEamXLi/VzH+KPkATFJe8fGkAAwVH+7KKS17zpZxHrSAmKbY3n3CfvIrLmIA9kR6x+AqubFUpsRQBafvNbql76t0BRXL2TSdbtz0Hdj/AMaG52Rtn67+mafeTVyb360FZ3nWksUF0Q+TKI9ibX23Pl0jz1mmr2PtAbkecL8Ktw/kKIXKtKhEPC8Dtpszn+8RP+GKsUgCNT6kH76VNacGmA/N4R+vSgN3xpRQ/qf5UC4Uzq7e6APdufnSGPa/prSjip/2MfOit4Mf2ifMk0xcN4D5UAJN2tT5VMXCGmjBUUBAynwrYtmrMYQCti0o/XyoEVv7uaYMKauEwTHUW2j7RBC/E6VooB7T218s2Yj3W81AFWmCPh+vfTRgvEgVIvso9li3jKkCPKWJ+QpXf66TRYwlwwpgtqPCld4T0+P4TQF6AJJIH6FaN7pUVr4FD+80ASjeNA1w1DfEn3e6kvfoAmm4Op/Oga/UE3ooGxFICY+JPpSnxHnUU3TQT8aAHtepbX6XW8tIDDcNDJpgSiCRSAWKymEVlMQaGTr+tKaEEfrwNZWVYhyIK1WVlAwsv41sLt5/lWVlADVUTsKO2gnbqKysoAcqjby/OmIOYetZWUAboWG9ZWUmMueD4C21hnZQWBME6jQCNNvlVTiOKXFYhWyDT2FVPmoBrKygCFiXJbUkk9SST8TS0Oh8oit1lIArWx99FP4VlZTAXcb7qS5+78a1WUAaQa++guafCt1lACj1/XWls341lZSABhQsNKyspAaGtG6wPjWVlAG1GhPmKaorKygAwtA50rKygRtV0rKyso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252538"/>
            <a:ext cx="333375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JM" dirty="0" smtClean="0"/>
              <a:t>H</a:t>
            </a:r>
            <a:endParaRPr lang="en-JM" dirty="0"/>
          </a:p>
        </p:txBody>
      </p:sp>
      <p:pic>
        <p:nvPicPr>
          <p:cNvPr id="30728" name="Picture 8" descr="http://imgc.allpostersimages.com/images/P-473-488-90/21/2168/E4JCD00Z/posters/sergio-pitamitz-ocho-rios-jamaica-west-indies-central-ame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568825" cy="5257799"/>
          </a:xfrm>
          <a:prstGeom prst="rect">
            <a:avLst/>
          </a:prstGeom>
          <a:noFill/>
        </p:spPr>
      </p:pic>
      <p:pic>
        <p:nvPicPr>
          <p:cNvPr id="30730" name="Picture 10" descr="https://encrypted-tbn1.gstatic.com/images?q=tbn:ANd9GcSvhjfFql1B4xH6P5vEmPbY5C1l3vPPkAjifWFun3muQ-pMJB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209800"/>
            <a:ext cx="449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JM" dirty="0" smtClean="0"/>
              <a:t>Stay in front of the Competition</a:t>
            </a:r>
            <a:br>
              <a:rPr lang="en-JM" dirty="0" smtClean="0"/>
            </a:br>
            <a:r>
              <a:rPr lang="en-JM" dirty="0" smtClean="0"/>
              <a:t>Be a Winner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667000" y="-1600200"/>
            <a:ext cx="3962400" cy="452596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JM" dirty="0" smtClean="0">
              <a:solidFill>
                <a:srgbClr val="DD4B39"/>
              </a:solidFill>
            </a:endParaRPr>
          </a:p>
          <a:p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560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sp>
        <p:nvSpPr>
          <p:cNvPr id="2560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sp>
        <p:nvSpPr>
          <p:cNvPr id="25606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25608" name="Picture 8" descr="http://myathleticlife.com/wp-content/uploads/2012/02/Usain-Bo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581400" cy="4419600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Skfy3BzrPz5bGfZzogxVskSv-YZZpJnPl7SWQjkaa6bNkACST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4876800" cy="442912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13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rmAutofit/>
          </a:bodyPr>
          <a:lstStyle/>
          <a:p>
            <a:r>
              <a:rPr lang="en-JM" sz="2800" i="1" dirty="0" smtClean="0"/>
              <a:t>“Let us share this Vision of new and expanded opportunity for expanding the flow of investments to our region and to beautiful and exciting Jamaica”</a:t>
            </a:r>
            <a:br>
              <a:rPr lang="en-JM" sz="2800" i="1" dirty="0" smtClean="0"/>
            </a:br>
            <a:r>
              <a:rPr lang="en-JM" sz="2800" i="1" dirty="0" smtClean="0"/>
              <a:t>                                                                         Ambassador Thomas</a:t>
            </a:r>
            <a:endParaRPr lang="en-JM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52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JM" dirty="0" smtClean="0"/>
          </a:p>
          <a:p>
            <a:r>
              <a:rPr lang="en-JM" sz="4000" dirty="0" smtClean="0">
                <a:solidFill>
                  <a:srgbClr val="FF0000"/>
                </a:solidFill>
                <a:hlinkClick r:id="rId3"/>
              </a:rPr>
              <a:t>http://www.</a:t>
            </a:r>
            <a:r>
              <a:rPr lang="en-JM" sz="4000" b="1" dirty="0" smtClean="0">
                <a:solidFill>
                  <a:srgbClr val="FF0000"/>
                </a:solidFill>
                <a:hlinkClick r:id="rId3"/>
              </a:rPr>
              <a:t>embassy@jamaicagov.cn</a:t>
            </a:r>
          </a:p>
          <a:p>
            <a:r>
              <a:rPr lang="en-JM" sz="4000" b="1" dirty="0" smtClean="0">
                <a:solidFill>
                  <a:srgbClr val="FF0000"/>
                </a:solidFill>
              </a:rPr>
              <a:t>http://</a:t>
            </a:r>
            <a:r>
              <a:rPr lang="en-JM" sz="4000" dirty="0" smtClean="0">
                <a:solidFill>
                  <a:srgbClr val="FF0000"/>
                </a:solidFill>
              </a:rPr>
              <a:t>www.jamaicatradeand invest.org/</a:t>
            </a:r>
            <a:r>
              <a:rPr lang="en-JM" sz="4000" dirty="0" err="1" smtClean="0">
                <a:solidFill>
                  <a:srgbClr val="FF0000"/>
                </a:solidFill>
              </a:rPr>
              <a:t>chinese</a:t>
            </a:r>
            <a:endParaRPr lang="en-JM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14</a:t>
            </a:fld>
            <a:endParaRPr lang="en-JM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JM" dirty="0" smtClean="0"/>
              <a:t>Gateway to the </a:t>
            </a:r>
            <a:r>
              <a:rPr lang="en-JM" sz="6000" dirty="0" smtClean="0"/>
              <a:t>Americas </a:t>
            </a:r>
            <a:r>
              <a:rPr lang="en-JM" dirty="0" smtClean="0"/>
              <a:t/>
            </a:r>
            <a:br>
              <a:rPr lang="en-JM" dirty="0" smtClean="0"/>
            </a:b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>
            <a:normAutofit fontScale="92500" lnSpcReduction="10000"/>
          </a:bodyPr>
          <a:lstStyle/>
          <a:p>
            <a:r>
              <a:rPr lang="en-JM" dirty="0" smtClean="0"/>
              <a:t>Near to market of 800 million persons</a:t>
            </a:r>
          </a:p>
          <a:p>
            <a:r>
              <a:rPr lang="en-JM" dirty="0" smtClean="0"/>
              <a:t>Modern Airports</a:t>
            </a:r>
          </a:p>
          <a:p>
            <a:r>
              <a:rPr lang="en-JM" dirty="0" smtClean="0"/>
              <a:t>Transhipment Ports</a:t>
            </a:r>
          </a:p>
          <a:p>
            <a:r>
              <a:rPr lang="en-JM" dirty="0" smtClean="0"/>
              <a:t>Cruise Shipping Ports</a:t>
            </a:r>
          </a:p>
          <a:p>
            <a:r>
              <a:rPr lang="en-JM" dirty="0" smtClean="0"/>
              <a:t>Solid Information &amp; Telecommunications infrastructure</a:t>
            </a:r>
          </a:p>
          <a:p>
            <a:r>
              <a:rPr lang="en-JM" dirty="0" smtClean="0"/>
              <a:t>Located 1 hour from Cuba, 90 minutes to Miami, USA</a:t>
            </a:r>
          </a:p>
          <a:p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2</a:t>
            </a:fld>
            <a:endParaRPr lang="en-JM"/>
          </a:p>
        </p:txBody>
      </p:sp>
      <p:pic>
        <p:nvPicPr>
          <p:cNvPr id="7" name="Picture 2" descr="https://encrypted-tbn1.gstatic.com/images?q=tbn:ANd9GcRNN_2wirnHcfMlLG2zGodaqzKrh5e-WoW7AreXSzYBjbVLUhfn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Overview of </a:t>
            </a:r>
            <a:r>
              <a:rPr lang="en-JM" sz="6000" dirty="0" smtClean="0"/>
              <a:t>Jamaica</a:t>
            </a:r>
            <a:endParaRPr lang="en-JM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257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JM" dirty="0" smtClean="0"/>
              <a:t>Population: 2.8 million</a:t>
            </a:r>
          </a:p>
          <a:p>
            <a:r>
              <a:rPr lang="en-JM" dirty="0" smtClean="0"/>
              <a:t>Largest English speaking island in the Caribbean</a:t>
            </a:r>
          </a:p>
          <a:p>
            <a:r>
              <a:rPr lang="en-JM" dirty="0" smtClean="0"/>
              <a:t>GDP per Capita: US$8,300</a:t>
            </a:r>
          </a:p>
          <a:p>
            <a:r>
              <a:rPr lang="en-JM" dirty="0" smtClean="0"/>
              <a:t>Literacy Rate: 87.9%</a:t>
            </a:r>
          </a:p>
          <a:p>
            <a:r>
              <a:rPr lang="en-JM" dirty="0" smtClean="0"/>
              <a:t>Political stability</a:t>
            </a:r>
          </a:p>
          <a:p>
            <a:r>
              <a:rPr lang="en-JM" dirty="0" smtClean="0"/>
              <a:t>Economic stability</a:t>
            </a:r>
          </a:p>
          <a:p>
            <a:r>
              <a:rPr lang="en-JM" dirty="0" smtClean="0"/>
              <a:t>Laws &amp; Regulations to protect Investments in Economic Free-zones</a:t>
            </a:r>
          </a:p>
          <a:p>
            <a:pPr>
              <a:buNone/>
            </a:pP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962400" cy="5181600"/>
          </a:xfrm>
        </p:spPr>
        <p:txBody>
          <a:bodyPr>
            <a:normAutofit lnSpcReduction="10000"/>
          </a:bodyPr>
          <a:lstStyle/>
          <a:p>
            <a:endParaRPr lang="en-JM" dirty="0"/>
          </a:p>
        </p:txBody>
      </p:sp>
      <p:pic>
        <p:nvPicPr>
          <p:cNvPr id="4098" name="Picture 2" descr="http://ccs.infospace.com/ClickHandler.ashx?du=http%3a%2f%2fblog.quantumwimax.com%2fwp-content%2fuploads%2f2009%2f09%2fjamaica.jpg&amp;ru=http%3a%2f%2fblog.quantumwimax.com%2fwp-content%2fuploads%2f2009%2f09%2fjamaica.jpg&amp;ld=20140221&amp;ap=4&amp;app=1&amp;c=gboxtest2c&amp;s=gboxtest2c&amp;coi=772&amp;cop=main-title&amp;euip=222.128.38.172&amp;npp=4&amp;p=0&amp;pp=0&amp;pvaid=be881cdc7c534daf92791d0574ad6606&amp;ep=4&amp;mid=9&amp;en=wqETw4NR%2buR5GZCZXhAXR2i2IJBv7DaI59bhWDDoG98bCgNPelwoyg%3d%3d&amp;hash=936C89FE7FE93AB1188B372D8C00C8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126914" cy="5181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3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Ideal Geographic Location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JM" dirty="0" smtClean="0"/>
          </a:p>
          <a:p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4</a:t>
            </a:fld>
            <a:endParaRPr lang="en-JM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Why Jamaica Logistics Hub?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810000" cy="5562600"/>
          </a:xfrm>
        </p:spPr>
        <p:txBody>
          <a:bodyPr>
            <a:normAutofit/>
          </a:bodyPr>
          <a:lstStyle/>
          <a:p>
            <a:r>
              <a:rPr lang="en-JM" sz="2400" dirty="0" smtClean="0"/>
              <a:t>Jamaica has location advantage created by its close proximity to International Shipping Lanes</a:t>
            </a:r>
          </a:p>
          <a:p>
            <a:r>
              <a:rPr lang="en-JM" sz="2400" dirty="0" smtClean="0"/>
              <a:t>Deep water port can accommodate new class of Post-</a:t>
            </a:r>
            <a:r>
              <a:rPr lang="en-JM" sz="2400" dirty="0" err="1" smtClean="0"/>
              <a:t>Panamax</a:t>
            </a:r>
            <a:r>
              <a:rPr lang="en-JM" sz="2400" dirty="0" smtClean="0"/>
              <a:t> ships and facilitate transhipment</a:t>
            </a:r>
          </a:p>
          <a:p>
            <a:r>
              <a:rPr lang="en-JM" sz="2400" dirty="0" smtClean="0"/>
              <a:t>New investments planned to expand port and build new Logistic facilities </a:t>
            </a:r>
          </a:p>
          <a:p>
            <a:endParaRPr lang="en-JM" dirty="0" smtClean="0"/>
          </a:p>
          <a:p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0"/>
            <a:ext cx="3429000" cy="4953000"/>
          </a:xfrm>
        </p:spPr>
        <p:txBody>
          <a:bodyPr>
            <a:normAutofit/>
          </a:bodyPr>
          <a:lstStyle/>
          <a:p>
            <a:endParaRPr lang="en-JM" dirty="0"/>
          </a:p>
        </p:txBody>
      </p:sp>
      <p:pic>
        <p:nvPicPr>
          <p:cNvPr id="2050" name="Picture 2" descr="http://ccs.infospace.com/ClickHandler.ashx?du=http%3a%2f%2fwww.seanews.com.tr%2fimages%2farticles%2f2013_07%2f107116%2fterminal4.jpg&amp;ru=http%3a%2f%2fwww.seanews.com.tr%2fimages%2farticles%2f2013_07%2f107116%2fterminal4.jpg&amp;ld=20140221&amp;ap=6&amp;app=1&amp;c=gboxtest2c&amp;s=gboxtest2c&amp;coi=772&amp;cop=main-title&amp;euip=222.128.38.172&amp;npp=6&amp;p=0&amp;pp=0&amp;pvaid=ed19c86c335446b284de88cb4b0a8b09&amp;ep=6&amp;mid=9&amp;en=wqETw4NR%2buR5GZCZXhAXR2i2IJBv7DaI59bhWDDoG98bCgNPelwoyg%3d%3d&amp;hash=14118C4BB4F0BD99295ECB8CDED4DB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5029200" cy="49529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5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/>
              <a:t>Global Supply </a:t>
            </a:r>
            <a:r>
              <a:rPr lang="en-JM" smtClean="0"/>
              <a:t>Chain Advantages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295400"/>
            <a:ext cx="20574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SEA,   ROAD,  AIR-LINKS</a:t>
            </a:r>
          </a:p>
          <a:p>
            <a:pPr>
              <a:buFont typeface="Wingdings" pitchFamily="2" charset="2"/>
              <a:buChar char="§"/>
            </a:pPr>
            <a:endParaRPr lang="en-JM" sz="1600" b="1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FREEZONES</a:t>
            </a:r>
          </a:p>
          <a:p>
            <a:pPr>
              <a:buFont typeface="Wingdings" pitchFamily="2" charset="2"/>
              <a:buChar char="§"/>
            </a:pPr>
            <a:endParaRPr lang="en-JM" sz="1600" b="1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AIR CARGO</a:t>
            </a:r>
          </a:p>
          <a:p>
            <a:pPr>
              <a:buNone/>
            </a:pPr>
            <a:r>
              <a:rPr lang="en-JM" sz="1600" b="1" dirty="0" smtClean="0">
                <a:latin typeface="BankGothic Md BT" pitchFamily="34" charset="0"/>
              </a:rPr>
              <a:t>      FREEZONE</a:t>
            </a:r>
          </a:p>
          <a:p>
            <a:pPr>
              <a:buNone/>
            </a:pPr>
            <a:endParaRPr lang="en-JM" sz="1600" b="1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SHIP </a:t>
            </a:r>
          </a:p>
          <a:p>
            <a:pPr>
              <a:buNone/>
            </a:pPr>
            <a:r>
              <a:rPr lang="en-JM" sz="1600" b="1" dirty="0" smtClean="0">
                <a:latin typeface="BankGothic Md BT" pitchFamily="34" charset="0"/>
              </a:rPr>
              <a:t>     REPAIR</a:t>
            </a: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 FACILITIES</a:t>
            </a:r>
          </a:p>
          <a:p>
            <a:pPr>
              <a:buFont typeface="Wingdings" pitchFamily="2" charset="2"/>
              <a:buChar char="§"/>
            </a:pPr>
            <a:endParaRPr lang="en-JM" sz="1600" b="1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BONDED  WAREHOUSE</a:t>
            </a:r>
          </a:p>
          <a:p>
            <a:pPr>
              <a:buFont typeface="Wingdings" pitchFamily="2" charset="2"/>
              <a:buChar char="§"/>
            </a:pPr>
            <a:endParaRPr lang="en-JM" sz="1600" b="1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BULK GRAIN </a:t>
            </a: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STORAGE</a:t>
            </a:r>
          </a:p>
          <a:p>
            <a:pPr>
              <a:buFont typeface="Wingdings" pitchFamily="2" charset="2"/>
              <a:buChar char="§"/>
            </a:pPr>
            <a:endParaRPr lang="en-JM" sz="1600" b="1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JM" sz="1600" b="1" dirty="0" smtClean="0">
                <a:latin typeface="BankGothic Md BT" pitchFamily="34" charset="0"/>
              </a:rPr>
              <a:t>PETROLEUM</a:t>
            </a:r>
          </a:p>
          <a:p>
            <a:pPr>
              <a:buNone/>
            </a:pPr>
            <a:r>
              <a:rPr lang="en-JM" sz="1600" b="1" dirty="0" smtClean="0">
                <a:latin typeface="BankGothic Md BT" pitchFamily="34" charset="0"/>
              </a:rPr>
              <a:t>     STORAGE</a:t>
            </a:r>
          </a:p>
          <a:p>
            <a:pPr>
              <a:buNone/>
            </a:pPr>
            <a:r>
              <a:rPr lang="en-JM" sz="1600" b="1" dirty="0" smtClean="0">
                <a:latin typeface="BankGothic Md BT" pitchFamily="34" charset="0"/>
              </a:rPr>
              <a:t>     FACILITIES</a:t>
            </a:r>
          </a:p>
          <a:p>
            <a:pPr>
              <a:buNone/>
            </a:pPr>
            <a:endParaRPr lang="en-JM" sz="1600" dirty="0" smtClean="0"/>
          </a:p>
          <a:p>
            <a:pPr>
              <a:buNone/>
            </a:pPr>
            <a:endParaRPr lang="en-JM" sz="1600" dirty="0" smtClean="0"/>
          </a:p>
          <a:p>
            <a:pPr>
              <a:buNone/>
            </a:pPr>
            <a:endParaRPr lang="en-JM" sz="1600" dirty="0" smtClean="0"/>
          </a:p>
          <a:p>
            <a:pPr>
              <a:buNone/>
            </a:pPr>
            <a:endParaRPr lang="en-JM" sz="1600" dirty="0" smtClean="0"/>
          </a:p>
          <a:p>
            <a:pPr>
              <a:buNone/>
            </a:pPr>
            <a:endParaRPr lang="en-JM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6</a:t>
            </a:fld>
            <a:endParaRPr lang="en-JM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19200"/>
          </a:xfrm>
        </p:spPr>
        <p:txBody>
          <a:bodyPr/>
          <a:lstStyle/>
          <a:p>
            <a:r>
              <a:rPr lang="en-JM" dirty="0" smtClean="0"/>
              <a:t>Investment </a:t>
            </a:r>
            <a:r>
              <a:rPr lang="en-JM" sz="5400" dirty="0" smtClean="0"/>
              <a:t>Opportunities</a:t>
            </a:r>
            <a:endParaRPr lang="en-JM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3200400" cy="5410200"/>
          </a:xfrm>
        </p:spPr>
        <p:txBody>
          <a:bodyPr>
            <a:normAutofit fontScale="92500"/>
          </a:bodyPr>
          <a:lstStyle/>
          <a:p>
            <a:r>
              <a:rPr lang="en-JM" dirty="0" smtClean="0"/>
              <a:t>Infrastructure; construction of </a:t>
            </a:r>
          </a:p>
          <a:p>
            <a:pPr>
              <a:buNone/>
            </a:pPr>
            <a:r>
              <a:rPr lang="en-JM" dirty="0" smtClean="0"/>
              <a:t>    roads, port facilities </a:t>
            </a:r>
          </a:p>
          <a:p>
            <a:r>
              <a:rPr lang="en-JM" dirty="0" smtClean="0"/>
              <a:t>Housing</a:t>
            </a:r>
          </a:p>
          <a:p>
            <a:r>
              <a:rPr lang="en-JM" dirty="0" smtClean="0"/>
              <a:t>Agriculture</a:t>
            </a:r>
          </a:p>
          <a:p>
            <a:r>
              <a:rPr lang="en-JM" dirty="0" smtClean="0"/>
              <a:t>Tourism /Hotels</a:t>
            </a:r>
          </a:p>
          <a:p>
            <a:r>
              <a:rPr lang="en-JM" dirty="0" smtClean="0"/>
              <a:t>Water and sewer</a:t>
            </a:r>
          </a:p>
          <a:p>
            <a:pPr>
              <a:buNone/>
            </a:pPr>
            <a:r>
              <a:rPr lang="en-JM" dirty="0" smtClean="0"/>
              <a:t>     projects</a:t>
            </a:r>
          </a:p>
          <a:p>
            <a:r>
              <a:rPr lang="en-JM" dirty="0" smtClean="0"/>
              <a:t>Bauxite Mining &amp; Alumina production</a:t>
            </a:r>
          </a:p>
          <a:p>
            <a:r>
              <a:rPr lang="en-JM" dirty="0" smtClean="0"/>
              <a:t>Agro-business</a:t>
            </a:r>
          </a:p>
          <a:p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92500"/>
          </a:bodyPr>
          <a:lstStyle/>
          <a:p>
            <a:endParaRPr lang="en-JM" dirty="0" smtClean="0"/>
          </a:p>
          <a:p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7</a:t>
            </a:fld>
            <a:endParaRPr lang="en-JM"/>
          </a:p>
        </p:txBody>
      </p:sp>
      <p:pic>
        <p:nvPicPr>
          <p:cNvPr id="12290" name="Picture 2" descr="https://encrypted-tbn1.gstatic.com/images?q=tbn:ANd9GcS9NN5ubpRlSicXtRIuUkyY3ZVlLL9fs4f4MEBA-VIFEPh09WB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24000"/>
            <a:ext cx="5867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JM" dirty="0" smtClean="0"/>
              <a:t>Location advantage - Shipping route from China to markets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600200"/>
            <a:ext cx="1447800" cy="4525963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253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8</a:t>
            </a:fld>
            <a:endParaRPr lang="en-JM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JM" dirty="0" smtClean="0"/>
              <a:t>Investment </a:t>
            </a:r>
            <a:r>
              <a:rPr lang="en-JM" sz="5400" dirty="0" smtClean="0"/>
              <a:t>Opportunities</a:t>
            </a:r>
            <a:endParaRPr lang="en-JM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352800" cy="5791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JM" dirty="0" smtClean="0"/>
              <a:t>Invest in Logistic Hub</a:t>
            </a:r>
          </a:p>
          <a:p>
            <a:r>
              <a:rPr lang="en-JM" dirty="0" smtClean="0"/>
              <a:t>Assemble, warehouse and distribute from Tax advantaged Industrial Parks</a:t>
            </a:r>
          </a:p>
          <a:p>
            <a:r>
              <a:rPr lang="en-JM" dirty="0" smtClean="0"/>
              <a:t>Regional Office for Latin America &amp; Caribbean operations</a:t>
            </a:r>
          </a:p>
          <a:p>
            <a:r>
              <a:rPr lang="en-JM" dirty="0" smtClean="0"/>
              <a:t>Government Incentives for Investment</a:t>
            </a:r>
          </a:p>
          <a:p>
            <a:endParaRPr lang="en-JM" dirty="0" smtClean="0"/>
          </a:p>
          <a:p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9BD7-B769-4242-9007-62025B216233}" type="slidenum">
              <a:rPr lang="en-JM" smtClean="0"/>
              <a:pPr/>
              <a:t>9</a:t>
            </a:fld>
            <a:endParaRPr lang="en-JM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5791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385</Words>
  <Application>Microsoft Office PowerPoint</Application>
  <PresentationFormat>On-screen Show (4:3)</PresentationFormat>
  <Paragraphs>120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INVEST IN JAMAICA  </vt:lpstr>
      <vt:lpstr>Gateway to the Americas  </vt:lpstr>
      <vt:lpstr>Overview of Jamaica</vt:lpstr>
      <vt:lpstr>Ideal Geographic Location</vt:lpstr>
      <vt:lpstr>Why Jamaica Logistics Hub?</vt:lpstr>
      <vt:lpstr>Global Supply Chain Advantages</vt:lpstr>
      <vt:lpstr>Investment Opportunities</vt:lpstr>
      <vt:lpstr>Location advantage - Shipping route from China to markets</vt:lpstr>
      <vt:lpstr>Investment Opportunities</vt:lpstr>
      <vt:lpstr>Jamaica is a choice Tourist destination</vt:lpstr>
      <vt:lpstr>COME TO JAMAICA AND FEEL ALLRIGHT !</vt:lpstr>
      <vt:lpstr>Tourist Hotels and Attractions</vt:lpstr>
      <vt:lpstr>Stay in front of the Competition Be a Winner</vt:lpstr>
      <vt:lpstr>“Let us share this Vision of new and expanded opportunity for expanding the flow of investments to our region and to beautiful and exciting Jamaica”                                                                          Ambassador Thomas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83</cp:revision>
  <dcterms:created xsi:type="dcterms:W3CDTF">2014-02-21T04:57:48Z</dcterms:created>
  <dcterms:modified xsi:type="dcterms:W3CDTF">2014-02-26T00:48:29Z</dcterms:modified>
</cp:coreProperties>
</file>