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70" r:id="rId3"/>
    <p:sldId id="257" r:id="rId4"/>
    <p:sldId id="274" r:id="rId5"/>
    <p:sldId id="277" r:id="rId6"/>
    <p:sldId id="275" r:id="rId7"/>
    <p:sldId id="278" r:id="rId8"/>
    <p:sldId id="276" r:id="rId9"/>
    <p:sldId id="263" r:id="rId10"/>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F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31" autoAdjust="0"/>
  </p:normalViewPr>
  <p:slideViewPr>
    <p:cSldViewPr snapToGrid="0" snapToObjects="1" showGuides="1">
      <p:cViewPr varScale="1">
        <p:scale>
          <a:sx n="132" d="100"/>
          <a:sy n="132" d="100"/>
        </p:scale>
        <p:origin x="-930" y="-84"/>
      </p:cViewPr>
      <p:guideLst>
        <p:guide orient="horz" pos="430"/>
        <p:guide pos="66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84522-6C96-4C9C-8F4D-DA4E65D8974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5B94D99D-6801-4B3A-B37C-DD33E52BC41A}">
      <dgm:prSet phldrT="[文本]"/>
      <dgm:spPr/>
      <dgm:t>
        <a:bodyPr/>
        <a:lstStyle/>
        <a:p>
          <a:r>
            <a:rPr lang="zh-CN" altLang="en-US" dirty="0" smtClean="0"/>
            <a:t>赤泥</a:t>
          </a:r>
          <a:endParaRPr lang="zh-CN" altLang="en-US" dirty="0"/>
        </a:p>
      </dgm:t>
    </dgm:pt>
    <dgm:pt modelId="{82F7C6D6-1B38-4DF8-BD29-B66AFB62EB92}" type="parTrans" cxnId="{176405F0-CB85-44C5-AF16-72E73F3984C8}">
      <dgm:prSet/>
      <dgm:spPr/>
      <dgm:t>
        <a:bodyPr/>
        <a:lstStyle/>
        <a:p>
          <a:endParaRPr lang="zh-CN" altLang="en-US"/>
        </a:p>
      </dgm:t>
    </dgm:pt>
    <dgm:pt modelId="{7839DA66-416B-4E24-B1F2-649D28B926D8}" type="sibTrans" cxnId="{176405F0-CB85-44C5-AF16-72E73F3984C8}">
      <dgm:prSet/>
      <dgm:spPr/>
      <dgm:t>
        <a:bodyPr/>
        <a:lstStyle/>
        <a:p>
          <a:endParaRPr lang="zh-CN" altLang="en-US"/>
        </a:p>
      </dgm:t>
    </dgm:pt>
    <dgm:pt modelId="{A91F0CD2-A4FC-4761-899F-1A5B1C772929}">
      <dgm:prSet phldrT="[文本]"/>
      <dgm:spPr/>
      <dgm:t>
        <a:bodyPr/>
        <a:lstStyle/>
        <a:p>
          <a:r>
            <a:rPr lang="zh-CN" altLang="en-US" dirty="0" smtClean="0"/>
            <a:t>烧结成建筑用砖</a:t>
          </a:r>
          <a:endParaRPr lang="zh-CN" altLang="en-US" dirty="0"/>
        </a:p>
      </dgm:t>
    </dgm:pt>
    <dgm:pt modelId="{3D0D0B4A-2760-4E8A-AF84-1B5E31D2911D}" type="parTrans" cxnId="{E730664A-3140-402B-AB7D-117CE481AD3A}">
      <dgm:prSet/>
      <dgm:spPr/>
      <dgm:t>
        <a:bodyPr/>
        <a:lstStyle/>
        <a:p>
          <a:endParaRPr lang="zh-CN" altLang="en-US"/>
        </a:p>
      </dgm:t>
    </dgm:pt>
    <dgm:pt modelId="{01BFDC63-5887-472D-B5C9-C60EC69C2FBE}" type="sibTrans" cxnId="{E730664A-3140-402B-AB7D-117CE481AD3A}">
      <dgm:prSet/>
      <dgm:spPr/>
      <dgm:t>
        <a:bodyPr/>
        <a:lstStyle/>
        <a:p>
          <a:endParaRPr lang="zh-CN" altLang="en-US"/>
        </a:p>
      </dgm:t>
    </dgm:pt>
    <dgm:pt modelId="{2EF22DF8-4A27-4C2D-87E8-8B18C71A6A75}">
      <dgm:prSet phldrT="[文本]"/>
      <dgm:spPr/>
      <dgm:t>
        <a:bodyPr/>
        <a:lstStyle/>
        <a:p>
          <a:r>
            <a:rPr lang="zh-CN" altLang="en-US" dirty="0" smtClean="0"/>
            <a:t>再次选铁</a:t>
          </a:r>
          <a:endParaRPr lang="zh-CN" altLang="en-US" dirty="0"/>
        </a:p>
      </dgm:t>
    </dgm:pt>
    <dgm:pt modelId="{6B38B69B-6441-40A3-9361-0DFD89C6BFD9}" type="parTrans" cxnId="{C5B9C513-720C-478F-B677-9FD81A476088}">
      <dgm:prSet/>
      <dgm:spPr/>
      <dgm:t>
        <a:bodyPr/>
        <a:lstStyle/>
        <a:p>
          <a:endParaRPr lang="zh-CN" altLang="en-US"/>
        </a:p>
      </dgm:t>
    </dgm:pt>
    <dgm:pt modelId="{33F01C27-A50F-465E-B42E-1825179C8468}" type="sibTrans" cxnId="{C5B9C513-720C-478F-B677-9FD81A476088}">
      <dgm:prSet/>
      <dgm:spPr/>
      <dgm:t>
        <a:bodyPr/>
        <a:lstStyle/>
        <a:p>
          <a:endParaRPr lang="zh-CN" altLang="en-US"/>
        </a:p>
      </dgm:t>
    </dgm:pt>
    <dgm:pt modelId="{4B773750-8857-4FD1-8E3D-8F206B488170}">
      <dgm:prSet phldrT="[文本]"/>
      <dgm:spPr/>
      <dgm:t>
        <a:bodyPr/>
        <a:lstStyle/>
        <a:p>
          <a:r>
            <a:rPr lang="zh-CN" altLang="en-US" dirty="0" smtClean="0"/>
            <a:t>含稀有金属的残留</a:t>
          </a:r>
          <a:endParaRPr lang="zh-CN" altLang="en-US" dirty="0"/>
        </a:p>
      </dgm:t>
    </dgm:pt>
    <dgm:pt modelId="{C08588EB-4BFE-4AFD-A88D-BD98835F9866}" type="parTrans" cxnId="{81A49A0D-85CC-4774-BA5C-5C6BC1E83488}">
      <dgm:prSet/>
      <dgm:spPr/>
      <dgm:t>
        <a:bodyPr/>
        <a:lstStyle/>
        <a:p>
          <a:endParaRPr lang="zh-CN" altLang="en-US"/>
        </a:p>
      </dgm:t>
    </dgm:pt>
    <dgm:pt modelId="{5367E8F0-700A-4BE5-87C9-0330C04BE1EC}" type="sibTrans" cxnId="{81A49A0D-85CC-4774-BA5C-5C6BC1E83488}">
      <dgm:prSet/>
      <dgm:spPr/>
      <dgm:t>
        <a:bodyPr/>
        <a:lstStyle/>
        <a:p>
          <a:endParaRPr lang="zh-CN" altLang="en-US"/>
        </a:p>
      </dgm:t>
    </dgm:pt>
    <dgm:pt modelId="{C060DA78-4ECF-46B8-8046-E317AB121C9F}" type="pres">
      <dgm:prSet presAssocID="{1C584522-6C96-4C9C-8F4D-DA4E65D89746}" presName="Name0" presStyleCnt="0">
        <dgm:presLayoutVars>
          <dgm:dir/>
          <dgm:resizeHandles val="exact"/>
        </dgm:presLayoutVars>
      </dgm:prSet>
      <dgm:spPr/>
    </dgm:pt>
    <dgm:pt modelId="{766F926D-0D90-40CB-8A51-951D35BE9970}" type="pres">
      <dgm:prSet presAssocID="{5B94D99D-6801-4B3A-B37C-DD33E52BC41A}" presName="node" presStyleLbl="node1" presStyleIdx="0" presStyleCnt="4" custScaleX="58974" custLinFactNeighborX="-572">
        <dgm:presLayoutVars>
          <dgm:bulletEnabled val="1"/>
        </dgm:presLayoutVars>
      </dgm:prSet>
      <dgm:spPr/>
    </dgm:pt>
    <dgm:pt modelId="{A03FCA0C-DD68-4260-84E2-68D21EC3BCC4}" type="pres">
      <dgm:prSet presAssocID="{7839DA66-416B-4E24-B1F2-649D28B926D8}" presName="sibTrans" presStyleLbl="sibTrans2D1" presStyleIdx="0" presStyleCnt="3"/>
      <dgm:spPr/>
    </dgm:pt>
    <dgm:pt modelId="{874277F2-4443-43F9-8866-C5634BF4E5F7}" type="pres">
      <dgm:prSet presAssocID="{7839DA66-416B-4E24-B1F2-649D28B926D8}" presName="connectorText" presStyleLbl="sibTrans2D1" presStyleIdx="0" presStyleCnt="3"/>
      <dgm:spPr/>
    </dgm:pt>
    <dgm:pt modelId="{8D8F2377-A2F7-4511-B6A2-4ECFB5C8BC3B}" type="pres">
      <dgm:prSet presAssocID="{2EF22DF8-4A27-4C2D-87E8-8B18C71A6A75}" presName="node" presStyleLbl="node1" presStyleIdx="1" presStyleCnt="4" custScaleX="66070" custLinFactNeighborX="-22093">
        <dgm:presLayoutVars>
          <dgm:bulletEnabled val="1"/>
        </dgm:presLayoutVars>
      </dgm:prSet>
      <dgm:spPr/>
      <dgm:t>
        <a:bodyPr/>
        <a:lstStyle/>
        <a:p>
          <a:endParaRPr lang="zh-CN" altLang="en-US"/>
        </a:p>
      </dgm:t>
    </dgm:pt>
    <dgm:pt modelId="{88960A73-B1CD-4619-9EAA-8A5CE3C9D67C}" type="pres">
      <dgm:prSet presAssocID="{33F01C27-A50F-465E-B42E-1825179C8468}" presName="sibTrans" presStyleLbl="sibTrans2D1" presStyleIdx="1" presStyleCnt="3"/>
      <dgm:spPr/>
    </dgm:pt>
    <dgm:pt modelId="{C254AB5B-AA54-492F-808A-56CBDA2D029F}" type="pres">
      <dgm:prSet presAssocID="{33F01C27-A50F-465E-B42E-1825179C8468}" presName="connectorText" presStyleLbl="sibTrans2D1" presStyleIdx="1" presStyleCnt="3"/>
      <dgm:spPr/>
    </dgm:pt>
    <dgm:pt modelId="{7E1E2DFF-FB5C-4E1A-94F1-AF16479862AA}" type="pres">
      <dgm:prSet presAssocID="{4B773750-8857-4FD1-8E3D-8F206B488170}" presName="node" presStyleLbl="node1" presStyleIdx="2" presStyleCnt="4" custLinFactNeighborX="-44186" custLinFactNeighborY="-1005">
        <dgm:presLayoutVars>
          <dgm:bulletEnabled val="1"/>
        </dgm:presLayoutVars>
      </dgm:prSet>
      <dgm:spPr/>
      <dgm:t>
        <a:bodyPr/>
        <a:lstStyle/>
        <a:p>
          <a:endParaRPr lang="zh-CN" altLang="en-US"/>
        </a:p>
      </dgm:t>
    </dgm:pt>
    <dgm:pt modelId="{92C8BD82-C82D-4AB3-8C90-9DB4C8F2B0A7}" type="pres">
      <dgm:prSet presAssocID="{5367E8F0-700A-4BE5-87C9-0330C04BE1EC}" presName="sibTrans" presStyleLbl="sibTrans2D1" presStyleIdx="2" presStyleCnt="3"/>
      <dgm:spPr/>
    </dgm:pt>
    <dgm:pt modelId="{36FE770A-FC44-48A6-BDCE-F15D06613F9E}" type="pres">
      <dgm:prSet presAssocID="{5367E8F0-700A-4BE5-87C9-0330C04BE1EC}" presName="connectorText" presStyleLbl="sibTrans2D1" presStyleIdx="2" presStyleCnt="3"/>
      <dgm:spPr/>
    </dgm:pt>
    <dgm:pt modelId="{982B1EE9-106D-490D-8DE1-6BF1BFD589C4}" type="pres">
      <dgm:prSet presAssocID="{A91F0CD2-A4FC-4761-899F-1A5B1C772929}" presName="node" presStyleLbl="node1" presStyleIdx="3" presStyleCnt="4" custLinFactNeighborX="-75743" custLinFactNeighborY="-1621">
        <dgm:presLayoutVars>
          <dgm:bulletEnabled val="1"/>
        </dgm:presLayoutVars>
      </dgm:prSet>
      <dgm:spPr/>
    </dgm:pt>
  </dgm:ptLst>
  <dgm:cxnLst>
    <dgm:cxn modelId="{B48A7F51-5BFB-4AC3-916B-BFCBE3504B19}" type="presOf" srcId="{1C584522-6C96-4C9C-8F4D-DA4E65D89746}" destId="{C060DA78-4ECF-46B8-8046-E317AB121C9F}" srcOrd="0" destOrd="0" presId="urn:microsoft.com/office/officeart/2005/8/layout/process1"/>
    <dgm:cxn modelId="{65DB957B-C279-4EDB-9497-41D82DD93CE4}" type="presOf" srcId="{A91F0CD2-A4FC-4761-899F-1A5B1C772929}" destId="{982B1EE9-106D-490D-8DE1-6BF1BFD589C4}" srcOrd="0" destOrd="0" presId="urn:microsoft.com/office/officeart/2005/8/layout/process1"/>
    <dgm:cxn modelId="{C5B9C513-720C-478F-B677-9FD81A476088}" srcId="{1C584522-6C96-4C9C-8F4D-DA4E65D89746}" destId="{2EF22DF8-4A27-4C2D-87E8-8B18C71A6A75}" srcOrd="1" destOrd="0" parTransId="{6B38B69B-6441-40A3-9361-0DFD89C6BFD9}" sibTransId="{33F01C27-A50F-465E-B42E-1825179C8468}"/>
    <dgm:cxn modelId="{14D88C60-7945-478A-91FF-DD07D041756C}" type="presOf" srcId="{7839DA66-416B-4E24-B1F2-649D28B926D8}" destId="{A03FCA0C-DD68-4260-84E2-68D21EC3BCC4}" srcOrd="0" destOrd="0" presId="urn:microsoft.com/office/officeart/2005/8/layout/process1"/>
    <dgm:cxn modelId="{B341495F-3D26-4F64-8D29-7028E8BA0F29}" type="presOf" srcId="{5B94D99D-6801-4B3A-B37C-DD33E52BC41A}" destId="{766F926D-0D90-40CB-8A51-951D35BE9970}" srcOrd="0" destOrd="0" presId="urn:microsoft.com/office/officeart/2005/8/layout/process1"/>
    <dgm:cxn modelId="{D259FA16-3938-4284-9C0A-AA77F3CC87EE}" type="presOf" srcId="{5367E8F0-700A-4BE5-87C9-0330C04BE1EC}" destId="{92C8BD82-C82D-4AB3-8C90-9DB4C8F2B0A7}" srcOrd="0" destOrd="0" presId="urn:microsoft.com/office/officeart/2005/8/layout/process1"/>
    <dgm:cxn modelId="{75888BF0-3CFD-4957-8344-6D16B3BF0703}" type="presOf" srcId="{5367E8F0-700A-4BE5-87C9-0330C04BE1EC}" destId="{36FE770A-FC44-48A6-BDCE-F15D06613F9E}" srcOrd="1" destOrd="0" presId="urn:microsoft.com/office/officeart/2005/8/layout/process1"/>
    <dgm:cxn modelId="{81A49A0D-85CC-4774-BA5C-5C6BC1E83488}" srcId="{1C584522-6C96-4C9C-8F4D-DA4E65D89746}" destId="{4B773750-8857-4FD1-8E3D-8F206B488170}" srcOrd="2" destOrd="0" parTransId="{C08588EB-4BFE-4AFD-A88D-BD98835F9866}" sibTransId="{5367E8F0-700A-4BE5-87C9-0330C04BE1EC}"/>
    <dgm:cxn modelId="{542E6A03-10C2-4A41-9E38-DA103FDF4D20}" type="presOf" srcId="{2EF22DF8-4A27-4C2D-87E8-8B18C71A6A75}" destId="{8D8F2377-A2F7-4511-B6A2-4ECFB5C8BC3B}" srcOrd="0" destOrd="0" presId="urn:microsoft.com/office/officeart/2005/8/layout/process1"/>
    <dgm:cxn modelId="{176405F0-CB85-44C5-AF16-72E73F3984C8}" srcId="{1C584522-6C96-4C9C-8F4D-DA4E65D89746}" destId="{5B94D99D-6801-4B3A-B37C-DD33E52BC41A}" srcOrd="0" destOrd="0" parTransId="{82F7C6D6-1B38-4DF8-BD29-B66AFB62EB92}" sibTransId="{7839DA66-416B-4E24-B1F2-649D28B926D8}"/>
    <dgm:cxn modelId="{E4A404FC-34F8-445A-9713-8E714E1C9FF6}" type="presOf" srcId="{33F01C27-A50F-465E-B42E-1825179C8468}" destId="{C254AB5B-AA54-492F-808A-56CBDA2D029F}" srcOrd="1" destOrd="0" presId="urn:microsoft.com/office/officeart/2005/8/layout/process1"/>
    <dgm:cxn modelId="{EB0AC694-9690-462C-B1B6-295CAF5BF59D}" type="presOf" srcId="{7839DA66-416B-4E24-B1F2-649D28B926D8}" destId="{874277F2-4443-43F9-8866-C5634BF4E5F7}" srcOrd="1" destOrd="0" presId="urn:microsoft.com/office/officeart/2005/8/layout/process1"/>
    <dgm:cxn modelId="{E730664A-3140-402B-AB7D-117CE481AD3A}" srcId="{1C584522-6C96-4C9C-8F4D-DA4E65D89746}" destId="{A91F0CD2-A4FC-4761-899F-1A5B1C772929}" srcOrd="3" destOrd="0" parTransId="{3D0D0B4A-2760-4E8A-AF84-1B5E31D2911D}" sibTransId="{01BFDC63-5887-472D-B5C9-C60EC69C2FBE}"/>
    <dgm:cxn modelId="{8028748E-AA80-4257-AF47-86BAA3610A56}" type="presOf" srcId="{33F01C27-A50F-465E-B42E-1825179C8468}" destId="{88960A73-B1CD-4619-9EAA-8A5CE3C9D67C}" srcOrd="0" destOrd="0" presId="urn:microsoft.com/office/officeart/2005/8/layout/process1"/>
    <dgm:cxn modelId="{8DEB14A2-D06F-464B-8736-803DD357BE6D}" type="presOf" srcId="{4B773750-8857-4FD1-8E3D-8F206B488170}" destId="{7E1E2DFF-FB5C-4E1A-94F1-AF16479862AA}" srcOrd="0" destOrd="0" presId="urn:microsoft.com/office/officeart/2005/8/layout/process1"/>
    <dgm:cxn modelId="{74F9AE1F-163B-462F-9D5F-3DCE40F266E8}" type="presParOf" srcId="{C060DA78-4ECF-46B8-8046-E317AB121C9F}" destId="{766F926D-0D90-40CB-8A51-951D35BE9970}" srcOrd="0" destOrd="0" presId="urn:microsoft.com/office/officeart/2005/8/layout/process1"/>
    <dgm:cxn modelId="{4AE12436-6BE5-48C9-BC7F-76AC3C7C1E1F}" type="presParOf" srcId="{C060DA78-4ECF-46B8-8046-E317AB121C9F}" destId="{A03FCA0C-DD68-4260-84E2-68D21EC3BCC4}" srcOrd="1" destOrd="0" presId="urn:microsoft.com/office/officeart/2005/8/layout/process1"/>
    <dgm:cxn modelId="{CE2ED97E-BB11-4CB5-8277-EB4A3D09F89A}" type="presParOf" srcId="{A03FCA0C-DD68-4260-84E2-68D21EC3BCC4}" destId="{874277F2-4443-43F9-8866-C5634BF4E5F7}" srcOrd="0" destOrd="0" presId="urn:microsoft.com/office/officeart/2005/8/layout/process1"/>
    <dgm:cxn modelId="{96EFD95B-566F-4154-B65A-CDE79982EFB5}" type="presParOf" srcId="{C060DA78-4ECF-46B8-8046-E317AB121C9F}" destId="{8D8F2377-A2F7-4511-B6A2-4ECFB5C8BC3B}" srcOrd="2" destOrd="0" presId="urn:microsoft.com/office/officeart/2005/8/layout/process1"/>
    <dgm:cxn modelId="{18D5D8A7-3814-43BD-B7DF-69589701ACC3}" type="presParOf" srcId="{C060DA78-4ECF-46B8-8046-E317AB121C9F}" destId="{88960A73-B1CD-4619-9EAA-8A5CE3C9D67C}" srcOrd="3" destOrd="0" presId="urn:microsoft.com/office/officeart/2005/8/layout/process1"/>
    <dgm:cxn modelId="{DEA6765E-CAD0-4D43-B83B-142AA49FF759}" type="presParOf" srcId="{88960A73-B1CD-4619-9EAA-8A5CE3C9D67C}" destId="{C254AB5B-AA54-492F-808A-56CBDA2D029F}" srcOrd="0" destOrd="0" presId="urn:microsoft.com/office/officeart/2005/8/layout/process1"/>
    <dgm:cxn modelId="{544694AC-4524-46C8-83DA-44A058B0FE56}" type="presParOf" srcId="{C060DA78-4ECF-46B8-8046-E317AB121C9F}" destId="{7E1E2DFF-FB5C-4E1A-94F1-AF16479862AA}" srcOrd="4" destOrd="0" presId="urn:microsoft.com/office/officeart/2005/8/layout/process1"/>
    <dgm:cxn modelId="{F18FBB48-0AAB-4987-81F4-FDD08EE4A997}" type="presParOf" srcId="{C060DA78-4ECF-46B8-8046-E317AB121C9F}" destId="{92C8BD82-C82D-4AB3-8C90-9DB4C8F2B0A7}" srcOrd="5" destOrd="0" presId="urn:microsoft.com/office/officeart/2005/8/layout/process1"/>
    <dgm:cxn modelId="{3A702453-12C8-42BF-9B15-683AFC5023DA}" type="presParOf" srcId="{92C8BD82-C82D-4AB3-8C90-9DB4C8F2B0A7}" destId="{36FE770A-FC44-48A6-BDCE-F15D06613F9E}" srcOrd="0" destOrd="0" presId="urn:microsoft.com/office/officeart/2005/8/layout/process1"/>
    <dgm:cxn modelId="{754E37C5-AFF6-4704-94D6-B1E568890B98}" type="presParOf" srcId="{C060DA78-4ECF-46B8-8046-E317AB121C9F}" destId="{982B1EE9-106D-490D-8DE1-6BF1BFD589C4}"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A03A9-9912-4C58-A08C-773B8FE0C2DC}" type="doc">
      <dgm:prSet loTypeId="urn:microsoft.com/office/officeart/2005/8/layout/process1" loCatId="process" qsTypeId="urn:microsoft.com/office/officeart/2005/8/quickstyle/simple1" qsCatId="simple" csTypeId="urn:microsoft.com/office/officeart/2005/8/colors/accent3_2" csCatId="accent3" phldr="1"/>
      <dgm:spPr/>
    </dgm:pt>
    <dgm:pt modelId="{8B946278-3280-468A-A0BA-5D91B7DF0249}">
      <dgm:prSet phldrT="[文本]"/>
      <dgm:spPr/>
      <dgm:t>
        <a:bodyPr/>
        <a:lstStyle/>
        <a:p>
          <a:r>
            <a:rPr lang="zh-CN" altLang="en-US" dirty="0" smtClean="0"/>
            <a:t>高科技选矿</a:t>
          </a:r>
          <a:endParaRPr lang="zh-CN" altLang="en-US" dirty="0"/>
        </a:p>
      </dgm:t>
    </dgm:pt>
    <dgm:pt modelId="{8CFB6FB6-4416-4094-9EF6-80A4D3BD9ED4}" type="parTrans" cxnId="{84F5E295-4827-40E8-A63B-A715584BECF7}">
      <dgm:prSet/>
      <dgm:spPr/>
      <dgm:t>
        <a:bodyPr/>
        <a:lstStyle/>
        <a:p>
          <a:endParaRPr lang="zh-CN" altLang="en-US"/>
        </a:p>
      </dgm:t>
    </dgm:pt>
    <dgm:pt modelId="{386C4FF7-36CF-4BFA-A847-015E94B084E5}" type="sibTrans" cxnId="{84F5E295-4827-40E8-A63B-A715584BECF7}">
      <dgm:prSet/>
      <dgm:spPr/>
      <dgm:t>
        <a:bodyPr/>
        <a:lstStyle/>
        <a:p>
          <a:endParaRPr lang="zh-CN" altLang="en-US"/>
        </a:p>
      </dgm:t>
    </dgm:pt>
    <dgm:pt modelId="{8F6CABBB-EFB3-4695-9B10-C1237D320471}">
      <dgm:prSet phldrT="[文本]"/>
      <dgm:spPr/>
      <dgm:t>
        <a:bodyPr/>
        <a:lstStyle/>
        <a:p>
          <a:r>
            <a:rPr lang="zh-CN" altLang="en-US" dirty="0" smtClean="0"/>
            <a:t>钪等稀有金属</a:t>
          </a:r>
          <a:endParaRPr lang="zh-CN" altLang="en-US" dirty="0"/>
        </a:p>
      </dgm:t>
    </dgm:pt>
    <dgm:pt modelId="{7D12570A-B0DF-41D0-B1E3-C999C71D3B94}" type="parTrans" cxnId="{B1808815-E476-4477-A9F8-1D70D9F40C7D}">
      <dgm:prSet/>
      <dgm:spPr/>
      <dgm:t>
        <a:bodyPr/>
        <a:lstStyle/>
        <a:p>
          <a:endParaRPr lang="zh-CN" altLang="en-US"/>
        </a:p>
      </dgm:t>
    </dgm:pt>
    <dgm:pt modelId="{68DFBE53-3552-4F4A-9574-9E45412B6B48}" type="sibTrans" cxnId="{B1808815-E476-4477-A9F8-1D70D9F40C7D}">
      <dgm:prSet/>
      <dgm:spPr/>
      <dgm:t>
        <a:bodyPr/>
        <a:lstStyle/>
        <a:p>
          <a:endParaRPr lang="zh-CN" altLang="en-US"/>
        </a:p>
      </dgm:t>
    </dgm:pt>
    <dgm:pt modelId="{58000F48-12BD-4560-9975-B8BD90D95949}" type="pres">
      <dgm:prSet presAssocID="{AB1A03A9-9912-4C58-A08C-773B8FE0C2DC}" presName="Name0" presStyleCnt="0">
        <dgm:presLayoutVars>
          <dgm:dir/>
          <dgm:resizeHandles val="exact"/>
        </dgm:presLayoutVars>
      </dgm:prSet>
      <dgm:spPr/>
    </dgm:pt>
    <dgm:pt modelId="{04D26595-F8AE-402F-8CDB-ADE512B6AEA7}" type="pres">
      <dgm:prSet presAssocID="{8B946278-3280-468A-A0BA-5D91B7DF0249}" presName="node" presStyleLbl="node1" presStyleIdx="0" presStyleCnt="2" custScaleX="73707" custScaleY="137964">
        <dgm:presLayoutVars>
          <dgm:bulletEnabled val="1"/>
        </dgm:presLayoutVars>
      </dgm:prSet>
      <dgm:spPr/>
      <dgm:t>
        <a:bodyPr/>
        <a:lstStyle/>
        <a:p>
          <a:endParaRPr lang="zh-CN" altLang="en-US"/>
        </a:p>
      </dgm:t>
    </dgm:pt>
    <dgm:pt modelId="{A5D39687-61AD-410F-BB67-72CBE2F3266B}" type="pres">
      <dgm:prSet presAssocID="{386C4FF7-36CF-4BFA-A847-015E94B084E5}" presName="sibTrans" presStyleLbl="sibTrans2D1" presStyleIdx="0" presStyleCnt="1"/>
      <dgm:spPr/>
    </dgm:pt>
    <dgm:pt modelId="{87962189-8F3E-494F-B09B-05DF4C417EF8}" type="pres">
      <dgm:prSet presAssocID="{386C4FF7-36CF-4BFA-A847-015E94B084E5}" presName="connectorText" presStyleLbl="sibTrans2D1" presStyleIdx="0" presStyleCnt="1"/>
      <dgm:spPr/>
    </dgm:pt>
    <dgm:pt modelId="{D983D39F-93F0-4520-A3A3-E33C34C294EE}" type="pres">
      <dgm:prSet presAssocID="{8F6CABBB-EFB3-4695-9B10-C1237D320471}" presName="node" presStyleLbl="node1" presStyleIdx="1" presStyleCnt="2">
        <dgm:presLayoutVars>
          <dgm:bulletEnabled val="1"/>
        </dgm:presLayoutVars>
      </dgm:prSet>
      <dgm:spPr/>
      <dgm:t>
        <a:bodyPr/>
        <a:lstStyle/>
        <a:p>
          <a:endParaRPr lang="zh-CN" altLang="en-US"/>
        </a:p>
      </dgm:t>
    </dgm:pt>
  </dgm:ptLst>
  <dgm:cxnLst>
    <dgm:cxn modelId="{DA066B14-6889-4374-B856-2585DD3170FA}" type="presOf" srcId="{8B946278-3280-468A-A0BA-5D91B7DF0249}" destId="{04D26595-F8AE-402F-8CDB-ADE512B6AEA7}" srcOrd="0" destOrd="0" presId="urn:microsoft.com/office/officeart/2005/8/layout/process1"/>
    <dgm:cxn modelId="{326FA050-F389-47E1-BE59-EBD3420226DC}" type="presOf" srcId="{AB1A03A9-9912-4C58-A08C-773B8FE0C2DC}" destId="{58000F48-12BD-4560-9975-B8BD90D95949}" srcOrd="0" destOrd="0" presId="urn:microsoft.com/office/officeart/2005/8/layout/process1"/>
    <dgm:cxn modelId="{B1808815-E476-4477-A9F8-1D70D9F40C7D}" srcId="{AB1A03A9-9912-4C58-A08C-773B8FE0C2DC}" destId="{8F6CABBB-EFB3-4695-9B10-C1237D320471}" srcOrd="1" destOrd="0" parTransId="{7D12570A-B0DF-41D0-B1E3-C999C71D3B94}" sibTransId="{68DFBE53-3552-4F4A-9574-9E45412B6B48}"/>
    <dgm:cxn modelId="{9B089267-0A2C-4482-B85D-10F280D27D10}" type="presOf" srcId="{386C4FF7-36CF-4BFA-A847-015E94B084E5}" destId="{A5D39687-61AD-410F-BB67-72CBE2F3266B}" srcOrd="0" destOrd="0" presId="urn:microsoft.com/office/officeart/2005/8/layout/process1"/>
    <dgm:cxn modelId="{A55D633F-8308-479D-9749-5C0CEBFB3BB5}" type="presOf" srcId="{8F6CABBB-EFB3-4695-9B10-C1237D320471}" destId="{D983D39F-93F0-4520-A3A3-E33C34C294EE}" srcOrd="0" destOrd="0" presId="urn:microsoft.com/office/officeart/2005/8/layout/process1"/>
    <dgm:cxn modelId="{84F5E295-4827-40E8-A63B-A715584BECF7}" srcId="{AB1A03A9-9912-4C58-A08C-773B8FE0C2DC}" destId="{8B946278-3280-468A-A0BA-5D91B7DF0249}" srcOrd="0" destOrd="0" parTransId="{8CFB6FB6-4416-4094-9EF6-80A4D3BD9ED4}" sibTransId="{386C4FF7-36CF-4BFA-A847-015E94B084E5}"/>
    <dgm:cxn modelId="{1E14ADBF-52ED-4E1B-A73F-1294D95706F1}" type="presOf" srcId="{386C4FF7-36CF-4BFA-A847-015E94B084E5}" destId="{87962189-8F3E-494F-B09B-05DF4C417EF8}" srcOrd="1" destOrd="0" presId="urn:microsoft.com/office/officeart/2005/8/layout/process1"/>
    <dgm:cxn modelId="{B5729EA8-4CE8-4BE2-B1D6-A7B72C7312E7}" type="presParOf" srcId="{58000F48-12BD-4560-9975-B8BD90D95949}" destId="{04D26595-F8AE-402F-8CDB-ADE512B6AEA7}" srcOrd="0" destOrd="0" presId="urn:microsoft.com/office/officeart/2005/8/layout/process1"/>
    <dgm:cxn modelId="{4E11FFF3-CFA3-4FC1-BD50-A38ADA69D69D}" type="presParOf" srcId="{58000F48-12BD-4560-9975-B8BD90D95949}" destId="{A5D39687-61AD-410F-BB67-72CBE2F3266B}" srcOrd="1" destOrd="0" presId="urn:microsoft.com/office/officeart/2005/8/layout/process1"/>
    <dgm:cxn modelId="{2C88A47B-A220-438C-B417-16A93634F67D}" type="presParOf" srcId="{A5D39687-61AD-410F-BB67-72CBE2F3266B}" destId="{87962189-8F3E-494F-B09B-05DF4C417EF8}" srcOrd="0" destOrd="0" presId="urn:microsoft.com/office/officeart/2005/8/layout/process1"/>
    <dgm:cxn modelId="{9418B79B-1365-4387-95C5-6C85D0D26084}" type="presParOf" srcId="{58000F48-12BD-4560-9975-B8BD90D95949}" destId="{D983D39F-93F0-4520-A3A3-E33C34C294EE}" srcOrd="2" destOrd="0" presId="urn:microsoft.com/office/officeart/2005/8/layout/process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6F926D-0D90-40CB-8A51-951D35BE9970}">
      <dsp:nvSpPr>
        <dsp:cNvPr id="0" name=""/>
        <dsp:cNvSpPr/>
      </dsp:nvSpPr>
      <dsp:spPr>
        <a:xfrm>
          <a:off x="0" y="428994"/>
          <a:ext cx="786356" cy="800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t>赤泥</a:t>
          </a:r>
          <a:endParaRPr lang="zh-CN" altLang="en-US" sz="1900" kern="1200" dirty="0"/>
        </a:p>
      </dsp:txBody>
      <dsp:txXfrm>
        <a:off x="0" y="428994"/>
        <a:ext cx="786356" cy="800036"/>
      </dsp:txXfrm>
    </dsp:sp>
    <dsp:sp modelId="{A03FCA0C-DD68-4260-84E2-68D21EC3BCC4}">
      <dsp:nvSpPr>
        <dsp:cNvPr id="0" name=""/>
        <dsp:cNvSpPr/>
      </dsp:nvSpPr>
      <dsp:spPr>
        <a:xfrm>
          <a:off x="890526" y="663672"/>
          <a:ext cx="220839" cy="330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890526" y="663672"/>
        <a:ext cx="220839" cy="330681"/>
      </dsp:txXfrm>
    </dsp:sp>
    <dsp:sp modelId="{8D8F2377-A2F7-4511-B6A2-4ECFB5C8BC3B}">
      <dsp:nvSpPr>
        <dsp:cNvPr id="0" name=""/>
        <dsp:cNvSpPr/>
      </dsp:nvSpPr>
      <dsp:spPr>
        <a:xfrm>
          <a:off x="1203035" y="428994"/>
          <a:ext cx="880974" cy="800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t>再次选铁</a:t>
          </a:r>
          <a:endParaRPr lang="zh-CN" altLang="en-US" sz="1900" kern="1200" dirty="0"/>
        </a:p>
      </dsp:txBody>
      <dsp:txXfrm>
        <a:off x="1203035" y="428994"/>
        <a:ext cx="880974" cy="800036"/>
      </dsp:txXfrm>
    </dsp:sp>
    <dsp:sp modelId="{88960A73-B1CD-4619-9EAA-8A5CE3C9D67C}">
      <dsp:nvSpPr>
        <dsp:cNvPr id="0" name=""/>
        <dsp:cNvSpPr/>
      </dsp:nvSpPr>
      <dsp:spPr>
        <a:xfrm rot="21581848">
          <a:off x="2187888" y="660216"/>
          <a:ext cx="220230" cy="330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21581848">
        <a:off x="2187888" y="660216"/>
        <a:ext cx="220230" cy="330681"/>
      </dsp:txXfrm>
    </dsp:sp>
    <dsp:sp modelId="{7E1E2DFF-FB5C-4E1A-94F1-AF16479862AA}">
      <dsp:nvSpPr>
        <dsp:cNvPr id="0" name=""/>
        <dsp:cNvSpPr/>
      </dsp:nvSpPr>
      <dsp:spPr>
        <a:xfrm>
          <a:off x="2499532" y="420954"/>
          <a:ext cx="1333394" cy="800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t>含稀有金属的残留</a:t>
          </a:r>
          <a:endParaRPr lang="zh-CN" altLang="en-US" sz="1900" kern="1200" dirty="0"/>
        </a:p>
      </dsp:txBody>
      <dsp:txXfrm>
        <a:off x="2499532" y="420954"/>
        <a:ext cx="1333394" cy="800036"/>
      </dsp:txXfrm>
    </dsp:sp>
    <dsp:sp modelId="{92C8BD82-C82D-4AB3-8C90-9DB4C8F2B0A7}">
      <dsp:nvSpPr>
        <dsp:cNvPr id="0" name=""/>
        <dsp:cNvSpPr/>
      </dsp:nvSpPr>
      <dsp:spPr>
        <a:xfrm rot="21590025">
          <a:off x="3924188" y="653151"/>
          <a:ext cx="193475" cy="330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21590025">
        <a:off x="3924188" y="653151"/>
        <a:ext cx="193475" cy="330681"/>
      </dsp:txXfrm>
    </dsp:sp>
    <dsp:sp modelId="{982B1EE9-106D-490D-8DE1-6BF1BFD589C4}">
      <dsp:nvSpPr>
        <dsp:cNvPr id="0" name=""/>
        <dsp:cNvSpPr/>
      </dsp:nvSpPr>
      <dsp:spPr>
        <a:xfrm>
          <a:off x="4197973" y="416025"/>
          <a:ext cx="1333394" cy="800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t>烧结成建筑用砖</a:t>
          </a:r>
          <a:endParaRPr lang="zh-CN" altLang="en-US" sz="1900" kern="1200" dirty="0"/>
        </a:p>
      </dsp:txBody>
      <dsp:txXfrm>
        <a:off x="4197973" y="416025"/>
        <a:ext cx="1333394" cy="8000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D26595-F8AE-402F-8CDB-ADE512B6AEA7}">
      <dsp:nvSpPr>
        <dsp:cNvPr id="0" name=""/>
        <dsp:cNvSpPr/>
      </dsp:nvSpPr>
      <dsp:spPr>
        <a:xfrm>
          <a:off x="564" y="268023"/>
          <a:ext cx="1160121" cy="13029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t>高科技选矿</a:t>
          </a:r>
          <a:endParaRPr lang="zh-CN" altLang="en-US" sz="2200" kern="1200" dirty="0"/>
        </a:p>
      </dsp:txBody>
      <dsp:txXfrm>
        <a:off x="564" y="268023"/>
        <a:ext cx="1160121" cy="1302902"/>
      </dsp:txXfrm>
    </dsp:sp>
    <dsp:sp modelId="{A5D39687-61AD-410F-BB67-72CBE2F3266B}">
      <dsp:nvSpPr>
        <dsp:cNvPr id="0" name=""/>
        <dsp:cNvSpPr/>
      </dsp:nvSpPr>
      <dsp:spPr>
        <a:xfrm>
          <a:off x="1318082" y="724303"/>
          <a:ext cx="333680" cy="39034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1318082" y="724303"/>
        <a:ext cx="333680" cy="390343"/>
      </dsp:txXfrm>
    </dsp:sp>
    <dsp:sp modelId="{D983D39F-93F0-4520-A3A3-E33C34C294EE}">
      <dsp:nvSpPr>
        <dsp:cNvPr id="0" name=""/>
        <dsp:cNvSpPr/>
      </dsp:nvSpPr>
      <dsp:spPr>
        <a:xfrm>
          <a:off x="1790271" y="447285"/>
          <a:ext cx="1573964" cy="94437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t>钪等稀有金属</a:t>
          </a:r>
          <a:endParaRPr lang="zh-CN" altLang="en-US" sz="2200" kern="1200" dirty="0"/>
        </a:p>
      </dsp:txBody>
      <dsp:txXfrm>
        <a:off x="1790271" y="447285"/>
        <a:ext cx="1573964" cy="9443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603C03F-FB3B-4427-9130-8549DEF8C3D3}" type="datetimeFigureOut">
              <a:rPr lang="en-US" smtClean="0"/>
              <a:pPr/>
              <a:t>9/9/2014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366D6A2-85EC-4FBD-8BEA-6FEDC73FDE4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51749ED-0F8D-4130-AB7F-D7481FC75249}" type="datetimeFigureOut">
              <a:rPr lang="zh-CN" altLang="en-US" smtClean="0"/>
              <a:t>2014/9/9</a:t>
            </a:fld>
            <a:endParaRPr lang="zh-CN" altLang="en-US"/>
          </a:p>
        </p:txBody>
      </p:sp>
      <p:sp>
        <p:nvSpPr>
          <p:cNvPr id="4" name="幻灯片图像占位符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28E0BBBE-F5CD-4540-92D1-5A0763B3A6A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8E0BBBE-F5CD-4540-92D1-5A0763B3A6A1}"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赤泥是制铝工业提取氧化铝时排出的污染性废渣，一般平均每生产</a:t>
            </a:r>
            <a:r>
              <a:rPr lang="en-US" altLang="zh-CN" sz="1200" kern="1200" dirty="0" smtClean="0">
                <a:solidFill>
                  <a:schemeClr val="tx1"/>
                </a:solidFill>
                <a:latin typeface="+mn-lt"/>
                <a:ea typeface="+mn-ea"/>
                <a:cs typeface="+mn-cs"/>
              </a:rPr>
              <a:t>1</a:t>
            </a:r>
            <a:r>
              <a:rPr lang="zh-CN" altLang="zh-CN" sz="1200" kern="1200" dirty="0" smtClean="0">
                <a:solidFill>
                  <a:schemeClr val="tx1"/>
                </a:solidFill>
                <a:latin typeface="+mn-lt"/>
                <a:ea typeface="+mn-ea"/>
                <a:cs typeface="+mn-cs"/>
              </a:rPr>
              <a:t>吨氧化铝，附带产生</a:t>
            </a:r>
            <a:r>
              <a:rPr lang="en-US" altLang="zh-CN" sz="1200" kern="1200" dirty="0" smtClean="0">
                <a:solidFill>
                  <a:schemeClr val="tx1"/>
                </a:solidFill>
                <a:latin typeface="+mn-lt"/>
                <a:ea typeface="+mn-ea"/>
                <a:cs typeface="+mn-cs"/>
              </a:rPr>
              <a:t> 1.0</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2.0</a:t>
            </a:r>
            <a:r>
              <a:rPr lang="zh-CN" altLang="zh-CN" sz="1200" kern="1200" dirty="0" smtClean="0">
                <a:solidFill>
                  <a:schemeClr val="tx1"/>
                </a:solidFill>
                <a:latin typeface="+mn-lt"/>
                <a:ea typeface="+mn-ea"/>
                <a:cs typeface="+mn-cs"/>
              </a:rPr>
              <a:t>吨赤泥。中国作为世界第</a:t>
            </a:r>
            <a:r>
              <a:rPr lang="en-US" altLang="zh-CN" sz="1200" kern="1200" dirty="0" smtClean="0">
                <a:solidFill>
                  <a:schemeClr val="tx1"/>
                </a:solidFill>
                <a:latin typeface="+mn-lt"/>
                <a:ea typeface="+mn-ea"/>
                <a:cs typeface="+mn-cs"/>
              </a:rPr>
              <a:t>4</a:t>
            </a:r>
            <a:r>
              <a:rPr lang="zh-CN" altLang="zh-CN" sz="1200" kern="1200" dirty="0" smtClean="0">
                <a:solidFill>
                  <a:schemeClr val="tx1"/>
                </a:solidFill>
                <a:latin typeface="+mn-lt"/>
                <a:ea typeface="+mn-ea"/>
                <a:cs typeface="+mn-cs"/>
              </a:rPr>
              <a:t>大氧化铝生产国，我国每年产生的赤泥约为</a:t>
            </a:r>
            <a:r>
              <a:rPr lang="en-US" altLang="zh-CN" sz="1200" kern="1200" dirty="0" smtClean="0">
                <a:solidFill>
                  <a:schemeClr val="tx1"/>
                </a:solidFill>
                <a:latin typeface="+mn-lt"/>
                <a:ea typeface="+mn-ea"/>
                <a:cs typeface="+mn-cs"/>
              </a:rPr>
              <a:t>3000</a:t>
            </a:r>
            <a:r>
              <a:rPr lang="zh-CN" altLang="zh-CN" sz="1200" kern="1200" dirty="0" smtClean="0">
                <a:solidFill>
                  <a:schemeClr val="tx1"/>
                </a:solidFill>
                <a:latin typeface="+mn-lt"/>
                <a:ea typeface="+mn-ea"/>
                <a:cs typeface="+mn-cs"/>
              </a:rPr>
              <a:t>万吨以上。大量的赤泥的产生已经对人类的生产、生活造成多方面的直接和间接的影响，对环境造成了严重的污染。如何将赤泥变废为宝，也成为了国际上的难题。</a:t>
            </a: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目前通行的处理方法是将赤泥通过再次选矿，提出更多的铁矿物加以利用并将剩余物烧结成砖用以建筑行业。但无法普遍推开的原因在于成本过高，无法实现经济平衡。密苏里州有公司拥有全球领先技术可能将赤泥进一步提炼，除了提高铁、铝的产量之外，更是能够从赤泥中提取大量的稀有金属</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氧化钪。鉴于氧化钪目前的市场价值在两万美元</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公斤，这项技术能够使赤泥再利用的项目实现盈利，从而解决了经济运行的关键问题，加之其重大的环保意义，将成为蕴含着极大潜力的新兴行业。氧化钪的主要应用是当前热门的燃料电池，航天航空与未来的汽车工业。</a:t>
            </a: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该项目预计投资</a:t>
            </a:r>
            <a:r>
              <a:rPr lang="en-US" altLang="zh-CN" sz="1200" kern="1200" dirty="0" smtClean="0">
                <a:solidFill>
                  <a:schemeClr val="tx1"/>
                </a:solidFill>
                <a:latin typeface="+mn-lt"/>
                <a:ea typeface="+mn-ea"/>
                <a:cs typeface="+mn-cs"/>
              </a:rPr>
              <a:t>5000</a:t>
            </a:r>
            <a:r>
              <a:rPr lang="zh-CN" altLang="zh-CN" sz="1200" kern="1200" dirty="0" smtClean="0">
                <a:solidFill>
                  <a:schemeClr val="tx1"/>
                </a:solidFill>
                <a:latin typeface="+mn-lt"/>
                <a:ea typeface="+mn-ea"/>
                <a:cs typeface="+mn-cs"/>
              </a:rPr>
              <a:t>万美元，建设年处理</a:t>
            </a:r>
            <a:r>
              <a:rPr lang="en-US" altLang="zh-CN" sz="1200" kern="1200" dirty="0" smtClean="0">
                <a:solidFill>
                  <a:schemeClr val="tx1"/>
                </a:solidFill>
                <a:latin typeface="+mn-lt"/>
                <a:ea typeface="+mn-ea"/>
                <a:cs typeface="+mn-cs"/>
              </a:rPr>
              <a:t>30W</a:t>
            </a:r>
            <a:r>
              <a:rPr lang="zh-CN" altLang="zh-CN" sz="1200" kern="1200" dirty="0" smtClean="0">
                <a:solidFill>
                  <a:schemeClr val="tx1"/>
                </a:solidFill>
                <a:latin typeface="+mn-lt"/>
                <a:ea typeface="+mn-ea"/>
                <a:cs typeface="+mn-cs"/>
              </a:rPr>
              <a:t>吨赤泥的生产线。结合各国家不同的环保政策与优惠补贴，预计</a:t>
            </a:r>
            <a:r>
              <a:rPr lang="en-US" altLang="zh-CN" sz="1200" kern="1200" dirty="0" smtClean="0">
                <a:solidFill>
                  <a:schemeClr val="tx1"/>
                </a:solidFill>
                <a:latin typeface="+mn-lt"/>
                <a:ea typeface="+mn-ea"/>
                <a:cs typeface="+mn-cs"/>
              </a:rPr>
              <a:t>3-5</a:t>
            </a:r>
            <a:r>
              <a:rPr lang="zh-CN" altLang="zh-CN" sz="1200" kern="1200" dirty="0" smtClean="0">
                <a:solidFill>
                  <a:schemeClr val="tx1"/>
                </a:solidFill>
                <a:latin typeface="+mn-lt"/>
                <a:ea typeface="+mn-ea"/>
                <a:cs typeface="+mn-cs"/>
              </a:rPr>
              <a:t>年收回投资。</a:t>
            </a:r>
          </a:p>
        </p:txBody>
      </p:sp>
      <p:sp>
        <p:nvSpPr>
          <p:cNvPr id="4" name="灯片编号占位符 3"/>
          <p:cNvSpPr>
            <a:spLocks noGrp="1"/>
          </p:cNvSpPr>
          <p:nvPr>
            <p:ph type="sldNum" sz="quarter" idx="10"/>
          </p:nvPr>
        </p:nvSpPr>
        <p:spPr/>
        <p:txBody>
          <a:bodyPr/>
          <a:lstStyle/>
          <a:p>
            <a:fld id="{28E0BBBE-F5CD-4540-92D1-5A0763B3A6A1}"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赤泥是制铝工业提取氧化铝时排出的污染性废渣，一般平均每生产</a:t>
            </a:r>
            <a:r>
              <a:rPr lang="en-US" altLang="zh-CN" sz="1200" kern="1200" dirty="0" smtClean="0">
                <a:solidFill>
                  <a:schemeClr val="tx1"/>
                </a:solidFill>
                <a:latin typeface="+mn-lt"/>
                <a:ea typeface="+mn-ea"/>
                <a:cs typeface="+mn-cs"/>
              </a:rPr>
              <a:t>1</a:t>
            </a:r>
            <a:r>
              <a:rPr lang="zh-CN" altLang="zh-CN" sz="1200" kern="1200" dirty="0" smtClean="0">
                <a:solidFill>
                  <a:schemeClr val="tx1"/>
                </a:solidFill>
                <a:latin typeface="+mn-lt"/>
                <a:ea typeface="+mn-ea"/>
                <a:cs typeface="+mn-cs"/>
              </a:rPr>
              <a:t>吨氧化铝，附带产生</a:t>
            </a:r>
            <a:r>
              <a:rPr lang="en-US" altLang="zh-CN" sz="1200" kern="1200" dirty="0" smtClean="0">
                <a:solidFill>
                  <a:schemeClr val="tx1"/>
                </a:solidFill>
                <a:latin typeface="+mn-lt"/>
                <a:ea typeface="+mn-ea"/>
                <a:cs typeface="+mn-cs"/>
              </a:rPr>
              <a:t> 1.0</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2.0</a:t>
            </a:r>
            <a:r>
              <a:rPr lang="zh-CN" altLang="zh-CN" sz="1200" kern="1200" dirty="0" smtClean="0">
                <a:solidFill>
                  <a:schemeClr val="tx1"/>
                </a:solidFill>
                <a:latin typeface="+mn-lt"/>
                <a:ea typeface="+mn-ea"/>
                <a:cs typeface="+mn-cs"/>
              </a:rPr>
              <a:t>吨赤泥。中国作为世界第</a:t>
            </a:r>
            <a:r>
              <a:rPr lang="en-US" altLang="zh-CN" sz="1200" kern="1200" dirty="0" smtClean="0">
                <a:solidFill>
                  <a:schemeClr val="tx1"/>
                </a:solidFill>
                <a:latin typeface="+mn-lt"/>
                <a:ea typeface="+mn-ea"/>
                <a:cs typeface="+mn-cs"/>
              </a:rPr>
              <a:t>4</a:t>
            </a:r>
            <a:r>
              <a:rPr lang="zh-CN" altLang="zh-CN" sz="1200" kern="1200" dirty="0" smtClean="0">
                <a:solidFill>
                  <a:schemeClr val="tx1"/>
                </a:solidFill>
                <a:latin typeface="+mn-lt"/>
                <a:ea typeface="+mn-ea"/>
                <a:cs typeface="+mn-cs"/>
              </a:rPr>
              <a:t>大氧化铝生产国，我国每年产生的赤泥约为</a:t>
            </a:r>
            <a:r>
              <a:rPr lang="en-US" altLang="zh-CN" sz="1200" kern="1200" dirty="0" smtClean="0">
                <a:solidFill>
                  <a:schemeClr val="tx1"/>
                </a:solidFill>
                <a:latin typeface="+mn-lt"/>
                <a:ea typeface="+mn-ea"/>
                <a:cs typeface="+mn-cs"/>
              </a:rPr>
              <a:t>3000</a:t>
            </a:r>
            <a:r>
              <a:rPr lang="zh-CN" altLang="zh-CN" sz="1200" kern="1200" dirty="0" smtClean="0">
                <a:solidFill>
                  <a:schemeClr val="tx1"/>
                </a:solidFill>
                <a:latin typeface="+mn-lt"/>
                <a:ea typeface="+mn-ea"/>
                <a:cs typeface="+mn-cs"/>
              </a:rPr>
              <a:t>万吨以上。大量的赤泥的产生已经对人类的生产、生活造成多方面的直接和间接的影响，对环境造成了严重的污染。如何将赤泥变废为宝，也成为了国际上的难题。</a:t>
            </a: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目前通行的处理方法是将赤泥通过再次选矿，提出更多的铁矿物加以利用并将剩余物烧结成砖用以建筑行业。但无法普遍推开的原因在于成本过高，无法实现经济平衡。密苏里州有公司拥有全球领先技术可能将赤泥进一步提炼，除了提高铁、铝的产量之外，更是能够从赤泥中提取大量的稀有金属</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氧化钪。鉴于氧化钪目前的市场价值在两万美元</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公斤，这项技术能够使赤泥再利用的项目实现盈利，从而解决了经济运行的关键问题，加之其重大的环保意义，将成为蕴含着极大潜力的新兴行业。氧化钪的主要应用是当前热门的燃料电池，航天航空与未来的汽车工业。</a:t>
            </a: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该项目预计投资</a:t>
            </a:r>
            <a:r>
              <a:rPr lang="en-US" altLang="zh-CN" sz="1200" kern="1200" dirty="0" smtClean="0">
                <a:solidFill>
                  <a:schemeClr val="tx1"/>
                </a:solidFill>
                <a:latin typeface="+mn-lt"/>
                <a:ea typeface="+mn-ea"/>
                <a:cs typeface="+mn-cs"/>
              </a:rPr>
              <a:t>5000</a:t>
            </a:r>
            <a:r>
              <a:rPr lang="zh-CN" altLang="zh-CN" sz="1200" kern="1200" dirty="0" smtClean="0">
                <a:solidFill>
                  <a:schemeClr val="tx1"/>
                </a:solidFill>
                <a:latin typeface="+mn-lt"/>
                <a:ea typeface="+mn-ea"/>
                <a:cs typeface="+mn-cs"/>
              </a:rPr>
              <a:t>万美元，建设年处理</a:t>
            </a:r>
            <a:r>
              <a:rPr lang="en-US" altLang="zh-CN" sz="1200" kern="1200" dirty="0" smtClean="0">
                <a:solidFill>
                  <a:schemeClr val="tx1"/>
                </a:solidFill>
                <a:latin typeface="+mn-lt"/>
                <a:ea typeface="+mn-ea"/>
                <a:cs typeface="+mn-cs"/>
              </a:rPr>
              <a:t>30W</a:t>
            </a:r>
            <a:r>
              <a:rPr lang="zh-CN" altLang="zh-CN" sz="1200" kern="1200" dirty="0" smtClean="0">
                <a:solidFill>
                  <a:schemeClr val="tx1"/>
                </a:solidFill>
                <a:latin typeface="+mn-lt"/>
                <a:ea typeface="+mn-ea"/>
                <a:cs typeface="+mn-cs"/>
              </a:rPr>
              <a:t>吨赤泥的生产线。结合各国家不同的环保政策与优惠补贴，预计</a:t>
            </a:r>
            <a:r>
              <a:rPr lang="en-US" altLang="zh-CN" sz="1200" kern="1200" dirty="0" smtClean="0">
                <a:solidFill>
                  <a:schemeClr val="tx1"/>
                </a:solidFill>
                <a:latin typeface="+mn-lt"/>
                <a:ea typeface="+mn-ea"/>
                <a:cs typeface="+mn-cs"/>
              </a:rPr>
              <a:t>3-5</a:t>
            </a:r>
            <a:r>
              <a:rPr lang="zh-CN" altLang="zh-CN" sz="1200" kern="1200" dirty="0" smtClean="0">
                <a:solidFill>
                  <a:schemeClr val="tx1"/>
                </a:solidFill>
                <a:latin typeface="+mn-lt"/>
                <a:ea typeface="+mn-ea"/>
                <a:cs typeface="+mn-cs"/>
              </a:rPr>
              <a:t>年收回投资。</a:t>
            </a:r>
          </a:p>
        </p:txBody>
      </p:sp>
      <p:sp>
        <p:nvSpPr>
          <p:cNvPr id="4" name="灯片编号占位符 3"/>
          <p:cNvSpPr>
            <a:spLocks noGrp="1"/>
          </p:cNvSpPr>
          <p:nvPr>
            <p:ph type="sldNum" sz="quarter" idx="10"/>
          </p:nvPr>
        </p:nvSpPr>
        <p:spPr/>
        <p:txBody>
          <a:bodyPr/>
          <a:lstStyle/>
          <a:p>
            <a:fld id="{28E0BBBE-F5CD-4540-92D1-5A0763B3A6A1}"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目前，世界发达国家和地区（如美国）主要还是采用将废旧轮胎作为工业燃料、制成胶粉再利用或将其填埋的简单但效益低下的方式来处理废旧轮胎，而发展中国家和地区（如中国）则主要采用传统热裂解提炼燃料油（俗称“土法炼油”）、废橡胶脱硫再生等效益较好但容易污染环境的方式来进行处理。</a:t>
            </a: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密苏里州某公司运用</a:t>
            </a:r>
            <a:r>
              <a:rPr lang="en-US" altLang="zh-CN" sz="1200" kern="1200" dirty="0" smtClean="0">
                <a:solidFill>
                  <a:schemeClr val="tx1"/>
                </a:solidFill>
                <a:latin typeface="+mn-lt"/>
                <a:ea typeface="+mn-ea"/>
                <a:cs typeface="+mn-cs"/>
              </a:rPr>
              <a:t>NASA</a:t>
            </a:r>
            <a:r>
              <a:rPr lang="zh-CN" altLang="zh-CN" sz="1200" kern="1200" dirty="0" smtClean="0">
                <a:solidFill>
                  <a:schemeClr val="tx1"/>
                </a:solidFill>
                <a:latin typeface="+mn-lt"/>
                <a:ea typeface="+mn-ea"/>
                <a:cs typeface="+mn-cs"/>
              </a:rPr>
              <a:t>全球领先技术的延伸，能够将废旧轮胎热裂解为高品质的炭黑，并解完全解决过程中的环保问题。为废旧轮胎再利用建立了更高效、更多收益的处理模式。</a:t>
            </a: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因为密苏里州的地区辐射作用以及本身充足的废旧轮胎资源，本项目计划在密苏里州设厂，总投资额</a:t>
            </a:r>
            <a:r>
              <a:rPr lang="en-US" altLang="zh-CN" sz="1200" kern="1200" dirty="0" smtClean="0">
                <a:solidFill>
                  <a:schemeClr val="tx1"/>
                </a:solidFill>
                <a:latin typeface="+mn-lt"/>
                <a:ea typeface="+mn-ea"/>
                <a:cs typeface="+mn-cs"/>
              </a:rPr>
              <a:t> 2000</a:t>
            </a:r>
            <a:r>
              <a:rPr lang="zh-CN" altLang="zh-CN" sz="1200" kern="1200" dirty="0" smtClean="0">
                <a:solidFill>
                  <a:schemeClr val="tx1"/>
                </a:solidFill>
                <a:latin typeface="+mn-lt"/>
                <a:ea typeface="+mn-ea"/>
                <a:cs typeface="+mn-cs"/>
              </a:rPr>
              <a:t>万美元，建设期为</a:t>
            </a:r>
            <a:r>
              <a:rPr lang="en-US" altLang="zh-CN" sz="1200" kern="1200" dirty="0" smtClean="0">
                <a:solidFill>
                  <a:schemeClr val="tx1"/>
                </a:solidFill>
                <a:latin typeface="+mn-lt"/>
                <a:ea typeface="+mn-ea"/>
                <a:cs typeface="+mn-cs"/>
              </a:rPr>
              <a:t>8-10</a:t>
            </a:r>
            <a:r>
              <a:rPr lang="zh-CN" altLang="zh-CN" sz="1200" kern="1200" dirty="0" smtClean="0">
                <a:solidFill>
                  <a:schemeClr val="tx1"/>
                </a:solidFill>
                <a:latin typeface="+mn-lt"/>
                <a:ea typeface="+mn-ea"/>
                <a:cs typeface="+mn-cs"/>
              </a:rPr>
              <a:t>个月。项目达产后，年处理废旧轮胎</a:t>
            </a:r>
            <a:r>
              <a:rPr lang="en-US" altLang="zh-CN" sz="1200" kern="1200" dirty="0" smtClean="0">
                <a:solidFill>
                  <a:schemeClr val="tx1"/>
                </a:solidFill>
                <a:latin typeface="+mn-lt"/>
                <a:ea typeface="+mn-ea"/>
                <a:cs typeface="+mn-cs"/>
              </a:rPr>
              <a:t>3</a:t>
            </a:r>
            <a:r>
              <a:rPr lang="zh-CN" altLang="zh-CN" sz="1200" kern="1200" dirty="0" smtClean="0">
                <a:solidFill>
                  <a:schemeClr val="tx1"/>
                </a:solidFill>
                <a:latin typeface="+mn-lt"/>
                <a:ea typeface="+mn-ea"/>
                <a:cs typeface="+mn-cs"/>
              </a:rPr>
              <a:t>万吨，年产热解油</a:t>
            </a:r>
            <a:r>
              <a:rPr lang="en-US" altLang="zh-CN" sz="1200" kern="1200" dirty="0" smtClean="0">
                <a:solidFill>
                  <a:schemeClr val="tx1"/>
                </a:solidFill>
                <a:latin typeface="+mn-lt"/>
                <a:ea typeface="+mn-ea"/>
                <a:cs typeface="+mn-cs"/>
              </a:rPr>
              <a:t>3483588</a:t>
            </a:r>
            <a:r>
              <a:rPr lang="zh-CN" altLang="zh-CN" sz="1200" kern="1200" dirty="0" smtClean="0">
                <a:solidFill>
                  <a:schemeClr val="tx1"/>
                </a:solidFill>
                <a:latin typeface="+mn-lt"/>
                <a:ea typeface="+mn-ea"/>
                <a:cs typeface="+mn-cs"/>
              </a:rPr>
              <a:t>加仑、再生炭黑</a:t>
            </a:r>
            <a:r>
              <a:rPr lang="en-US" altLang="zh-CN" sz="1200" kern="1200" dirty="0" smtClean="0">
                <a:solidFill>
                  <a:schemeClr val="tx1"/>
                </a:solidFill>
                <a:latin typeface="+mn-lt"/>
                <a:ea typeface="+mn-ea"/>
                <a:cs typeface="+mn-cs"/>
              </a:rPr>
              <a:t>1.05</a:t>
            </a:r>
            <a:r>
              <a:rPr lang="zh-CN" altLang="zh-CN" sz="1200" kern="1200" dirty="0" smtClean="0">
                <a:solidFill>
                  <a:schemeClr val="tx1"/>
                </a:solidFill>
                <a:latin typeface="+mn-lt"/>
                <a:ea typeface="+mn-ea"/>
                <a:cs typeface="+mn-cs"/>
              </a:rPr>
              <a:t>万吨、回收钢丝</a:t>
            </a:r>
            <a:r>
              <a:rPr lang="en-US" altLang="zh-CN" sz="1200" kern="1200" dirty="0" smtClean="0">
                <a:solidFill>
                  <a:schemeClr val="tx1"/>
                </a:solidFill>
                <a:latin typeface="+mn-lt"/>
                <a:ea typeface="+mn-ea"/>
                <a:cs typeface="+mn-cs"/>
              </a:rPr>
              <a:t>3000</a:t>
            </a:r>
            <a:r>
              <a:rPr lang="zh-CN" altLang="zh-CN" sz="1200" kern="1200" dirty="0" smtClean="0">
                <a:solidFill>
                  <a:schemeClr val="tx1"/>
                </a:solidFill>
                <a:latin typeface="+mn-lt"/>
                <a:ea typeface="+mn-ea"/>
                <a:cs typeface="+mn-cs"/>
              </a:rPr>
              <a:t>吨、可售热解气</a:t>
            </a:r>
            <a:r>
              <a:rPr lang="en-US" altLang="zh-CN" sz="1200" kern="1200" dirty="0" smtClean="0">
                <a:solidFill>
                  <a:schemeClr val="tx1"/>
                </a:solidFill>
                <a:latin typeface="+mn-lt"/>
                <a:ea typeface="+mn-ea"/>
                <a:cs typeface="+mn-cs"/>
              </a:rPr>
              <a:t>1387858</a:t>
            </a:r>
            <a:r>
              <a:rPr lang="zh-CN" altLang="zh-CN" sz="1200" kern="1200" dirty="0" smtClean="0">
                <a:solidFill>
                  <a:schemeClr val="tx1"/>
                </a:solidFill>
                <a:latin typeface="+mn-lt"/>
                <a:ea typeface="+mn-ea"/>
                <a:cs typeface="+mn-cs"/>
              </a:rPr>
              <a:t>立方米，产品计算价格按目前市场行情确定。经计算，达产后可实现年销售收入</a:t>
            </a:r>
            <a:r>
              <a:rPr lang="en-US" altLang="zh-CN" sz="1200" kern="1200" dirty="0" smtClean="0">
                <a:solidFill>
                  <a:schemeClr val="tx1"/>
                </a:solidFill>
                <a:latin typeface="+mn-lt"/>
                <a:ea typeface="+mn-ea"/>
                <a:cs typeface="+mn-cs"/>
              </a:rPr>
              <a:t>1838.87</a:t>
            </a:r>
            <a:r>
              <a:rPr lang="zh-CN" altLang="zh-CN" sz="1200" kern="1200" dirty="0" smtClean="0">
                <a:solidFill>
                  <a:schemeClr val="tx1"/>
                </a:solidFill>
                <a:latin typeface="+mn-lt"/>
                <a:ea typeface="+mn-ea"/>
                <a:cs typeface="+mn-cs"/>
              </a:rPr>
              <a:t>万美元。总投资收益率</a:t>
            </a:r>
            <a:r>
              <a:rPr lang="en-US" altLang="zh-CN" sz="1200" kern="1200" dirty="0" smtClean="0">
                <a:solidFill>
                  <a:schemeClr val="tx1"/>
                </a:solidFill>
                <a:latin typeface="+mn-lt"/>
                <a:ea typeface="+mn-ea"/>
                <a:cs typeface="+mn-cs"/>
              </a:rPr>
              <a:t>53.49%</a:t>
            </a:r>
            <a:r>
              <a:rPr lang="zh-CN" altLang="zh-CN" sz="1200" kern="1200" dirty="0" smtClean="0">
                <a:solidFill>
                  <a:schemeClr val="tx1"/>
                </a:solidFill>
                <a:latin typeface="+mn-lt"/>
                <a:ea typeface="+mn-ea"/>
                <a:cs typeface="+mn-cs"/>
              </a:rPr>
              <a:t>，全部投资回收期为</a:t>
            </a:r>
            <a:r>
              <a:rPr lang="en-US" altLang="zh-CN" sz="1200" kern="1200" dirty="0" smtClean="0">
                <a:solidFill>
                  <a:schemeClr val="tx1"/>
                </a:solidFill>
                <a:latin typeface="+mn-lt"/>
                <a:ea typeface="+mn-ea"/>
                <a:cs typeface="+mn-cs"/>
              </a:rPr>
              <a:t>2.54</a:t>
            </a:r>
            <a:r>
              <a:rPr lang="zh-CN" altLang="zh-CN" sz="1200" kern="1200" dirty="0" smtClean="0">
                <a:solidFill>
                  <a:schemeClr val="tx1"/>
                </a:solidFill>
                <a:latin typeface="+mn-lt"/>
                <a:ea typeface="+mn-ea"/>
                <a:cs typeface="+mn-cs"/>
              </a:rPr>
              <a:t>年。</a:t>
            </a:r>
          </a:p>
        </p:txBody>
      </p:sp>
      <p:sp>
        <p:nvSpPr>
          <p:cNvPr id="4" name="灯片编号占位符 3"/>
          <p:cNvSpPr>
            <a:spLocks noGrp="1"/>
          </p:cNvSpPr>
          <p:nvPr>
            <p:ph type="sldNum" sz="quarter" idx="10"/>
          </p:nvPr>
        </p:nvSpPr>
        <p:spPr/>
        <p:txBody>
          <a:bodyPr/>
          <a:lstStyle/>
          <a:p>
            <a:fld id="{28E0BBBE-F5CD-4540-92D1-5A0763B3A6A1}"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据预测全世界褐煤地质储量约为</a:t>
            </a:r>
            <a:r>
              <a:rPr lang="en-US" altLang="zh-CN" sz="1200" kern="1200" dirty="0" smtClean="0">
                <a:solidFill>
                  <a:schemeClr val="tx1"/>
                </a:solidFill>
                <a:latin typeface="+mn-lt"/>
                <a:ea typeface="+mn-ea"/>
                <a:cs typeface="+mn-cs"/>
              </a:rPr>
              <a:t>4</a:t>
            </a:r>
            <a:r>
              <a:rPr lang="zh-CN" altLang="zh-CN" sz="1200" kern="1200" dirty="0" smtClean="0">
                <a:solidFill>
                  <a:schemeClr val="tx1"/>
                </a:solidFill>
                <a:latin typeface="+mn-lt"/>
                <a:ea typeface="+mn-ea"/>
                <a:cs typeface="+mn-cs"/>
              </a:rPr>
              <a:t>万亿吨，占煤炭储量</a:t>
            </a:r>
            <a:r>
              <a:rPr lang="en-US" altLang="zh-CN" sz="1200" kern="1200" dirty="0" smtClean="0">
                <a:solidFill>
                  <a:schemeClr val="tx1"/>
                </a:solidFill>
                <a:latin typeface="+mn-lt"/>
                <a:ea typeface="+mn-ea"/>
                <a:cs typeface="+mn-cs"/>
              </a:rPr>
              <a:t>40</a:t>
            </a:r>
            <a:r>
              <a:rPr lang="zh-CN" altLang="zh-CN" sz="1200" kern="1200" dirty="0" smtClean="0">
                <a:solidFill>
                  <a:schemeClr val="tx1"/>
                </a:solidFill>
                <a:latin typeface="+mn-lt"/>
                <a:ea typeface="+mn-ea"/>
                <a:cs typeface="+mn-cs"/>
              </a:rPr>
              <a:t>％。中国已发现的褐煤资源量为</a:t>
            </a:r>
            <a:r>
              <a:rPr lang="en-US" altLang="zh-CN" sz="1200" kern="1200" dirty="0" smtClean="0">
                <a:solidFill>
                  <a:schemeClr val="tx1"/>
                </a:solidFill>
                <a:latin typeface="+mn-lt"/>
                <a:ea typeface="+mn-ea"/>
                <a:cs typeface="+mn-cs"/>
              </a:rPr>
              <a:t>1311.42</a:t>
            </a:r>
            <a:r>
              <a:rPr lang="zh-CN" altLang="zh-CN" sz="1200" kern="1200" dirty="0" smtClean="0">
                <a:solidFill>
                  <a:schemeClr val="tx1"/>
                </a:solidFill>
                <a:latin typeface="+mn-lt"/>
                <a:ea typeface="+mn-ea"/>
                <a:cs typeface="+mn-cs"/>
              </a:rPr>
              <a:t>亿吨，约占中国煤炭保有资源量的</a:t>
            </a:r>
            <a:r>
              <a:rPr lang="en-US" altLang="zh-CN" sz="1200" kern="1200" dirty="0" smtClean="0">
                <a:solidFill>
                  <a:schemeClr val="tx1"/>
                </a:solidFill>
                <a:latin typeface="+mn-lt"/>
                <a:ea typeface="+mn-ea"/>
                <a:cs typeface="+mn-cs"/>
              </a:rPr>
              <a:t>13</a:t>
            </a:r>
            <a:r>
              <a:rPr lang="zh-CN" altLang="zh-CN" sz="1200" kern="1200" dirty="0" smtClean="0">
                <a:solidFill>
                  <a:schemeClr val="tx1"/>
                </a:solidFill>
                <a:latin typeface="+mn-lt"/>
                <a:ea typeface="+mn-ea"/>
                <a:cs typeface="+mn-cs"/>
              </a:rPr>
              <a:t>％，在目前全球能源日趋紧张的形势下，褐煤的经济价值及其相关的加工生产技术日益被世界能源界所重视。水分含量高</a:t>
            </a:r>
            <a:r>
              <a:rPr lang="en-US" altLang="zh-CN" sz="1200" kern="1200" dirty="0" smtClean="0">
                <a:solidFill>
                  <a:schemeClr val="tx1"/>
                </a:solidFill>
                <a:latin typeface="+mn-lt"/>
                <a:ea typeface="+mn-ea"/>
                <a:cs typeface="+mn-cs"/>
              </a:rPr>
              <a:t>(30</a:t>
            </a:r>
            <a:r>
              <a:rPr lang="zh-CN" altLang="zh-CN" sz="1200" kern="1200" dirty="0" smtClean="0">
                <a:solidFill>
                  <a:schemeClr val="tx1"/>
                </a:solidFill>
                <a:latin typeface="+mn-lt"/>
                <a:ea typeface="+mn-ea"/>
                <a:cs typeface="+mn-cs"/>
              </a:rPr>
              <a:t>％一</a:t>
            </a:r>
            <a:r>
              <a:rPr lang="en-US" altLang="zh-CN" sz="1200" kern="1200" dirty="0" smtClean="0">
                <a:solidFill>
                  <a:schemeClr val="tx1"/>
                </a:solidFill>
                <a:latin typeface="+mn-lt"/>
                <a:ea typeface="+mn-ea"/>
                <a:cs typeface="+mn-cs"/>
              </a:rPr>
              <a:t>60</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a:t>
            </a:r>
            <a:r>
              <a:rPr lang="zh-CN" altLang="zh-CN" sz="1200" kern="1200" dirty="0" smtClean="0">
                <a:solidFill>
                  <a:schemeClr val="tx1"/>
                </a:solidFill>
                <a:latin typeface="+mn-lt"/>
                <a:ea typeface="+mn-ea"/>
                <a:cs typeface="+mn-cs"/>
              </a:rPr>
              <a:t>，热值低是褐煤的主要特点。直接燃烧褐煤的热效率较低，温室气体排放量大。另外，褐煤易风化和自燃，单位能量的运输成本高，不利于长距离输送和贮存。因此，褐煤脱水提质已成为褐煤高效开发利用的关键。</a:t>
            </a: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密苏里州拥有美国第一所专业的矿业大学，并长期致力于对煤矿的研究。州里有一科技公司利用世界领先技术能将褐煤质量提高、水分大幅度降低，且提纯能耗下降。是目前世界上最为先进高效的褐煤提质技术。公司目前在全球范围内群求合作伙伴共同开发这一巨大市场。</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28E0BBBE-F5CD-4540-92D1-5A0763B3A6A1}"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d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d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d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d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d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d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9144000" cy="5143500"/>
          </a:xfrm>
          <a:prstGeom prst="rect">
            <a:avLst/>
          </a:prstGeom>
        </p:spPr>
      </p:pic>
      <p:sp>
        <p:nvSpPr>
          <p:cNvPr id="2" name="Title 1"/>
          <p:cNvSpPr>
            <a:spLocks noGrp="1"/>
          </p:cNvSpPr>
          <p:nvPr>
            <p:ph type="ctrTitle"/>
          </p:nvPr>
        </p:nvSpPr>
        <p:spPr>
          <a:xfrm>
            <a:off x="914401" y="1368666"/>
            <a:ext cx="7261035" cy="1102519"/>
          </a:xfrm>
        </p:spPr>
        <p:txBody>
          <a:bodyPr anchor="t"/>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t 1.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ppt 2.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ppt 3.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descr="ppt 4.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descr="ppt 5.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descr="ppt 6.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image" Target="../media/image1.pd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 1.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0" y="0"/>
            <a:ext cx="9144000" cy="5143500"/>
          </a:xfrm>
          <a:prstGeom prst="rect">
            <a:avLst/>
          </a:prstGeom>
        </p:spPr>
      </p:pic>
      <p:sp>
        <p:nvSpPr>
          <p:cNvPr id="2" name="Title Placeholder 1"/>
          <p:cNvSpPr>
            <a:spLocks noGrp="1"/>
          </p:cNvSpPr>
          <p:nvPr>
            <p:ph type="title"/>
          </p:nvPr>
        </p:nvSpPr>
        <p:spPr>
          <a:xfrm>
            <a:off x="933450" y="312152"/>
            <a:ext cx="7566146" cy="4562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53895" y="1092673"/>
            <a:ext cx="7583487" cy="35019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3000" kern="1200">
          <a:solidFill>
            <a:schemeClr val="bg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5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3.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14.jpeg"/><Relationship Id="rId9" Type="http://schemas.microsoft.com/office/2007/relationships/diagramDrawing" Target="../diagrams/drawing1.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429904"/>
            <a:ext cx="7261035" cy="4713596"/>
          </a:xfrm>
        </p:spPr>
        <p:txBody>
          <a:bodyPr>
            <a:normAutofit/>
          </a:bodyPr>
          <a:lstStyle/>
          <a:p>
            <a:r>
              <a:rPr lang="zh-CN" altLang="en-US" sz="4800" b="1" dirty="0" smtClean="0"/>
              <a:t>美国密苏里州</a:t>
            </a:r>
            <a:r>
              <a:rPr lang="en-US" altLang="zh-CN" sz="3600" b="1" dirty="0" smtClean="0"/>
              <a:t/>
            </a:r>
            <a:br>
              <a:rPr lang="en-US" altLang="zh-CN" sz="3600" b="1" dirty="0" smtClean="0"/>
            </a:br>
            <a:r>
              <a:rPr lang="en-US" altLang="zh-CN" sz="3600" b="1" dirty="0" smtClean="0"/>
              <a:t>State of Missouri</a:t>
            </a:r>
            <a:r>
              <a:rPr lang="en-US" sz="3600" b="1" dirty="0" smtClean="0"/>
              <a:t>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zh-CN" altLang="en-US" sz="2400" b="1" dirty="0" smtClean="0"/>
              <a:t>上海 </a:t>
            </a:r>
            <a:r>
              <a:rPr lang="en-US" altLang="zh-CN" sz="2400" b="1" dirty="0" smtClean="0"/>
              <a:t>Shanghai </a:t>
            </a:r>
            <a:r>
              <a:rPr lang="en-US" altLang="zh-CN" sz="2400" b="1" dirty="0" smtClean="0"/>
              <a:t>2014.9.10</a:t>
            </a:r>
            <a:r>
              <a:rPr lang="zh-CN" altLang="en-US" sz="2400" b="1" dirty="0" smtClean="0"/>
              <a:t> </a:t>
            </a:r>
            <a:endParaRPr lang="en-US" sz="2400" b="1" dirty="0"/>
          </a:p>
        </p:txBody>
      </p:sp>
      <p:pic>
        <p:nvPicPr>
          <p:cNvPr id="3" name="图片 2" descr="MO-Seal---Color-(large)-out.gif"/>
          <p:cNvPicPr>
            <a:picLocks noChangeAspect="1"/>
          </p:cNvPicPr>
          <p:nvPr/>
        </p:nvPicPr>
        <p:blipFill>
          <a:blip r:embed="rId2"/>
          <a:stretch>
            <a:fillRect/>
          </a:stretch>
        </p:blipFill>
        <p:spPr>
          <a:xfrm>
            <a:off x="3668438" y="2045037"/>
            <a:ext cx="1749724" cy="168114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7425" y="312152"/>
            <a:ext cx="8332171" cy="456222"/>
          </a:xfrm>
        </p:spPr>
        <p:txBody>
          <a:bodyPr>
            <a:normAutofit fontScale="90000"/>
          </a:bodyPr>
          <a:lstStyle/>
          <a:p>
            <a:r>
              <a:rPr lang="zh-CN" altLang="en-US" sz="2800" dirty="0" smtClean="0"/>
              <a:t>密苏里州在美国的位置</a:t>
            </a:r>
            <a:endParaRPr lang="en-US" sz="2800" dirty="0"/>
          </a:p>
        </p:txBody>
      </p:sp>
      <p:pic>
        <p:nvPicPr>
          <p:cNvPr id="7" name="Picture 6" descr="Missouri in the US.png"/>
          <p:cNvPicPr>
            <a:picLocks noChangeAspect="1"/>
          </p:cNvPicPr>
          <p:nvPr/>
        </p:nvPicPr>
        <p:blipFill>
          <a:blip r:embed="rId2"/>
          <a:stretch>
            <a:fillRect/>
          </a:stretch>
        </p:blipFill>
        <p:spPr>
          <a:xfrm>
            <a:off x="909506" y="1044241"/>
            <a:ext cx="5732061" cy="3640450"/>
          </a:xfrm>
          <a:prstGeom prst="rect">
            <a:avLst/>
          </a:prstGeom>
        </p:spPr>
      </p:pic>
      <p:cxnSp>
        <p:nvCxnSpPr>
          <p:cNvPr id="8" name="Straight Arrow Connector 7"/>
          <p:cNvCxnSpPr/>
          <p:nvPr/>
        </p:nvCxnSpPr>
        <p:spPr>
          <a:xfrm flipV="1">
            <a:off x="1991764" y="2961564"/>
            <a:ext cx="2242749" cy="1201535"/>
          </a:xfrm>
          <a:prstGeom prst="straightConnector1">
            <a:avLst/>
          </a:prstGeom>
          <a:ln>
            <a:solidFill>
              <a:srgbClr val="1C3FF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09506" y="4163097"/>
            <a:ext cx="2575775" cy="830997"/>
          </a:xfrm>
          <a:prstGeom prst="rect">
            <a:avLst/>
          </a:prstGeom>
          <a:noFill/>
        </p:spPr>
        <p:txBody>
          <a:bodyPr wrap="square" rtlCol="0">
            <a:spAutoFit/>
          </a:bodyPr>
          <a:lstStyle/>
          <a:p>
            <a:r>
              <a:rPr lang="en-US" sz="2400" dirty="0" smtClean="0">
                <a:solidFill>
                  <a:srgbClr val="1C3FF0"/>
                </a:solidFill>
              </a:rPr>
              <a:t>State of Missouri</a:t>
            </a:r>
          </a:p>
          <a:p>
            <a:r>
              <a:rPr lang="zh-CN" altLang="en-US" sz="2400" dirty="0" smtClean="0">
                <a:solidFill>
                  <a:srgbClr val="1C3FF0"/>
                </a:solidFill>
              </a:rPr>
              <a:t>美国密苏里州</a:t>
            </a:r>
            <a:endParaRPr lang="en-US" altLang="zh-CN" sz="2400" dirty="0" smtClean="0">
              <a:solidFill>
                <a:srgbClr val="1C3FF0"/>
              </a:solidFill>
            </a:endParaRPr>
          </a:p>
        </p:txBody>
      </p:sp>
      <p:sp>
        <p:nvSpPr>
          <p:cNvPr id="12" name="TextBox 11"/>
          <p:cNvSpPr txBox="1"/>
          <p:nvPr/>
        </p:nvSpPr>
        <p:spPr>
          <a:xfrm>
            <a:off x="6641567" y="1044241"/>
            <a:ext cx="2250434" cy="3539430"/>
          </a:xfrm>
          <a:prstGeom prst="rect">
            <a:avLst/>
          </a:prstGeom>
          <a:noFill/>
        </p:spPr>
        <p:txBody>
          <a:bodyPr wrap="square" rtlCol="0">
            <a:spAutoFit/>
          </a:bodyPr>
          <a:lstStyle/>
          <a:p>
            <a:pPr>
              <a:buFont typeface="Wingdings" pitchFamily="2" charset="2"/>
              <a:buChar char="l"/>
            </a:pPr>
            <a:r>
              <a:rPr lang="zh-CN" altLang="en-US" sz="1600" dirty="0" smtClean="0">
                <a:solidFill>
                  <a:srgbClr val="1C3FF0"/>
                </a:solidFill>
              </a:rPr>
              <a:t>日本二战投降协议在</a:t>
            </a:r>
            <a:r>
              <a:rPr lang="zh-CN" altLang="en-US" sz="1600" b="1" dirty="0" smtClean="0">
                <a:solidFill>
                  <a:srgbClr val="1C3FF0"/>
                </a:solidFill>
              </a:rPr>
              <a:t>密苏里号</a:t>
            </a:r>
            <a:r>
              <a:rPr lang="zh-CN" altLang="en-US" sz="1600" dirty="0" smtClean="0">
                <a:solidFill>
                  <a:srgbClr val="1C3FF0"/>
                </a:solidFill>
              </a:rPr>
              <a:t>战舰上签署</a:t>
            </a:r>
            <a:endParaRPr lang="en-US" altLang="zh-CN" sz="1600" dirty="0" smtClean="0">
              <a:solidFill>
                <a:srgbClr val="1C3FF0"/>
              </a:solidFill>
            </a:endParaRPr>
          </a:p>
          <a:p>
            <a:pPr>
              <a:buFont typeface="Wingdings" pitchFamily="2" charset="2"/>
              <a:buChar char="l"/>
            </a:pPr>
            <a:endParaRPr lang="en-US" altLang="zh-CN" sz="1600" dirty="0" smtClean="0">
              <a:solidFill>
                <a:srgbClr val="1C3FF0"/>
              </a:solidFill>
            </a:endParaRPr>
          </a:p>
          <a:p>
            <a:pPr>
              <a:buFont typeface="Wingdings" pitchFamily="2" charset="2"/>
              <a:buChar char="l"/>
            </a:pPr>
            <a:r>
              <a:rPr lang="zh-CN" altLang="en-US" sz="1600" dirty="0" smtClean="0">
                <a:solidFill>
                  <a:srgbClr val="1C3FF0"/>
                </a:solidFill>
              </a:rPr>
              <a:t>密苏里州的名人</a:t>
            </a:r>
            <a:endParaRPr lang="en-US" altLang="zh-CN" sz="1600" dirty="0" smtClean="0">
              <a:solidFill>
                <a:srgbClr val="1C3FF0"/>
              </a:solidFill>
            </a:endParaRPr>
          </a:p>
          <a:p>
            <a:r>
              <a:rPr lang="en-US" altLang="zh-CN" sz="1600" dirty="0" smtClean="0">
                <a:solidFill>
                  <a:srgbClr val="1C3FF0"/>
                </a:solidFill>
              </a:rPr>
              <a:t>    -</a:t>
            </a:r>
            <a:r>
              <a:rPr lang="zh-CN" altLang="en-US" sz="1600" dirty="0" smtClean="0">
                <a:solidFill>
                  <a:srgbClr val="1C3FF0"/>
                </a:solidFill>
              </a:rPr>
              <a:t>马克</a:t>
            </a:r>
            <a:r>
              <a:rPr lang="en-US" altLang="zh-CN" sz="1600" dirty="0" smtClean="0">
                <a:solidFill>
                  <a:srgbClr val="1C3FF0"/>
                </a:solidFill>
              </a:rPr>
              <a:t>·</a:t>
            </a:r>
            <a:r>
              <a:rPr lang="zh-CN" altLang="en-US" sz="1600" dirty="0" smtClean="0">
                <a:solidFill>
                  <a:srgbClr val="1C3FF0"/>
                </a:solidFill>
              </a:rPr>
              <a:t>吐温</a:t>
            </a:r>
            <a:endParaRPr lang="en-US" altLang="zh-CN" sz="1600" dirty="0" smtClean="0">
              <a:solidFill>
                <a:srgbClr val="1C3FF0"/>
              </a:solidFill>
            </a:endParaRPr>
          </a:p>
          <a:p>
            <a:r>
              <a:rPr lang="zh-CN" altLang="en-US" sz="1600" dirty="0" smtClean="0">
                <a:solidFill>
                  <a:srgbClr val="1C3FF0"/>
                </a:solidFill>
              </a:rPr>
              <a:t> </a:t>
            </a:r>
            <a:r>
              <a:rPr lang="en-US" altLang="zh-CN" sz="1600" dirty="0" smtClean="0">
                <a:solidFill>
                  <a:srgbClr val="1C3FF0"/>
                </a:solidFill>
              </a:rPr>
              <a:t> </a:t>
            </a:r>
            <a:r>
              <a:rPr lang="en-US" altLang="zh-CN" sz="1600" dirty="0" smtClean="0">
                <a:solidFill>
                  <a:srgbClr val="1C3FF0"/>
                </a:solidFill>
              </a:rPr>
              <a:t>  -</a:t>
            </a:r>
            <a:r>
              <a:rPr lang="zh-CN" altLang="en-US" sz="1600" dirty="0" smtClean="0">
                <a:solidFill>
                  <a:srgbClr val="1C3FF0"/>
                </a:solidFill>
              </a:rPr>
              <a:t>亚当</a:t>
            </a:r>
            <a:r>
              <a:rPr lang="en-US" altLang="zh-CN" sz="1600" dirty="0" smtClean="0">
                <a:solidFill>
                  <a:srgbClr val="1C3FF0"/>
                </a:solidFill>
              </a:rPr>
              <a:t>·</a:t>
            </a:r>
            <a:r>
              <a:rPr lang="zh-CN" altLang="en-US" sz="1600" dirty="0" smtClean="0">
                <a:solidFill>
                  <a:srgbClr val="1C3FF0"/>
                </a:solidFill>
              </a:rPr>
              <a:t>斯诺</a:t>
            </a:r>
            <a:endParaRPr lang="en-US" altLang="zh-CN" sz="1600" dirty="0" smtClean="0">
              <a:solidFill>
                <a:srgbClr val="1C3FF0"/>
              </a:solidFill>
            </a:endParaRPr>
          </a:p>
          <a:p>
            <a:r>
              <a:rPr lang="en-US" altLang="zh-CN" sz="1600" dirty="0" smtClean="0">
                <a:solidFill>
                  <a:srgbClr val="1C3FF0"/>
                </a:solidFill>
              </a:rPr>
              <a:t> </a:t>
            </a:r>
            <a:r>
              <a:rPr lang="en-US" altLang="zh-CN" sz="1600" dirty="0" smtClean="0">
                <a:solidFill>
                  <a:srgbClr val="1C3FF0"/>
                </a:solidFill>
              </a:rPr>
              <a:t>   -</a:t>
            </a:r>
            <a:r>
              <a:rPr lang="zh-CN" altLang="en-US" sz="1600" dirty="0" smtClean="0">
                <a:solidFill>
                  <a:srgbClr val="1C3FF0"/>
                </a:solidFill>
              </a:rPr>
              <a:t>华尔特</a:t>
            </a:r>
            <a:r>
              <a:rPr lang="en-US" altLang="zh-CN" sz="1600" dirty="0" smtClean="0">
                <a:solidFill>
                  <a:srgbClr val="1C3FF0"/>
                </a:solidFill>
              </a:rPr>
              <a:t>·</a:t>
            </a:r>
            <a:r>
              <a:rPr lang="zh-CN" altLang="en-US" sz="1600" dirty="0" smtClean="0">
                <a:solidFill>
                  <a:srgbClr val="1C3FF0"/>
                </a:solidFill>
              </a:rPr>
              <a:t>迪斯尼</a:t>
            </a:r>
            <a:endParaRPr lang="en-US" altLang="zh-CN" sz="1600" dirty="0" smtClean="0">
              <a:solidFill>
                <a:srgbClr val="1C3FF0"/>
              </a:solidFill>
            </a:endParaRPr>
          </a:p>
          <a:p>
            <a:r>
              <a:rPr lang="en-US" altLang="zh-CN" sz="1600" dirty="0" smtClean="0">
                <a:solidFill>
                  <a:srgbClr val="1C3FF0"/>
                </a:solidFill>
              </a:rPr>
              <a:t> </a:t>
            </a:r>
            <a:r>
              <a:rPr lang="en-US" altLang="zh-CN" sz="1600" dirty="0" smtClean="0">
                <a:solidFill>
                  <a:srgbClr val="1C3FF0"/>
                </a:solidFill>
              </a:rPr>
              <a:t>   -</a:t>
            </a:r>
            <a:r>
              <a:rPr lang="zh-CN" altLang="en-US" sz="1600" dirty="0" smtClean="0">
                <a:solidFill>
                  <a:srgbClr val="1C3FF0"/>
                </a:solidFill>
              </a:rPr>
              <a:t>杜鲁门总统</a:t>
            </a:r>
            <a:endParaRPr lang="en-US" altLang="zh-CN" sz="1600" dirty="0" smtClean="0">
              <a:solidFill>
                <a:srgbClr val="1C3FF0"/>
              </a:solidFill>
            </a:endParaRPr>
          </a:p>
          <a:p>
            <a:endParaRPr lang="en-US" altLang="zh-CN" sz="1600" dirty="0" smtClean="0">
              <a:solidFill>
                <a:srgbClr val="1C3FF0"/>
              </a:solidFill>
            </a:endParaRPr>
          </a:p>
          <a:p>
            <a:pPr>
              <a:buFont typeface="Wingdings" pitchFamily="2" charset="2"/>
              <a:buChar char="l"/>
            </a:pPr>
            <a:r>
              <a:rPr lang="zh-CN" altLang="en-US" sz="1600" dirty="0" smtClean="0">
                <a:solidFill>
                  <a:srgbClr val="1C3FF0"/>
                </a:solidFill>
              </a:rPr>
              <a:t>密苏里州主要城市</a:t>
            </a:r>
            <a:endParaRPr lang="en-US" altLang="zh-CN" sz="1600" dirty="0" smtClean="0">
              <a:solidFill>
                <a:srgbClr val="1C3FF0"/>
              </a:solidFill>
            </a:endParaRPr>
          </a:p>
          <a:p>
            <a:r>
              <a:rPr lang="en-US" altLang="zh-CN" sz="1600" dirty="0" smtClean="0">
                <a:solidFill>
                  <a:srgbClr val="1C3FF0"/>
                </a:solidFill>
              </a:rPr>
              <a:t>    -</a:t>
            </a:r>
            <a:r>
              <a:rPr lang="zh-CN" altLang="en-US" sz="1600" dirty="0" smtClean="0">
                <a:solidFill>
                  <a:srgbClr val="1C3FF0"/>
                </a:solidFill>
              </a:rPr>
              <a:t>圣路易斯市</a:t>
            </a:r>
            <a:endParaRPr lang="en-US" altLang="zh-CN" sz="1600" dirty="0" smtClean="0">
              <a:solidFill>
                <a:srgbClr val="1C3FF0"/>
              </a:solidFill>
            </a:endParaRPr>
          </a:p>
          <a:p>
            <a:r>
              <a:rPr lang="en-US" altLang="zh-CN" sz="1600" dirty="0" smtClean="0">
                <a:solidFill>
                  <a:srgbClr val="1C3FF0"/>
                </a:solidFill>
              </a:rPr>
              <a:t> </a:t>
            </a:r>
            <a:r>
              <a:rPr lang="en-US" altLang="zh-CN" sz="1600" dirty="0" smtClean="0">
                <a:solidFill>
                  <a:srgbClr val="1C3FF0"/>
                </a:solidFill>
              </a:rPr>
              <a:t>   -</a:t>
            </a:r>
            <a:r>
              <a:rPr lang="zh-CN" altLang="en-US" sz="1600" dirty="0" smtClean="0">
                <a:solidFill>
                  <a:srgbClr val="1C3FF0"/>
                </a:solidFill>
              </a:rPr>
              <a:t>堪萨斯城</a:t>
            </a:r>
            <a:endParaRPr lang="en-US" altLang="zh-CN" sz="1600" dirty="0" smtClean="0">
              <a:solidFill>
                <a:srgbClr val="1C3FF0"/>
              </a:solidFill>
            </a:endParaRPr>
          </a:p>
          <a:p>
            <a:r>
              <a:rPr lang="en-US" altLang="zh-CN" sz="1600" dirty="0" smtClean="0">
                <a:solidFill>
                  <a:srgbClr val="1C3FF0"/>
                </a:solidFill>
              </a:rPr>
              <a:t> </a:t>
            </a:r>
            <a:r>
              <a:rPr lang="en-US" altLang="zh-CN" sz="1600" dirty="0" smtClean="0">
                <a:solidFill>
                  <a:srgbClr val="1C3FF0"/>
                </a:solidFill>
              </a:rPr>
              <a:t>   -</a:t>
            </a:r>
            <a:r>
              <a:rPr lang="zh-CN" altLang="en-US" sz="1600" dirty="0" smtClean="0">
                <a:solidFill>
                  <a:srgbClr val="1C3FF0"/>
                </a:solidFill>
              </a:rPr>
              <a:t>春田市</a:t>
            </a:r>
            <a:endParaRPr lang="en-US" altLang="zh-CN" sz="1600" dirty="0" smtClean="0">
              <a:solidFill>
                <a:srgbClr val="1C3FF0"/>
              </a:solidFill>
            </a:endParaRPr>
          </a:p>
          <a:p>
            <a:r>
              <a:rPr lang="en-US" altLang="zh-CN" sz="1600" dirty="0" smtClean="0">
                <a:solidFill>
                  <a:srgbClr val="1C3FF0"/>
                </a:solidFill>
              </a:rPr>
              <a:t> </a:t>
            </a:r>
            <a:r>
              <a:rPr lang="en-US" altLang="zh-CN" sz="1600" dirty="0" smtClean="0">
                <a:solidFill>
                  <a:srgbClr val="1C3FF0"/>
                </a:solidFill>
              </a:rPr>
              <a:t>   -</a:t>
            </a:r>
            <a:r>
              <a:rPr lang="zh-CN" altLang="en-US" sz="1600" dirty="0" smtClean="0">
                <a:solidFill>
                  <a:srgbClr val="1C3FF0"/>
                </a:solidFill>
              </a:rPr>
              <a:t>杰佛逊市（州府）</a:t>
            </a:r>
            <a:endParaRPr lang="zh-CN" altLang="en-US" sz="1600" dirty="0">
              <a:solidFill>
                <a:srgbClr val="1C3FF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关于美国密苏里州</a:t>
            </a:r>
            <a:endParaRPr lang="en-US" dirty="0"/>
          </a:p>
        </p:txBody>
      </p:sp>
      <p:sp>
        <p:nvSpPr>
          <p:cNvPr id="3" name="Content Placeholder 2"/>
          <p:cNvSpPr>
            <a:spLocks noGrp="1"/>
          </p:cNvSpPr>
          <p:nvPr>
            <p:ph idx="1"/>
          </p:nvPr>
        </p:nvSpPr>
        <p:spPr>
          <a:xfrm>
            <a:off x="953894" y="1092673"/>
            <a:ext cx="7893892" cy="3872133"/>
          </a:xfrm>
        </p:spPr>
        <p:txBody>
          <a:bodyPr>
            <a:normAutofit/>
          </a:bodyPr>
          <a:lstStyle/>
          <a:p>
            <a:r>
              <a:rPr lang="zh-CN" altLang="en-US" b="1" dirty="0" smtClean="0">
                <a:sym typeface="Wingdings" pitchFamily="2" charset="2"/>
              </a:rPr>
              <a:t>美国</a:t>
            </a:r>
            <a:r>
              <a:rPr lang="zh-CN" altLang="en-US" b="1" dirty="0" smtClean="0">
                <a:sym typeface="Wingdings" pitchFamily="2" charset="2"/>
              </a:rPr>
              <a:t>核心的地理位置</a:t>
            </a:r>
            <a:endParaRPr lang="en-US" altLang="zh-CN" b="1" dirty="0" smtClean="0"/>
          </a:p>
          <a:p>
            <a:r>
              <a:rPr lang="zh-CN" altLang="en-US" b="1" dirty="0" smtClean="0"/>
              <a:t>全州人口约</a:t>
            </a:r>
            <a:r>
              <a:rPr lang="en-US" altLang="zh-CN" b="1" dirty="0" smtClean="0"/>
              <a:t>600</a:t>
            </a:r>
            <a:r>
              <a:rPr lang="zh-CN" altLang="en-US" b="1" dirty="0" smtClean="0"/>
              <a:t>万</a:t>
            </a:r>
            <a:endParaRPr lang="en-US" altLang="zh-CN" b="1" dirty="0" smtClean="0"/>
          </a:p>
          <a:p>
            <a:r>
              <a:rPr lang="zh-CN" altLang="en-US" b="1" dirty="0" smtClean="0"/>
              <a:t>面积为</a:t>
            </a:r>
            <a:r>
              <a:rPr lang="en-US" altLang="zh-CN" b="1" dirty="0" smtClean="0"/>
              <a:t>18</a:t>
            </a:r>
            <a:r>
              <a:rPr lang="zh-CN" altLang="en-US" b="1" dirty="0" smtClean="0"/>
              <a:t>万</a:t>
            </a:r>
            <a:r>
              <a:rPr lang="zh-CN" altLang="en-US" b="1" dirty="0" smtClean="0"/>
              <a:t>平方公里</a:t>
            </a:r>
            <a:endParaRPr lang="en-US" altLang="zh-CN" b="1" dirty="0" smtClean="0"/>
          </a:p>
          <a:p>
            <a:r>
              <a:rPr lang="zh-CN" altLang="en-US" b="1" dirty="0" smtClean="0"/>
              <a:t>发达的交通运输网</a:t>
            </a:r>
            <a:r>
              <a:rPr lang="zh-CN" altLang="en-US" b="1" dirty="0" smtClean="0"/>
              <a:t>络</a:t>
            </a:r>
            <a:endParaRPr lang="en-US" altLang="zh-CN" b="1" dirty="0" smtClean="0"/>
          </a:p>
          <a:p>
            <a:r>
              <a:rPr lang="zh-CN" altLang="en-US" b="1" dirty="0" smtClean="0"/>
              <a:t>低廉的商业</a:t>
            </a:r>
            <a:r>
              <a:rPr lang="zh-CN" altLang="en-US" b="1" dirty="0" smtClean="0"/>
              <a:t>耗能成本</a:t>
            </a:r>
            <a:endParaRPr lang="en-US" altLang="zh-CN" b="1" dirty="0" smtClean="0"/>
          </a:p>
          <a:p>
            <a:r>
              <a:rPr lang="zh-CN" altLang="en-US" b="1" dirty="0" smtClean="0"/>
              <a:t>先进</a:t>
            </a:r>
            <a:r>
              <a:rPr lang="zh-CN" altLang="en-US" b="1" dirty="0" smtClean="0"/>
              <a:t>制造业</a:t>
            </a:r>
            <a:r>
              <a:rPr lang="zh-CN" altLang="en-US" b="1" dirty="0" smtClean="0"/>
              <a:t>、</a:t>
            </a:r>
            <a:r>
              <a:rPr lang="zh-CN" altLang="en-US" b="1" dirty="0" smtClean="0"/>
              <a:t>农业、物流</a:t>
            </a:r>
            <a:r>
              <a:rPr lang="zh-CN" altLang="en-US" b="1" dirty="0" smtClean="0"/>
              <a:t>、生命科学、能源</a:t>
            </a:r>
            <a:r>
              <a:rPr lang="zh-CN" altLang="en-US" b="1" dirty="0" smtClean="0"/>
              <a:t>以及材料</a:t>
            </a:r>
            <a:endParaRPr lang="en-US" altLang="zh-CN" b="1" dirty="0" smtClean="0"/>
          </a:p>
          <a:p>
            <a:r>
              <a:rPr lang="zh-CN" altLang="en-US" b="1" dirty="0" smtClean="0"/>
              <a:t>各类优惠政策</a:t>
            </a:r>
            <a:r>
              <a:rPr lang="zh-CN" altLang="en-US" b="1" dirty="0" smtClean="0"/>
              <a:t>扶植企业设立</a:t>
            </a:r>
            <a:endParaRPr lang="en-US" altLang="zh-CN"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b="1" dirty="0" smtClean="0"/>
              <a:t>氧化钪项目</a:t>
            </a:r>
            <a:r>
              <a:rPr lang="zh-CN" altLang="en-US" dirty="0" smtClean="0"/>
              <a:t>（</a:t>
            </a:r>
            <a:r>
              <a:rPr lang="en-US" altLang="zh-CN" dirty="0" smtClean="0"/>
              <a:t>Scandia &amp; Red Mud</a:t>
            </a:r>
            <a:r>
              <a:rPr lang="zh-CN" altLang="en-US" dirty="0" smtClean="0"/>
              <a:t>）</a:t>
            </a:r>
            <a:endParaRPr lang="en-US" dirty="0"/>
          </a:p>
        </p:txBody>
      </p:sp>
      <p:sp>
        <p:nvSpPr>
          <p:cNvPr id="3" name="Content Placeholder 2"/>
          <p:cNvSpPr>
            <a:spLocks noGrp="1"/>
          </p:cNvSpPr>
          <p:nvPr>
            <p:ph idx="1"/>
          </p:nvPr>
        </p:nvSpPr>
        <p:spPr>
          <a:xfrm>
            <a:off x="953894" y="1092673"/>
            <a:ext cx="7893892" cy="3872133"/>
          </a:xfrm>
        </p:spPr>
        <p:txBody>
          <a:bodyPr>
            <a:normAutofit/>
          </a:bodyPr>
          <a:lstStyle/>
          <a:p>
            <a:pPr algn="ctr">
              <a:buNone/>
            </a:pPr>
            <a:r>
              <a:rPr lang="zh-CN" altLang="en-US" b="1" dirty="0" smtClean="0">
                <a:sym typeface="Wingdings" pitchFamily="2" charset="2"/>
              </a:rPr>
              <a:t>赤泥污染</a:t>
            </a:r>
            <a:endParaRPr lang="en-US" altLang="zh-CN" b="1" dirty="0" smtClean="0">
              <a:sym typeface="Wingdings" pitchFamily="2" charset="2"/>
            </a:endParaRPr>
          </a:p>
          <a:p>
            <a:pPr algn="ctr">
              <a:buNone/>
            </a:pPr>
            <a:endParaRPr lang="en-US" altLang="zh-CN" b="1" dirty="0" smtClean="0">
              <a:sym typeface="Wingdings" pitchFamily="2" charset="2"/>
            </a:endParaRPr>
          </a:p>
        </p:txBody>
      </p:sp>
      <p:pic>
        <p:nvPicPr>
          <p:cNvPr id="7170" name="Picture 2" descr="c:\users\edward\appdata\roaming\360se6\USERDA~1\Temp\U_1691~1.JPG"/>
          <p:cNvPicPr>
            <a:picLocks noChangeAspect="1" noChangeArrowheads="1"/>
          </p:cNvPicPr>
          <p:nvPr/>
        </p:nvPicPr>
        <p:blipFill>
          <a:blip r:embed="rId3"/>
          <a:srcRect b="16325"/>
          <a:stretch>
            <a:fillRect/>
          </a:stretch>
        </p:blipFill>
        <p:spPr bwMode="auto">
          <a:xfrm>
            <a:off x="953894" y="1963611"/>
            <a:ext cx="3905225" cy="2451138"/>
          </a:xfrm>
          <a:prstGeom prst="rect">
            <a:avLst/>
          </a:prstGeom>
          <a:noFill/>
        </p:spPr>
      </p:pic>
      <p:pic>
        <p:nvPicPr>
          <p:cNvPr id="7172" name="Picture 4" descr="c:\users\edward\appdata\roaming\360se6\USERDA~1\Temp\128710~1.JPG"/>
          <p:cNvPicPr>
            <a:picLocks noChangeAspect="1" noChangeArrowheads="1"/>
          </p:cNvPicPr>
          <p:nvPr/>
        </p:nvPicPr>
        <p:blipFill>
          <a:blip r:embed="rId4"/>
          <a:srcRect b="33188"/>
          <a:stretch>
            <a:fillRect/>
          </a:stretch>
        </p:blipFill>
        <p:spPr bwMode="auto">
          <a:xfrm>
            <a:off x="5212800" y="3462051"/>
            <a:ext cx="3513601" cy="1436123"/>
          </a:xfrm>
          <a:prstGeom prst="rect">
            <a:avLst/>
          </a:prstGeom>
          <a:noFill/>
        </p:spPr>
      </p:pic>
      <p:pic>
        <p:nvPicPr>
          <p:cNvPr id="7174" name="Picture 6" descr="c:\users\edward\appdata\roaming\360se6\USERDA~1\Temp\6.jpg"/>
          <p:cNvPicPr>
            <a:picLocks noChangeAspect="1" noChangeArrowheads="1"/>
          </p:cNvPicPr>
          <p:nvPr/>
        </p:nvPicPr>
        <p:blipFill>
          <a:blip r:embed="rId5"/>
          <a:srcRect t="19480"/>
          <a:stretch>
            <a:fillRect/>
          </a:stretch>
        </p:blipFill>
        <p:spPr bwMode="auto">
          <a:xfrm>
            <a:off x="5919415" y="1644027"/>
            <a:ext cx="2806986" cy="168454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b="1" dirty="0" smtClean="0"/>
              <a:t>氧化钪</a:t>
            </a:r>
            <a:r>
              <a:rPr lang="zh-CN" altLang="en-US" b="1" dirty="0" smtClean="0"/>
              <a:t>项目</a:t>
            </a:r>
            <a:r>
              <a:rPr lang="zh-CN" altLang="en-US" dirty="0" smtClean="0"/>
              <a:t>（</a:t>
            </a:r>
            <a:r>
              <a:rPr lang="en-US" altLang="zh-CN" dirty="0" smtClean="0"/>
              <a:t>Scandia &amp; Red Mud</a:t>
            </a:r>
            <a:r>
              <a:rPr lang="zh-CN" altLang="en-US" dirty="0" smtClean="0"/>
              <a:t>）</a:t>
            </a:r>
            <a:endParaRPr lang="en-US" dirty="0"/>
          </a:p>
        </p:txBody>
      </p:sp>
      <p:sp>
        <p:nvSpPr>
          <p:cNvPr id="3" name="Content Placeholder 2"/>
          <p:cNvSpPr>
            <a:spLocks noGrp="1"/>
          </p:cNvSpPr>
          <p:nvPr>
            <p:ph idx="1"/>
          </p:nvPr>
        </p:nvSpPr>
        <p:spPr>
          <a:xfrm>
            <a:off x="953894" y="1092673"/>
            <a:ext cx="7893892" cy="3872133"/>
          </a:xfrm>
        </p:spPr>
        <p:txBody>
          <a:bodyPr>
            <a:normAutofit/>
          </a:bodyPr>
          <a:lstStyle/>
          <a:p>
            <a:pPr algn="ctr">
              <a:buNone/>
            </a:pPr>
            <a:r>
              <a:rPr lang="zh-CN" altLang="en-US" b="1" dirty="0" smtClean="0">
                <a:sym typeface="Wingdings" pitchFamily="2" charset="2"/>
              </a:rPr>
              <a:t>赤泥与氧化钪</a:t>
            </a:r>
            <a:endParaRPr lang="en-US" altLang="zh-CN" b="1" dirty="0" smtClean="0">
              <a:sym typeface="Wingdings" pitchFamily="2" charset="2"/>
            </a:endParaRPr>
          </a:p>
          <a:p>
            <a:pPr algn="ctr">
              <a:buNone/>
            </a:pPr>
            <a:endParaRPr lang="en-US" altLang="zh-CN" b="1" dirty="0" smtClean="0">
              <a:sym typeface="Wingdings" pitchFamily="2" charset="2"/>
            </a:endParaRPr>
          </a:p>
        </p:txBody>
      </p:sp>
      <p:pic>
        <p:nvPicPr>
          <p:cNvPr id="4" name="Picture 2" descr="Kristallstruktur Lanthanoid-C-Typ.png"/>
          <p:cNvPicPr>
            <a:picLocks noChangeAspect="1" noChangeArrowheads="1"/>
          </p:cNvPicPr>
          <p:nvPr/>
        </p:nvPicPr>
        <p:blipFill>
          <a:blip r:embed="rId3"/>
          <a:srcRect/>
          <a:stretch>
            <a:fillRect/>
          </a:stretch>
        </p:blipFill>
        <p:spPr bwMode="auto">
          <a:xfrm>
            <a:off x="6751010" y="1198707"/>
            <a:ext cx="1938376" cy="1938376"/>
          </a:xfrm>
          <a:prstGeom prst="rect">
            <a:avLst/>
          </a:prstGeom>
          <a:noFill/>
        </p:spPr>
      </p:pic>
      <p:pic>
        <p:nvPicPr>
          <p:cNvPr id="21505" name="Picture 1" descr="C:\Users\Edward\Desktop\QQ图片20140909211045.jpg"/>
          <p:cNvPicPr>
            <a:picLocks noChangeAspect="1" noChangeArrowheads="1"/>
          </p:cNvPicPr>
          <p:nvPr/>
        </p:nvPicPr>
        <p:blipFill>
          <a:blip r:embed="rId4"/>
          <a:srcRect/>
          <a:stretch>
            <a:fillRect/>
          </a:stretch>
        </p:blipFill>
        <p:spPr bwMode="auto">
          <a:xfrm>
            <a:off x="6521765" y="3137083"/>
            <a:ext cx="2326021" cy="1735983"/>
          </a:xfrm>
          <a:prstGeom prst="rect">
            <a:avLst/>
          </a:prstGeom>
          <a:noFill/>
        </p:spPr>
      </p:pic>
      <p:graphicFrame>
        <p:nvGraphicFramePr>
          <p:cNvPr id="8" name="图示 7"/>
          <p:cNvGraphicFramePr/>
          <p:nvPr/>
        </p:nvGraphicFramePr>
        <p:xfrm>
          <a:off x="933450" y="1324800"/>
          <a:ext cx="5936506" cy="1658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图示 8"/>
          <p:cNvGraphicFramePr/>
          <p:nvPr/>
        </p:nvGraphicFramePr>
        <p:xfrm>
          <a:off x="2740800" y="2858400"/>
          <a:ext cx="3364800" cy="183895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0" name="组合 9"/>
          <p:cNvGrpSpPr/>
          <p:nvPr/>
        </p:nvGrpSpPr>
        <p:grpSpPr>
          <a:xfrm rot="7164652">
            <a:off x="3367088" y="2695741"/>
            <a:ext cx="482806" cy="431189"/>
            <a:chOff x="1006474" y="819266"/>
            <a:chExt cx="228432" cy="267222"/>
          </a:xfrm>
        </p:grpSpPr>
        <p:sp>
          <p:nvSpPr>
            <p:cNvPr id="11" name="右箭头 10"/>
            <p:cNvSpPr/>
            <p:nvPr/>
          </p:nvSpPr>
          <p:spPr>
            <a:xfrm>
              <a:off x="1006474" y="819266"/>
              <a:ext cx="228432" cy="267222"/>
            </a:xfrm>
            <a:prstGeom prst="righ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sp>
        <p:sp>
          <p:nvSpPr>
            <p:cNvPr id="12" name="右箭头 4"/>
            <p:cNvSpPr/>
            <p:nvPr/>
          </p:nvSpPr>
          <p:spPr>
            <a:xfrm>
              <a:off x="1006474" y="819266"/>
              <a:ext cx="199878" cy="200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b="1" dirty="0" smtClean="0"/>
              <a:t>氧化钪项目</a:t>
            </a:r>
            <a:r>
              <a:rPr lang="zh-CN" altLang="en-US" dirty="0" smtClean="0"/>
              <a:t>（</a:t>
            </a:r>
            <a:r>
              <a:rPr lang="en-US" altLang="zh-CN" dirty="0" smtClean="0"/>
              <a:t>Scandia &amp; Red Mud</a:t>
            </a:r>
            <a:r>
              <a:rPr lang="zh-CN" altLang="en-US" dirty="0" smtClean="0"/>
              <a:t>）</a:t>
            </a:r>
            <a:endParaRPr lang="en-US" dirty="0"/>
          </a:p>
        </p:txBody>
      </p:sp>
      <p:sp>
        <p:nvSpPr>
          <p:cNvPr id="4" name="Content Placeholder 2"/>
          <p:cNvSpPr txBox="1">
            <a:spLocks/>
          </p:cNvSpPr>
          <p:nvPr/>
        </p:nvSpPr>
        <p:spPr>
          <a:xfrm>
            <a:off x="1106294" y="1245073"/>
            <a:ext cx="7893892" cy="349252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altLang="zh-CN" sz="2500" b="1" i="0" u="none" strike="noStrike" kern="1200" cap="none" spc="0" normalizeH="0" baseline="0" noProof="0" dirty="0" smtClean="0">
              <a:ln>
                <a:noFill/>
              </a:ln>
              <a:solidFill>
                <a:schemeClr val="tx1"/>
              </a:solidFill>
              <a:effectLst/>
              <a:uLnTx/>
              <a:uFillTx/>
              <a:latin typeface="Century Gothic"/>
              <a:ea typeface="+mn-ea"/>
              <a:cs typeface="Century Gothic"/>
            </a:endParaRPr>
          </a:p>
        </p:txBody>
      </p:sp>
      <p:pic>
        <p:nvPicPr>
          <p:cNvPr id="6145" name="Picture 1" descr="C:\Users\Edward\Desktop\download_image_Bloom_023.jpg"/>
          <p:cNvPicPr>
            <a:picLocks noChangeAspect="1" noChangeArrowheads="1"/>
          </p:cNvPicPr>
          <p:nvPr/>
        </p:nvPicPr>
        <p:blipFill>
          <a:blip r:embed="rId2"/>
          <a:srcRect l="8545" b="23018"/>
          <a:stretch>
            <a:fillRect/>
          </a:stretch>
        </p:blipFill>
        <p:spPr bwMode="auto">
          <a:xfrm>
            <a:off x="953894" y="2270704"/>
            <a:ext cx="2918961" cy="1463077"/>
          </a:xfrm>
          <a:prstGeom prst="rect">
            <a:avLst/>
          </a:prstGeom>
          <a:noFill/>
        </p:spPr>
      </p:pic>
      <p:sp>
        <p:nvSpPr>
          <p:cNvPr id="6" name="矩形 5"/>
          <p:cNvSpPr/>
          <p:nvPr/>
        </p:nvSpPr>
        <p:spPr>
          <a:xfrm>
            <a:off x="1332380" y="3733781"/>
            <a:ext cx="1986441" cy="630942"/>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3500" b="1" dirty="0" smtClean="0">
                <a:ln/>
                <a:solidFill>
                  <a:schemeClr val="accent3"/>
                </a:solidFill>
              </a:rPr>
              <a:t>燃料电池</a:t>
            </a:r>
            <a:endParaRPr lang="zh-CN" altLang="en-US" sz="3500" b="1" dirty="0">
              <a:ln/>
              <a:solidFill>
                <a:schemeClr val="accent3"/>
              </a:solidFill>
            </a:endParaRPr>
          </a:p>
        </p:txBody>
      </p:sp>
      <p:sp>
        <p:nvSpPr>
          <p:cNvPr id="8" name="矩形 7"/>
          <p:cNvSpPr/>
          <p:nvPr/>
        </p:nvSpPr>
        <p:spPr>
          <a:xfrm>
            <a:off x="3172650" y="1245073"/>
            <a:ext cx="327205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氧化钪的用途</a:t>
            </a:r>
            <a:endParaRPr lang="zh-CN"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7" name="Picture 3" descr="c:\users\edward\appdata\roaming\360se6\USERDA~1\Temp\001AA0~1.JPG"/>
          <p:cNvPicPr>
            <a:picLocks noChangeAspect="1" noChangeArrowheads="1"/>
          </p:cNvPicPr>
          <p:nvPr/>
        </p:nvPicPr>
        <p:blipFill>
          <a:blip r:embed="rId3"/>
          <a:srcRect l="16137" b="18794"/>
          <a:stretch>
            <a:fillRect/>
          </a:stretch>
        </p:blipFill>
        <p:spPr bwMode="auto">
          <a:xfrm>
            <a:off x="6573599" y="2284918"/>
            <a:ext cx="2200367" cy="1448863"/>
          </a:xfrm>
          <a:prstGeom prst="rect">
            <a:avLst/>
          </a:prstGeom>
          <a:noFill/>
        </p:spPr>
      </p:pic>
      <p:sp>
        <p:nvSpPr>
          <p:cNvPr id="10" name="矩形 9"/>
          <p:cNvSpPr/>
          <p:nvPr/>
        </p:nvSpPr>
        <p:spPr>
          <a:xfrm>
            <a:off x="7158903" y="3733781"/>
            <a:ext cx="1085554" cy="630942"/>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3500" b="1" dirty="0" smtClean="0">
                <a:ln/>
                <a:solidFill>
                  <a:schemeClr val="accent3"/>
                </a:solidFill>
              </a:rPr>
              <a:t>高铁</a:t>
            </a:r>
            <a:endParaRPr lang="en-US" altLang="zh-CN" sz="3500" b="1" dirty="0" smtClean="0">
              <a:ln/>
              <a:solidFill>
                <a:schemeClr val="accent3"/>
              </a:solidFill>
            </a:endParaRPr>
          </a:p>
        </p:txBody>
      </p:sp>
      <p:pic>
        <p:nvPicPr>
          <p:cNvPr id="6149" name="Picture 5" descr="c:\users\edward\appdata\roaming\360se6\USERDA~1\Temp\200827~1.JPG"/>
          <p:cNvPicPr>
            <a:picLocks noChangeAspect="1" noChangeArrowheads="1"/>
          </p:cNvPicPr>
          <p:nvPr/>
        </p:nvPicPr>
        <p:blipFill>
          <a:blip r:embed="rId4"/>
          <a:srcRect l="3476" t="6293" r="4001" b="5603"/>
          <a:stretch>
            <a:fillRect/>
          </a:stretch>
        </p:blipFill>
        <p:spPr bwMode="auto">
          <a:xfrm>
            <a:off x="4010400" y="2322581"/>
            <a:ext cx="2347200" cy="1411200"/>
          </a:xfrm>
          <a:prstGeom prst="rect">
            <a:avLst/>
          </a:prstGeom>
          <a:noFill/>
        </p:spPr>
      </p:pic>
      <p:sp>
        <p:nvSpPr>
          <p:cNvPr id="12" name="矩形 11"/>
          <p:cNvSpPr/>
          <p:nvPr/>
        </p:nvSpPr>
        <p:spPr>
          <a:xfrm>
            <a:off x="4149159" y="3733781"/>
            <a:ext cx="1986441" cy="630942"/>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3500" b="1" dirty="0" smtClean="0">
                <a:ln/>
                <a:solidFill>
                  <a:schemeClr val="accent3"/>
                </a:solidFill>
              </a:rPr>
              <a:t>汽车钢构</a:t>
            </a:r>
            <a:endParaRPr lang="en-US" altLang="zh-CN" sz="3500" b="1" dirty="0" smtClean="0">
              <a:ln/>
              <a:solidFill>
                <a:schemeClr val="accent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zh-CN" b="1" dirty="0" smtClean="0"/>
              <a:t>废旧轮胎热裂</a:t>
            </a:r>
            <a:r>
              <a:rPr lang="zh-CN" altLang="zh-CN" b="1" dirty="0" smtClean="0"/>
              <a:t>解项目</a:t>
            </a:r>
            <a:endParaRPr lang="en-US" dirty="0"/>
          </a:p>
        </p:txBody>
      </p:sp>
      <p:sp>
        <p:nvSpPr>
          <p:cNvPr id="3" name="Content Placeholder 2"/>
          <p:cNvSpPr>
            <a:spLocks noGrp="1"/>
          </p:cNvSpPr>
          <p:nvPr>
            <p:ph idx="1"/>
          </p:nvPr>
        </p:nvSpPr>
        <p:spPr>
          <a:xfrm>
            <a:off x="953894" y="1092673"/>
            <a:ext cx="7893892" cy="3872133"/>
          </a:xfrm>
        </p:spPr>
        <p:txBody>
          <a:bodyPr>
            <a:normAutofit/>
          </a:bodyPr>
          <a:lstStyle/>
          <a:p>
            <a:pPr>
              <a:buNone/>
            </a:pPr>
            <a:endParaRPr lang="en-US" altLang="zh-CN" dirty="0" smtClean="0"/>
          </a:p>
          <a:p>
            <a:endParaRPr lang="en-US" altLang="zh-CN" dirty="0" smtClean="0"/>
          </a:p>
          <a:p>
            <a:endParaRPr lang="en-US" altLang="zh-CN" dirty="0" smtClean="0"/>
          </a:p>
        </p:txBody>
      </p:sp>
      <p:pic>
        <p:nvPicPr>
          <p:cNvPr id="22530" name="Picture 2" descr="c:\users\edward\appdata\roaming\360se6\USERDA~1\Temp\6C420C~1.JPG"/>
          <p:cNvPicPr>
            <a:picLocks noChangeAspect="1" noChangeArrowheads="1"/>
          </p:cNvPicPr>
          <p:nvPr/>
        </p:nvPicPr>
        <p:blipFill>
          <a:blip r:embed="rId3"/>
          <a:srcRect b="7437"/>
          <a:stretch>
            <a:fillRect/>
          </a:stretch>
        </p:blipFill>
        <p:spPr bwMode="auto">
          <a:xfrm>
            <a:off x="1298839" y="1240785"/>
            <a:ext cx="2750675" cy="1810259"/>
          </a:xfrm>
          <a:prstGeom prst="rect">
            <a:avLst/>
          </a:prstGeom>
          <a:noFill/>
        </p:spPr>
      </p:pic>
      <p:sp>
        <p:nvSpPr>
          <p:cNvPr id="5" name="右箭头 4"/>
          <p:cNvSpPr/>
          <p:nvPr/>
        </p:nvSpPr>
        <p:spPr>
          <a:xfrm>
            <a:off x="4420800" y="1720800"/>
            <a:ext cx="1468800" cy="878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514400" y="2004134"/>
            <a:ext cx="1375200" cy="369332"/>
          </a:xfrm>
          <a:prstGeom prst="rect">
            <a:avLst/>
          </a:prstGeom>
          <a:noFill/>
        </p:spPr>
        <p:txBody>
          <a:bodyPr wrap="square" rtlCol="0">
            <a:spAutoFit/>
          </a:bodyPr>
          <a:lstStyle/>
          <a:p>
            <a:r>
              <a:rPr lang="en-US" altLang="zh-CN" dirty="0" smtClean="0">
                <a:solidFill>
                  <a:srgbClr val="FFFF00"/>
                </a:solidFill>
              </a:rPr>
              <a:t>NASA</a:t>
            </a:r>
            <a:r>
              <a:rPr lang="zh-CN" altLang="en-US" dirty="0" smtClean="0">
                <a:solidFill>
                  <a:srgbClr val="FFFF00"/>
                </a:solidFill>
              </a:rPr>
              <a:t>技术</a:t>
            </a:r>
            <a:endParaRPr lang="zh-CN" altLang="en-US" dirty="0">
              <a:solidFill>
                <a:srgbClr val="FFFF00"/>
              </a:solidFill>
            </a:endParaRPr>
          </a:p>
        </p:txBody>
      </p:sp>
      <p:pic>
        <p:nvPicPr>
          <p:cNvPr id="22532" name="Picture 4" descr="c:\users\edward\appdata\roaming\360se6\USERDA~1\Temp\B20120~1.JPG"/>
          <p:cNvPicPr>
            <a:picLocks noChangeAspect="1" noChangeArrowheads="1"/>
          </p:cNvPicPr>
          <p:nvPr/>
        </p:nvPicPr>
        <p:blipFill>
          <a:blip r:embed="rId4"/>
          <a:srcRect l="5338" t="7774" r="10492" b="3552"/>
          <a:stretch>
            <a:fillRect/>
          </a:stretch>
        </p:blipFill>
        <p:spPr bwMode="auto">
          <a:xfrm>
            <a:off x="4049514" y="2746293"/>
            <a:ext cx="1918024" cy="2020661"/>
          </a:xfrm>
          <a:prstGeom prst="rect">
            <a:avLst/>
          </a:prstGeom>
          <a:noFill/>
        </p:spPr>
      </p:pic>
      <p:pic>
        <p:nvPicPr>
          <p:cNvPr id="22534" name="Picture 6" descr="c:\users\edward\appdata\roaming\360se6\USERDA~1\Temp\X1_113~1.JPG"/>
          <p:cNvPicPr>
            <a:picLocks noChangeAspect="1" noChangeArrowheads="1"/>
          </p:cNvPicPr>
          <p:nvPr/>
        </p:nvPicPr>
        <p:blipFill>
          <a:blip r:embed="rId5"/>
          <a:srcRect/>
          <a:stretch>
            <a:fillRect/>
          </a:stretch>
        </p:blipFill>
        <p:spPr bwMode="auto">
          <a:xfrm>
            <a:off x="6079625" y="1240785"/>
            <a:ext cx="2419971" cy="1867081"/>
          </a:xfrm>
          <a:prstGeom prst="rect">
            <a:avLst/>
          </a:prstGeom>
          <a:noFill/>
        </p:spPr>
      </p:pic>
      <p:sp>
        <p:nvSpPr>
          <p:cNvPr id="9" name="圆角右箭头 8"/>
          <p:cNvSpPr/>
          <p:nvPr/>
        </p:nvSpPr>
        <p:spPr>
          <a:xfrm rot="10800000">
            <a:off x="6079625" y="3326400"/>
            <a:ext cx="1094400" cy="10584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10" name="圆角右箭头 9"/>
          <p:cNvSpPr/>
          <p:nvPr/>
        </p:nvSpPr>
        <p:spPr>
          <a:xfrm rot="16200000">
            <a:off x="3065425" y="3340176"/>
            <a:ext cx="837600" cy="810047"/>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zh-CN" b="1" dirty="0" smtClean="0"/>
              <a:t>褐煤</a:t>
            </a:r>
            <a:r>
              <a:rPr lang="zh-CN" altLang="zh-CN" b="1" dirty="0" smtClean="0"/>
              <a:t>提纯项目</a:t>
            </a:r>
            <a:endParaRPr lang="zh-CN" altLang="zh-CN" dirty="0"/>
          </a:p>
        </p:txBody>
      </p:sp>
      <p:sp>
        <p:nvSpPr>
          <p:cNvPr id="3" name="Content Placeholder 2"/>
          <p:cNvSpPr>
            <a:spLocks noGrp="1"/>
          </p:cNvSpPr>
          <p:nvPr>
            <p:ph idx="1"/>
          </p:nvPr>
        </p:nvSpPr>
        <p:spPr>
          <a:xfrm>
            <a:off x="953894" y="1092673"/>
            <a:ext cx="7893892" cy="3872133"/>
          </a:xfrm>
        </p:spPr>
        <p:txBody>
          <a:bodyPr>
            <a:normAutofit/>
          </a:bodyPr>
          <a:lstStyle/>
          <a:p>
            <a:endParaRPr lang="en-US" altLang="zh-CN" dirty="0" smtClean="0"/>
          </a:p>
          <a:p>
            <a:endParaRPr lang="en-US" altLang="zh-CN" dirty="0" smtClean="0"/>
          </a:p>
        </p:txBody>
      </p:sp>
      <p:pic>
        <p:nvPicPr>
          <p:cNvPr id="5122" name="Picture 2" descr="c:\users\edward\appdata\roaming\360se6\USERDA~1\Temp\37347_~1.JPG"/>
          <p:cNvPicPr>
            <a:picLocks noChangeAspect="1" noChangeArrowheads="1"/>
          </p:cNvPicPr>
          <p:nvPr/>
        </p:nvPicPr>
        <p:blipFill>
          <a:blip r:embed="rId3"/>
          <a:srcRect l="2088" t="3066" r="2048" b="2884"/>
          <a:stretch>
            <a:fillRect/>
          </a:stretch>
        </p:blipFill>
        <p:spPr bwMode="auto">
          <a:xfrm>
            <a:off x="953893" y="1092672"/>
            <a:ext cx="5468507" cy="378662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446400"/>
            <a:ext cx="7261035" cy="3745673"/>
          </a:xfrm>
        </p:spPr>
        <p:txBody>
          <a:bodyPr>
            <a:normAutofit fontScale="90000"/>
          </a:bodyPr>
          <a:lstStyle/>
          <a:p>
            <a:r>
              <a:rPr lang="zh-CN" altLang="en-US" sz="6000" b="1" dirty="0" smtClean="0"/>
              <a:t>密苏里州欢迎您</a:t>
            </a:r>
            <a:r>
              <a:rPr lang="en-US" b="1" dirty="0" smtClean="0"/>
              <a:t/>
            </a:r>
            <a:br>
              <a:rPr lang="en-US" b="1" dirty="0" smtClean="0"/>
            </a:br>
            <a:r>
              <a:rPr lang="en-US" b="1" dirty="0" smtClean="0"/>
              <a:t/>
            </a:r>
            <a:br>
              <a:rPr lang="en-US" b="1" dirty="0" smtClean="0"/>
            </a:br>
            <a:r>
              <a:rPr lang="zh-CN" altLang="en-US" sz="3900" b="1" dirty="0" smtClean="0"/>
              <a:t>联系方式</a:t>
            </a:r>
            <a:r>
              <a:rPr lang="en-US" altLang="zh-CN" b="1" dirty="0" smtClean="0"/>
              <a:t/>
            </a:r>
            <a:br>
              <a:rPr lang="en-US" altLang="zh-CN" b="1" dirty="0" smtClean="0"/>
            </a:br>
            <a:r>
              <a:rPr lang="zh-CN" altLang="en-US" sz="4200" b="1" dirty="0" smtClean="0"/>
              <a:t>电话：</a:t>
            </a:r>
            <a:r>
              <a:rPr lang="en-US" altLang="zh-CN" sz="4200" b="1" dirty="0" smtClean="0"/>
              <a:t>133-8180-8068</a:t>
            </a:r>
            <a:br>
              <a:rPr lang="en-US" altLang="zh-CN" sz="4200" b="1" dirty="0" smtClean="0"/>
            </a:br>
            <a:r>
              <a:rPr lang="zh-CN" altLang="en-US" sz="4200" b="1" dirty="0" smtClean="0"/>
              <a:t>微信：</a:t>
            </a:r>
            <a:r>
              <a:rPr lang="en-US" altLang="zh-CN" sz="4200" b="1" dirty="0" smtClean="0"/>
              <a:t>edward8068</a:t>
            </a:r>
            <a:r>
              <a:rPr lang="en-US" altLang="zh-CN" b="1" dirty="0" smtClean="0"/>
              <a:t/>
            </a:r>
            <a:br>
              <a:rPr lang="en-US" altLang="zh-CN" b="1" dirty="0" smtClean="0"/>
            </a:br>
            <a:r>
              <a:rPr lang="zh-CN" altLang="en-US" sz="3300" b="1" dirty="0" smtClean="0"/>
              <a:t>邮箱：</a:t>
            </a:r>
            <a:r>
              <a:rPr lang="en-US" altLang="en-US" sz="3300" b="1" dirty="0" smtClean="0"/>
              <a:t>Edward.Li@MissouriChina.com</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TotalTime>
  <Words>585</Words>
  <Application>Microsoft Office PowerPoint</Application>
  <PresentationFormat>全屏显示(16:9)</PresentationFormat>
  <Paragraphs>68</Paragraphs>
  <Slides>9</Slides>
  <Notes>5</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Theme</vt:lpstr>
      <vt:lpstr>美国密苏里州 State of Missouri       上海 Shanghai 2014.9.10 </vt:lpstr>
      <vt:lpstr>密苏里州在美国的位置</vt:lpstr>
      <vt:lpstr>关于美国密苏里州</vt:lpstr>
      <vt:lpstr>氧化钪项目（Scandia &amp; Red Mud）</vt:lpstr>
      <vt:lpstr>氧化钪项目（Scandia &amp; Red Mud）</vt:lpstr>
      <vt:lpstr>氧化钪项目（Scandia &amp; Red Mud）</vt:lpstr>
      <vt:lpstr>废旧轮胎热裂解项目</vt:lpstr>
      <vt:lpstr>褐煤提纯项目</vt:lpstr>
      <vt:lpstr>密苏里州欢迎您  联系方式 电话：133-8180-8068 微信：edward8068 邮箱：Edward.Li@MissouriChina.com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Monahan</dc:creator>
  <cp:lastModifiedBy>Edward</cp:lastModifiedBy>
  <cp:revision>109</cp:revision>
  <dcterms:created xsi:type="dcterms:W3CDTF">2010-04-28T18:50:41Z</dcterms:created>
  <dcterms:modified xsi:type="dcterms:W3CDTF">2014-09-09T15:28:47Z</dcterms:modified>
</cp:coreProperties>
</file>