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2"/>
  </p:notesMasterIdLst>
  <p:handoutMasterIdLst>
    <p:handoutMasterId r:id="rId13"/>
  </p:handoutMasterIdLst>
  <p:sldIdLst>
    <p:sldId id="279" r:id="rId2"/>
    <p:sldId id="294" r:id="rId3"/>
    <p:sldId id="299" r:id="rId4"/>
    <p:sldId id="313" r:id="rId5"/>
    <p:sldId id="314" r:id="rId6"/>
    <p:sldId id="316" r:id="rId7"/>
    <p:sldId id="319" r:id="rId8"/>
    <p:sldId id="317" r:id="rId9"/>
    <p:sldId id="287" r:id="rId10"/>
    <p:sldId id="311" r:id="rId11"/>
  </p:sldIdLst>
  <p:sldSz cx="9144000" cy="6858000" type="screen4x3"/>
  <p:notesSz cx="6797675" cy="9926638"/>
  <p:defaultTextStyle>
    <a:defPPr>
      <a:defRPr lang="zh-CN"/>
    </a:defPPr>
    <a:lvl1pPr algn="l" defTabSz="457200" rtl="0" fontAlgn="base">
      <a:spcBef>
        <a:spcPct val="0"/>
      </a:spcBef>
      <a:spcAft>
        <a:spcPct val="0"/>
      </a:spcAft>
      <a:defRPr kern="1200">
        <a:solidFill>
          <a:schemeClr val="tx1"/>
        </a:solidFill>
        <a:latin typeface="Arial" charset="0"/>
        <a:ea typeface="宋体" charset="-122"/>
        <a:cs typeface="+mn-cs"/>
      </a:defRPr>
    </a:lvl1pPr>
    <a:lvl2pPr marL="457200" algn="l" defTabSz="457200" rtl="0" fontAlgn="base">
      <a:spcBef>
        <a:spcPct val="0"/>
      </a:spcBef>
      <a:spcAft>
        <a:spcPct val="0"/>
      </a:spcAft>
      <a:defRPr kern="1200">
        <a:solidFill>
          <a:schemeClr val="tx1"/>
        </a:solidFill>
        <a:latin typeface="Arial" charset="0"/>
        <a:ea typeface="宋体" charset="-122"/>
        <a:cs typeface="+mn-cs"/>
      </a:defRPr>
    </a:lvl2pPr>
    <a:lvl3pPr marL="914400" algn="l" defTabSz="457200" rtl="0" fontAlgn="base">
      <a:spcBef>
        <a:spcPct val="0"/>
      </a:spcBef>
      <a:spcAft>
        <a:spcPct val="0"/>
      </a:spcAft>
      <a:defRPr kern="1200">
        <a:solidFill>
          <a:schemeClr val="tx1"/>
        </a:solidFill>
        <a:latin typeface="Arial" charset="0"/>
        <a:ea typeface="宋体" charset="-122"/>
        <a:cs typeface="+mn-cs"/>
      </a:defRPr>
    </a:lvl3pPr>
    <a:lvl4pPr marL="1371600" algn="l" defTabSz="457200" rtl="0" fontAlgn="base">
      <a:spcBef>
        <a:spcPct val="0"/>
      </a:spcBef>
      <a:spcAft>
        <a:spcPct val="0"/>
      </a:spcAft>
      <a:defRPr kern="1200">
        <a:solidFill>
          <a:schemeClr val="tx1"/>
        </a:solidFill>
        <a:latin typeface="Arial" charset="0"/>
        <a:ea typeface="宋体" charset="-122"/>
        <a:cs typeface="+mn-cs"/>
      </a:defRPr>
    </a:lvl4pPr>
    <a:lvl5pPr marL="1828800" algn="l" defTabSz="457200"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8D8D"/>
    <a:srgbClr val="D10007"/>
    <a:srgbClr val="6D7C41"/>
    <a:srgbClr val="504F50"/>
    <a:srgbClr val="747273"/>
    <a:srgbClr val="D100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2" autoAdjust="0"/>
    <p:restoredTop sz="94660"/>
  </p:normalViewPr>
  <p:slideViewPr>
    <p:cSldViewPr snapToGrid="0" snapToObjects="1">
      <p:cViewPr varScale="1">
        <p:scale>
          <a:sx n="122" d="100"/>
          <a:sy n="122" d="100"/>
        </p:scale>
        <p:origin x="-152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568" tIns="45784" rIns="91568" bIns="45784" rtlCol="0"/>
          <a:lstStyle>
            <a:lvl1pPr algn="l" fontAlgn="auto">
              <a:spcBef>
                <a:spcPts val="0"/>
              </a:spcBef>
              <a:spcAft>
                <a:spcPts val="0"/>
              </a:spcAft>
              <a:defRPr kumimoji="1"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49688" y="0"/>
            <a:ext cx="2946400" cy="496888"/>
          </a:xfrm>
          <a:prstGeom prst="rect">
            <a:avLst/>
          </a:prstGeom>
        </p:spPr>
        <p:txBody>
          <a:bodyPr vert="horz" lIns="91568" tIns="45784" rIns="91568" bIns="45784" rtlCol="0"/>
          <a:lstStyle>
            <a:lvl1pPr algn="r" fontAlgn="auto">
              <a:spcBef>
                <a:spcPts val="0"/>
              </a:spcBef>
              <a:spcAft>
                <a:spcPts val="0"/>
              </a:spcAft>
              <a:defRPr kumimoji="1" sz="1200" smtClean="0">
                <a:latin typeface="+mn-lt"/>
                <a:ea typeface="+mn-ea"/>
              </a:defRPr>
            </a:lvl1pPr>
          </a:lstStyle>
          <a:p>
            <a:pPr>
              <a:defRPr/>
            </a:pPr>
            <a:fld id="{E42A1974-201A-437D-A5AC-ACB9B9022D6A}" type="datetimeFigureOut">
              <a:rPr lang="zh-CN" altLang="en-US"/>
              <a:pPr>
                <a:defRPr/>
              </a:pPr>
              <a:t>9/10/14</a:t>
            </a:fld>
            <a:endParaRPr lang="zh-CN" altLang="en-US"/>
          </a:p>
        </p:txBody>
      </p:sp>
      <p:sp>
        <p:nvSpPr>
          <p:cNvPr id="4" name="页脚占位符 3"/>
          <p:cNvSpPr>
            <a:spLocks noGrp="1"/>
          </p:cNvSpPr>
          <p:nvPr>
            <p:ph type="ftr" sz="quarter" idx="2"/>
          </p:nvPr>
        </p:nvSpPr>
        <p:spPr>
          <a:xfrm>
            <a:off x="0" y="9428163"/>
            <a:ext cx="2946400" cy="496887"/>
          </a:xfrm>
          <a:prstGeom prst="rect">
            <a:avLst/>
          </a:prstGeom>
        </p:spPr>
        <p:txBody>
          <a:bodyPr vert="horz" lIns="91568" tIns="45784" rIns="91568" bIns="45784" rtlCol="0" anchor="b"/>
          <a:lstStyle>
            <a:lvl1pPr algn="l" fontAlgn="auto">
              <a:spcBef>
                <a:spcPts val="0"/>
              </a:spcBef>
              <a:spcAft>
                <a:spcPts val="0"/>
              </a:spcAft>
              <a:defRPr kumimoji="1" sz="1200">
                <a:latin typeface="+mn-lt"/>
                <a:ea typeface="+mn-ea"/>
              </a:defRPr>
            </a:lvl1pPr>
          </a:lstStyle>
          <a:p>
            <a:pPr>
              <a:defRPr/>
            </a:pPr>
            <a:endParaRPr lang="zh-CN" altLang="en-US"/>
          </a:p>
        </p:txBody>
      </p:sp>
      <p:sp>
        <p:nvSpPr>
          <p:cNvPr id="5" name="幻灯片编号占位符 4"/>
          <p:cNvSpPr>
            <a:spLocks noGrp="1"/>
          </p:cNvSpPr>
          <p:nvPr>
            <p:ph type="sldNum" sz="quarter" idx="3"/>
          </p:nvPr>
        </p:nvSpPr>
        <p:spPr>
          <a:xfrm>
            <a:off x="3849688" y="9428163"/>
            <a:ext cx="2946400" cy="496887"/>
          </a:xfrm>
          <a:prstGeom prst="rect">
            <a:avLst/>
          </a:prstGeom>
        </p:spPr>
        <p:txBody>
          <a:bodyPr vert="horz" lIns="91568" tIns="45784" rIns="91568" bIns="45784" rtlCol="0" anchor="b"/>
          <a:lstStyle>
            <a:lvl1pPr algn="r" fontAlgn="auto">
              <a:spcBef>
                <a:spcPts val="0"/>
              </a:spcBef>
              <a:spcAft>
                <a:spcPts val="0"/>
              </a:spcAft>
              <a:defRPr kumimoji="1" sz="1200" smtClean="0">
                <a:latin typeface="+mn-lt"/>
                <a:ea typeface="+mn-ea"/>
              </a:defRPr>
            </a:lvl1pPr>
          </a:lstStyle>
          <a:p>
            <a:pPr>
              <a:defRPr/>
            </a:pPr>
            <a:fld id="{75FD701E-5B01-4FA3-8117-7B3B324277A8}" type="slidenum">
              <a:rPr lang="zh-CN" altLang="en-US"/>
              <a:pPr>
                <a:defRPr/>
              </a:pPr>
              <a:t>‹#›</a:t>
            </a:fld>
            <a:endParaRPr lang="zh-CN" altLang="en-US"/>
          </a:p>
        </p:txBody>
      </p:sp>
    </p:spTree>
    <p:extLst>
      <p:ext uri="{BB962C8B-B14F-4D97-AF65-F5344CB8AC3E}">
        <p14:creationId xmlns:p14="http://schemas.microsoft.com/office/powerpoint/2010/main" val="8634714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568" tIns="45784" rIns="91568" bIns="45784" rtlCol="0"/>
          <a:lstStyle>
            <a:lvl1pPr algn="l" fontAlgn="auto">
              <a:spcBef>
                <a:spcPts val="0"/>
              </a:spcBef>
              <a:spcAft>
                <a:spcPts val="0"/>
              </a:spcAft>
              <a:defRPr kumimoji="1" sz="1200">
                <a:latin typeface="+mn-lt"/>
                <a:ea typeface="+mn-ea"/>
              </a:defRPr>
            </a:lvl1pPr>
          </a:lstStyle>
          <a:p>
            <a:pPr>
              <a:defRPr/>
            </a:pPr>
            <a:endParaRPr lang="zh-CN" altLang="en-US"/>
          </a:p>
        </p:txBody>
      </p:sp>
      <p:sp>
        <p:nvSpPr>
          <p:cNvPr id="3" name="日期占位符 2"/>
          <p:cNvSpPr>
            <a:spLocks noGrp="1"/>
          </p:cNvSpPr>
          <p:nvPr>
            <p:ph type="dt" idx="1"/>
          </p:nvPr>
        </p:nvSpPr>
        <p:spPr>
          <a:xfrm>
            <a:off x="3849688" y="0"/>
            <a:ext cx="2946400" cy="496888"/>
          </a:xfrm>
          <a:prstGeom prst="rect">
            <a:avLst/>
          </a:prstGeom>
        </p:spPr>
        <p:txBody>
          <a:bodyPr vert="horz" lIns="91568" tIns="45784" rIns="91568" bIns="45784" rtlCol="0"/>
          <a:lstStyle>
            <a:lvl1pPr algn="r" fontAlgn="auto">
              <a:spcBef>
                <a:spcPts val="0"/>
              </a:spcBef>
              <a:spcAft>
                <a:spcPts val="0"/>
              </a:spcAft>
              <a:defRPr kumimoji="1" sz="1200" smtClean="0">
                <a:latin typeface="+mn-lt"/>
                <a:ea typeface="+mn-ea"/>
              </a:defRPr>
            </a:lvl1pPr>
          </a:lstStyle>
          <a:p>
            <a:pPr>
              <a:defRPr/>
            </a:pPr>
            <a:fld id="{39626683-FA76-414F-BAC8-69AF6DB39595}" type="datetimeFigureOut">
              <a:rPr lang="zh-CN" altLang="en-US"/>
              <a:pPr>
                <a:defRPr/>
              </a:pPr>
              <a:t>9/10/14</a:t>
            </a:fld>
            <a:endParaRPr lang="zh-CN" altLang="en-US"/>
          </a:p>
        </p:txBody>
      </p:sp>
      <p:sp>
        <p:nvSpPr>
          <p:cNvPr id="4" name="幻灯片图像占位符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68" tIns="45784" rIns="91568" bIns="45784" rtlCol="0" anchor="ctr"/>
          <a:lstStyle/>
          <a:p>
            <a:pPr lvl="0"/>
            <a:endParaRPr lang="zh-CN" altLang="en-US" noProof="0"/>
          </a:p>
        </p:txBody>
      </p:sp>
      <p:sp>
        <p:nvSpPr>
          <p:cNvPr id="5" name="备注占位符 4"/>
          <p:cNvSpPr>
            <a:spLocks noGrp="1"/>
          </p:cNvSpPr>
          <p:nvPr>
            <p:ph type="body" sz="quarter" idx="3"/>
          </p:nvPr>
        </p:nvSpPr>
        <p:spPr>
          <a:xfrm>
            <a:off x="679450" y="4714875"/>
            <a:ext cx="5438775" cy="4467225"/>
          </a:xfrm>
          <a:prstGeom prst="rect">
            <a:avLst/>
          </a:prstGeom>
        </p:spPr>
        <p:txBody>
          <a:bodyPr vert="horz" lIns="91568" tIns="45784" rIns="91568" bIns="45784" rtlCol="0"/>
          <a:lstStyle/>
          <a:p>
            <a:pPr lvl="0"/>
            <a:r>
              <a:rPr lang="zh-CN" altLang="en-US" noProof="0" smtClean="0"/>
              <a:t>单击此处编辑母版文本样式</a:t>
            </a:r>
          </a:p>
          <a:p>
            <a:pPr lvl="1"/>
            <a:r>
              <a:rPr lang="zh-CN" altLang="en-US" noProof="0" smtClean="0"/>
              <a:t>二级</a:t>
            </a:r>
          </a:p>
          <a:p>
            <a:pPr lvl="2"/>
            <a:r>
              <a:rPr lang="zh-CN" altLang="en-US" noProof="0" smtClean="0"/>
              <a:t>三级</a:t>
            </a:r>
          </a:p>
          <a:p>
            <a:pPr lvl="3"/>
            <a:r>
              <a:rPr lang="zh-CN" altLang="en-US" noProof="0" smtClean="0"/>
              <a:t>四级</a:t>
            </a:r>
          </a:p>
          <a:p>
            <a:pPr lvl="4"/>
            <a:r>
              <a:rPr lang="zh-CN" altLang="en-US" noProof="0" smtClean="0"/>
              <a:t>五级</a:t>
            </a:r>
            <a:endParaRPr lang="zh-CN" altLang="en-US" noProof="0"/>
          </a:p>
        </p:txBody>
      </p:sp>
      <p:sp>
        <p:nvSpPr>
          <p:cNvPr id="6" name="页脚占位符 5"/>
          <p:cNvSpPr>
            <a:spLocks noGrp="1"/>
          </p:cNvSpPr>
          <p:nvPr>
            <p:ph type="ftr" sz="quarter" idx="4"/>
          </p:nvPr>
        </p:nvSpPr>
        <p:spPr>
          <a:xfrm>
            <a:off x="0" y="9428163"/>
            <a:ext cx="2946400" cy="496887"/>
          </a:xfrm>
          <a:prstGeom prst="rect">
            <a:avLst/>
          </a:prstGeom>
        </p:spPr>
        <p:txBody>
          <a:bodyPr vert="horz" lIns="91568" tIns="45784" rIns="91568" bIns="45784" rtlCol="0" anchor="b"/>
          <a:lstStyle>
            <a:lvl1pPr algn="l" fontAlgn="auto">
              <a:spcBef>
                <a:spcPts val="0"/>
              </a:spcBef>
              <a:spcAft>
                <a:spcPts val="0"/>
              </a:spcAft>
              <a:defRPr kumimoji="1" sz="1200">
                <a:latin typeface="+mn-lt"/>
                <a:ea typeface="+mn-ea"/>
              </a:defRPr>
            </a:lvl1pPr>
          </a:lstStyle>
          <a:p>
            <a:pPr>
              <a:defRPr/>
            </a:pPr>
            <a:endParaRPr lang="zh-CN" altLang="en-US"/>
          </a:p>
        </p:txBody>
      </p:sp>
      <p:sp>
        <p:nvSpPr>
          <p:cNvPr id="7" name="幻灯片编号占位符 6"/>
          <p:cNvSpPr>
            <a:spLocks noGrp="1"/>
          </p:cNvSpPr>
          <p:nvPr>
            <p:ph type="sldNum" sz="quarter" idx="5"/>
          </p:nvPr>
        </p:nvSpPr>
        <p:spPr>
          <a:xfrm>
            <a:off x="3849688" y="9428163"/>
            <a:ext cx="2946400" cy="496887"/>
          </a:xfrm>
          <a:prstGeom prst="rect">
            <a:avLst/>
          </a:prstGeom>
        </p:spPr>
        <p:txBody>
          <a:bodyPr vert="horz" lIns="91568" tIns="45784" rIns="91568" bIns="45784" rtlCol="0" anchor="b"/>
          <a:lstStyle>
            <a:lvl1pPr algn="r" fontAlgn="auto">
              <a:spcBef>
                <a:spcPts val="0"/>
              </a:spcBef>
              <a:spcAft>
                <a:spcPts val="0"/>
              </a:spcAft>
              <a:defRPr kumimoji="1" sz="1200" smtClean="0">
                <a:latin typeface="+mn-lt"/>
                <a:ea typeface="+mn-ea"/>
              </a:defRPr>
            </a:lvl1pPr>
          </a:lstStyle>
          <a:p>
            <a:pPr>
              <a:defRPr/>
            </a:pPr>
            <a:fld id="{2CF282D4-81DB-49A0-A208-6B6D582D242E}" type="slidenum">
              <a:rPr lang="zh-CN" altLang="en-US"/>
              <a:pPr>
                <a:defRPr/>
              </a:pPr>
              <a:t>‹#›</a:t>
            </a:fld>
            <a:endParaRPr lang="zh-CN" altLang="en-US"/>
          </a:p>
        </p:txBody>
      </p:sp>
    </p:spTree>
    <p:extLst>
      <p:ext uri="{BB962C8B-B14F-4D97-AF65-F5344CB8AC3E}">
        <p14:creationId xmlns:p14="http://schemas.microsoft.com/office/powerpoint/2010/main" val="360043192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bwMode="auto">
          <a:noFill/>
          <a:ln>
            <a:solidFill>
              <a:srgbClr val="000000"/>
            </a:solidFill>
            <a:miter lim="800000"/>
            <a:headEnd/>
            <a:tailEnd/>
          </a:ln>
        </p:spPr>
      </p:sp>
      <p:sp>
        <p:nvSpPr>
          <p:cNvPr id="28674"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kumimoji="1" lang="zh-CN" altLang="en-US" smtClean="0"/>
          </a:p>
        </p:txBody>
      </p:sp>
      <p:sp>
        <p:nvSpPr>
          <p:cNvPr id="28675" name="幻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8AD638D-250A-444A-9936-F710ABBFD03C}" type="slidenum">
              <a:rPr lang="zh-CN" altLang="en-US"/>
              <a:pPr fontAlgn="base">
                <a:spcBef>
                  <a:spcPct val="0"/>
                </a:spcBef>
                <a:spcAft>
                  <a:spcPct val="0"/>
                </a:spcAft>
              </a:pPr>
              <a:t>8</a:t>
            </a:fld>
            <a:endParaRPr lang="en-US" altLang="zh-CN"/>
          </a:p>
        </p:txBody>
      </p:sp>
    </p:spTree>
    <p:extLst>
      <p:ext uri="{BB962C8B-B14F-4D97-AF65-F5344CB8AC3E}">
        <p14:creationId xmlns:p14="http://schemas.microsoft.com/office/powerpoint/2010/main" val="3422975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3C87156E-9B02-494B-BF2B-4D3983D11FF3}" type="datetime1">
              <a:rPr lang="en-US" altLang="zh-CN"/>
              <a:pPr>
                <a:defRPr/>
              </a:pPr>
              <a:t>9/10/14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幻灯片编号占位符 5"/>
          <p:cNvSpPr>
            <a:spLocks noGrp="1"/>
          </p:cNvSpPr>
          <p:nvPr>
            <p:ph type="sldNum" sz="quarter" idx="12"/>
          </p:nvPr>
        </p:nvSpPr>
        <p:spPr/>
        <p:txBody>
          <a:bodyPr/>
          <a:lstStyle>
            <a:lvl1pPr>
              <a:defRPr/>
            </a:lvl1pPr>
          </a:lstStyle>
          <a:p>
            <a:pPr>
              <a:defRPr/>
            </a:pPr>
            <a:fld id="{E68D6386-0A4F-45A3-8E14-A1EF7B0E6A3C}"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472D7E3-D224-4DFC-8709-2FEF2779C8CE}" type="datetime1">
              <a:rPr lang="en-US" altLang="zh-CN"/>
              <a:pPr>
                <a:defRPr/>
              </a:pPr>
              <a:t>9/10/14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幻灯片编号占位符 5"/>
          <p:cNvSpPr>
            <a:spLocks noGrp="1"/>
          </p:cNvSpPr>
          <p:nvPr>
            <p:ph type="sldNum" sz="quarter" idx="12"/>
          </p:nvPr>
        </p:nvSpPr>
        <p:spPr/>
        <p:txBody>
          <a:bodyPr/>
          <a:lstStyle>
            <a:lvl1pPr>
              <a:defRPr/>
            </a:lvl1pPr>
          </a:lstStyle>
          <a:p>
            <a:pPr>
              <a:defRPr/>
            </a:pPr>
            <a:fld id="{F1620966-79C1-4819-87BA-AC0682F9FA7D}"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本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A250B97-B133-44A2-BE26-073A3D326C44}" type="datetime1">
              <a:rPr lang="en-US" altLang="zh-CN"/>
              <a:pPr>
                <a:defRPr/>
              </a:pPr>
              <a:t>9/10/14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幻灯片编号占位符 5"/>
          <p:cNvSpPr>
            <a:spLocks noGrp="1"/>
          </p:cNvSpPr>
          <p:nvPr>
            <p:ph type="sldNum" sz="quarter" idx="12"/>
          </p:nvPr>
        </p:nvSpPr>
        <p:spPr/>
        <p:txBody>
          <a:bodyPr/>
          <a:lstStyle>
            <a:lvl1pPr>
              <a:defRPr/>
            </a:lvl1pPr>
          </a:lstStyle>
          <a:p>
            <a:pPr>
              <a:defRPr/>
            </a:pPr>
            <a:fld id="{B964D376-FCCE-4B09-8D38-B92062789F3D}"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日期占位符 3"/>
          <p:cNvSpPr>
            <a:spLocks noGrp="1"/>
          </p:cNvSpPr>
          <p:nvPr>
            <p:ph type="dt" sz="half" idx="10"/>
          </p:nvPr>
        </p:nvSpPr>
        <p:spPr/>
        <p:txBody>
          <a:bodyPr/>
          <a:lstStyle>
            <a:lvl1pPr>
              <a:defRPr/>
            </a:lvl1pPr>
          </a:lstStyle>
          <a:p>
            <a:pPr>
              <a:defRPr/>
            </a:pPr>
            <a:fld id="{BEDA628A-C7B5-4BD6-A0AC-17AC12016B9F}" type="datetime1">
              <a:rPr lang="en-US" altLang="zh-CN"/>
              <a:pPr>
                <a:defRPr/>
              </a:pPr>
              <a:t>9/10/14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幻灯片编号占位符 5"/>
          <p:cNvSpPr>
            <a:spLocks noGrp="1"/>
          </p:cNvSpPr>
          <p:nvPr>
            <p:ph type="sldNum" sz="quarter" idx="12"/>
          </p:nvPr>
        </p:nvSpPr>
        <p:spPr/>
        <p:txBody>
          <a:bodyPr/>
          <a:lstStyle>
            <a:lvl1pPr>
              <a:defRPr/>
            </a:lvl1pPr>
          </a:lstStyle>
          <a:p>
            <a:pPr>
              <a:defRPr/>
            </a:pPr>
            <a:fld id="{69F4CE7A-79A8-4EEE-8E9E-501A5B5BA217}"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803202C5-CE66-4563-AA75-7077B97F4E07}" type="datetime1">
              <a:rPr lang="en-US" altLang="zh-CN"/>
              <a:pPr>
                <a:defRPr/>
              </a:pPr>
              <a:t>9/10/14</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幻灯片编号占位符 5"/>
          <p:cNvSpPr>
            <a:spLocks noGrp="1"/>
          </p:cNvSpPr>
          <p:nvPr>
            <p:ph type="sldNum" sz="quarter" idx="12"/>
          </p:nvPr>
        </p:nvSpPr>
        <p:spPr/>
        <p:txBody>
          <a:bodyPr/>
          <a:lstStyle>
            <a:lvl1pPr>
              <a:defRPr/>
            </a:lvl1pPr>
          </a:lstStyle>
          <a:p>
            <a:pPr>
              <a:defRPr/>
            </a:pPr>
            <a:fld id="{084C14F9-EFD6-4725-9E0D-D9D22846BB37}"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日期占位符 3"/>
          <p:cNvSpPr>
            <a:spLocks noGrp="1"/>
          </p:cNvSpPr>
          <p:nvPr>
            <p:ph type="dt" sz="half" idx="10"/>
          </p:nvPr>
        </p:nvSpPr>
        <p:spPr/>
        <p:txBody>
          <a:bodyPr/>
          <a:lstStyle>
            <a:lvl1pPr>
              <a:defRPr/>
            </a:lvl1pPr>
          </a:lstStyle>
          <a:p>
            <a:pPr>
              <a:defRPr/>
            </a:pPr>
            <a:fld id="{FAB30368-FF0D-4348-A7F4-89312ABDA58C}" type="datetime1">
              <a:rPr lang="en-US" altLang="zh-CN"/>
              <a:pPr>
                <a:defRPr/>
              </a:pPr>
              <a:t>9/10/14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幻灯片编号占位符 5"/>
          <p:cNvSpPr>
            <a:spLocks noGrp="1"/>
          </p:cNvSpPr>
          <p:nvPr>
            <p:ph type="sldNum" sz="quarter" idx="12"/>
          </p:nvPr>
        </p:nvSpPr>
        <p:spPr/>
        <p:txBody>
          <a:bodyPr/>
          <a:lstStyle>
            <a:lvl1pPr>
              <a:defRPr/>
            </a:lvl1pPr>
          </a:lstStyle>
          <a:p>
            <a:pPr>
              <a:defRPr/>
            </a:pPr>
            <a:fld id="{8F0C7CE8-B959-4E69-BEF9-F55CE6C69F66}"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7" name="日期占位符 3"/>
          <p:cNvSpPr>
            <a:spLocks noGrp="1"/>
          </p:cNvSpPr>
          <p:nvPr>
            <p:ph type="dt" sz="half" idx="10"/>
          </p:nvPr>
        </p:nvSpPr>
        <p:spPr/>
        <p:txBody>
          <a:bodyPr/>
          <a:lstStyle>
            <a:lvl1pPr>
              <a:defRPr/>
            </a:lvl1pPr>
          </a:lstStyle>
          <a:p>
            <a:pPr>
              <a:defRPr/>
            </a:pPr>
            <a:fld id="{8DAD999D-C32E-470B-B30E-406147E574C1}" type="datetime1">
              <a:rPr lang="en-US" altLang="zh-CN"/>
              <a:pPr>
                <a:defRPr/>
              </a:pPr>
              <a:t>9/10/14</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幻灯片编号占位符 5"/>
          <p:cNvSpPr>
            <a:spLocks noGrp="1"/>
          </p:cNvSpPr>
          <p:nvPr>
            <p:ph type="sldNum" sz="quarter" idx="12"/>
          </p:nvPr>
        </p:nvSpPr>
        <p:spPr/>
        <p:txBody>
          <a:bodyPr/>
          <a:lstStyle>
            <a:lvl1pPr>
              <a:defRPr/>
            </a:lvl1pPr>
          </a:lstStyle>
          <a:p>
            <a:pPr>
              <a:defRPr/>
            </a:pPr>
            <a:fld id="{DC409186-DD80-4F04-8900-958E7CD8370D}"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42E5A49A-CF5A-47DB-8325-DD6882665E0F}" type="datetime1">
              <a:rPr lang="en-US" altLang="zh-CN"/>
              <a:pPr>
                <a:defRPr/>
              </a:pPr>
              <a:t>9/10/14</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幻灯片编号占位符 5"/>
          <p:cNvSpPr>
            <a:spLocks noGrp="1"/>
          </p:cNvSpPr>
          <p:nvPr>
            <p:ph type="sldNum" sz="quarter" idx="12"/>
          </p:nvPr>
        </p:nvSpPr>
        <p:spPr/>
        <p:txBody>
          <a:bodyPr/>
          <a:lstStyle>
            <a:lvl1pPr>
              <a:defRPr/>
            </a:lvl1pPr>
          </a:lstStyle>
          <a:p>
            <a:pPr>
              <a:defRPr/>
            </a:pPr>
            <a:fld id="{CB16ADC5-A2A9-4E10-978E-744C9E130A30}"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FDA025A-549D-485D-BCA6-81BACD7A2CD8}" type="datetime1">
              <a:rPr lang="en-US" altLang="zh-CN"/>
              <a:pPr>
                <a:defRPr/>
              </a:pPr>
              <a:t>9/10/14</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幻灯片编号占位符 5"/>
          <p:cNvSpPr>
            <a:spLocks noGrp="1"/>
          </p:cNvSpPr>
          <p:nvPr>
            <p:ph type="sldNum" sz="quarter" idx="12"/>
          </p:nvPr>
        </p:nvSpPr>
        <p:spPr/>
        <p:txBody>
          <a:bodyPr/>
          <a:lstStyle>
            <a:lvl1pPr>
              <a:defRPr/>
            </a:lvl1pPr>
          </a:lstStyle>
          <a:p>
            <a:pPr>
              <a:defRPr/>
            </a:pPr>
            <a:fld id="{76C808A6-D8FA-4F1F-BA39-F5EE51ED7A15}"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5EF81243-9EF5-4797-8629-5DB189F3CDD0}" type="datetime1">
              <a:rPr lang="en-US" altLang="zh-CN"/>
              <a:pPr>
                <a:defRPr/>
              </a:pPr>
              <a:t>9/10/14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幻灯片编号占位符 5"/>
          <p:cNvSpPr>
            <a:spLocks noGrp="1"/>
          </p:cNvSpPr>
          <p:nvPr>
            <p:ph type="sldNum" sz="quarter" idx="12"/>
          </p:nvPr>
        </p:nvSpPr>
        <p:spPr/>
        <p:txBody>
          <a:bodyPr/>
          <a:lstStyle>
            <a:lvl1pPr>
              <a:defRPr/>
            </a:lvl1pPr>
          </a:lstStyle>
          <a:p>
            <a:pPr>
              <a:defRPr/>
            </a:pPr>
            <a:fld id="{02EE605C-E770-427D-A5EE-410829D7C4DF}"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0ABEDE9-2995-4A0F-8D71-78E0E3C2FFFF}" type="datetime1">
              <a:rPr lang="en-US" altLang="zh-CN"/>
              <a:pPr>
                <a:defRPr/>
              </a:pPr>
              <a:t>9/10/14</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幻灯片编号占位符 5"/>
          <p:cNvSpPr>
            <a:spLocks noGrp="1"/>
          </p:cNvSpPr>
          <p:nvPr>
            <p:ph type="sldNum" sz="quarter" idx="12"/>
          </p:nvPr>
        </p:nvSpPr>
        <p:spPr/>
        <p:txBody>
          <a:bodyPr/>
          <a:lstStyle>
            <a:lvl1pPr>
              <a:defRPr/>
            </a:lvl1pPr>
          </a:lstStyle>
          <a:p>
            <a:pPr>
              <a:defRPr/>
            </a:pPr>
            <a:fld id="{0265DE55-478F-4588-8898-3453955F7FF8}"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1" sz="1200" smtClean="0">
                <a:solidFill>
                  <a:schemeClr val="tx1">
                    <a:tint val="75000"/>
                  </a:schemeClr>
                </a:solidFill>
                <a:latin typeface="+mn-lt"/>
                <a:ea typeface="+mn-ea"/>
              </a:defRPr>
            </a:lvl1pPr>
          </a:lstStyle>
          <a:p>
            <a:pPr>
              <a:defRPr/>
            </a:pPr>
            <a:fld id="{2613C76C-2DAA-440E-8391-53C5F0674662}" type="datetime1">
              <a:rPr lang="en-US" altLang="zh-CN"/>
              <a:pPr>
                <a:defRPr/>
              </a:pPr>
              <a:t>9/10/14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1" sz="1200">
                <a:solidFill>
                  <a:schemeClr val="tx1">
                    <a:tint val="75000"/>
                  </a:schemeClr>
                </a:solidFill>
                <a:latin typeface="+mn-lt"/>
                <a:ea typeface="+mn-ea"/>
              </a:defRPr>
            </a:lvl1pPr>
          </a:lstStyle>
          <a:p>
            <a:pPr>
              <a:defRPr/>
            </a:pPr>
            <a:endParaRPr lang="zh-CN" altLang="en-US"/>
          </a:p>
        </p:txBody>
      </p:sp>
      <p:sp>
        <p:nvSpPr>
          <p:cNvPr id="6" name="幻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1" sz="1200" smtClean="0">
                <a:solidFill>
                  <a:schemeClr val="tx1">
                    <a:tint val="75000"/>
                  </a:schemeClr>
                </a:solidFill>
                <a:latin typeface="+mn-lt"/>
                <a:ea typeface="+mn-ea"/>
              </a:defRPr>
            </a:lvl1pPr>
          </a:lstStyle>
          <a:p>
            <a:pPr>
              <a:defRPr/>
            </a:pPr>
            <a:fld id="{E169B829-AAB0-4B50-A6C5-97BB49A2175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ea typeface="宋体" charset="-122"/>
        </a:defRPr>
      </a:lvl2pPr>
      <a:lvl3pPr algn="ctr" defTabSz="457200" rtl="0" fontAlgn="base">
        <a:spcBef>
          <a:spcPct val="0"/>
        </a:spcBef>
        <a:spcAft>
          <a:spcPct val="0"/>
        </a:spcAft>
        <a:defRPr sz="4400">
          <a:solidFill>
            <a:schemeClr val="tx1"/>
          </a:solidFill>
          <a:latin typeface="Calibri" pitchFamily="34" charset="0"/>
          <a:ea typeface="宋体" charset="-122"/>
        </a:defRPr>
      </a:lvl3pPr>
      <a:lvl4pPr algn="ctr" defTabSz="457200" rtl="0" fontAlgn="base">
        <a:spcBef>
          <a:spcPct val="0"/>
        </a:spcBef>
        <a:spcAft>
          <a:spcPct val="0"/>
        </a:spcAft>
        <a:defRPr sz="4400">
          <a:solidFill>
            <a:schemeClr val="tx1"/>
          </a:solidFill>
          <a:latin typeface="Calibri" pitchFamily="34" charset="0"/>
          <a:ea typeface="宋体" charset="-122"/>
        </a:defRPr>
      </a:lvl4pPr>
      <a:lvl5pPr algn="ctr" defTabSz="457200" rtl="0" fontAlgn="base">
        <a:spcBef>
          <a:spcPct val="0"/>
        </a:spcBef>
        <a:spcAft>
          <a:spcPct val="0"/>
        </a:spcAft>
        <a:defRPr sz="4400">
          <a:solidFill>
            <a:schemeClr val="tx1"/>
          </a:solidFill>
          <a:latin typeface="Calibri" pitchFamily="34" charset="0"/>
          <a:ea typeface="宋体" charset="-122"/>
        </a:defRPr>
      </a:lvl5pPr>
      <a:lvl6pPr marL="457200" algn="ctr" defTabSz="457200" rtl="0" fontAlgn="base">
        <a:spcBef>
          <a:spcPct val="0"/>
        </a:spcBef>
        <a:spcAft>
          <a:spcPct val="0"/>
        </a:spcAft>
        <a:defRPr sz="4400">
          <a:solidFill>
            <a:schemeClr val="tx1"/>
          </a:solidFill>
          <a:latin typeface="Calibri" pitchFamily="34" charset="0"/>
          <a:ea typeface="宋体" charset="-122"/>
        </a:defRPr>
      </a:lvl6pPr>
      <a:lvl7pPr marL="914400" algn="ctr" defTabSz="457200" rtl="0" fontAlgn="base">
        <a:spcBef>
          <a:spcPct val="0"/>
        </a:spcBef>
        <a:spcAft>
          <a:spcPct val="0"/>
        </a:spcAft>
        <a:defRPr sz="4400">
          <a:solidFill>
            <a:schemeClr val="tx1"/>
          </a:solidFill>
          <a:latin typeface="Calibri" pitchFamily="34" charset="0"/>
          <a:ea typeface="宋体" charset="-122"/>
        </a:defRPr>
      </a:lvl7pPr>
      <a:lvl8pPr marL="1371600" algn="ctr" defTabSz="457200" rtl="0" fontAlgn="base">
        <a:spcBef>
          <a:spcPct val="0"/>
        </a:spcBef>
        <a:spcAft>
          <a:spcPct val="0"/>
        </a:spcAft>
        <a:defRPr sz="4400">
          <a:solidFill>
            <a:schemeClr val="tx1"/>
          </a:solidFill>
          <a:latin typeface="Calibri" pitchFamily="34" charset="0"/>
          <a:ea typeface="宋体" charset="-122"/>
        </a:defRPr>
      </a:lvl8pPr>
      <a:lvl9pPr marL="1828800" algn="ctr" defTabSz="457200"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标题 1"/>
          <p:cNvSpPr>
            <a:spLocks noGrp="1"/>
          </p:cNvSpPr>
          <p:nvPr>
            <p:ph type="ctrTitle"/>
          </p:nvPr>
        </p:nvSpPr>
        <p:spPr>
          <a:xfrm>
            <a:off x="584200" y="1939926"/>
            <a:ext cx="7861300" cy="884237"/>
          </a:xfrm>
        </p:spPr>
        <p:txBody>
          <a:bodyPr/>
          <a:lstStyle/>
          <a:p>
            <a:pPr algn="l"/>
            <a:r>
              <a:rPr kumimoji="1" lang="zh-CN" altLang="en-US" sz="3600" dirty="0" smtClean="0">
                <a:latin typeface="华文中宋"/>
                <a:ea typeface="华文中宋"/>
                <a:cs typeface="华文中宋"/>
              </a:rPr>
              <a:t>中国企业投资美国趋势以及风险防范</a:t>
            </a:r>
          </a:p>
        </p:txBody>
      </p:sp>
      <p:sp>
        <p:nvSpPr>
          <p:cNvPr id="15363" name="标题 1"/>
          <p:cNvSpPr txBox="1">
            <a:spLocks/>
          </p:cNvSpPr>
          <p:nvPr/>
        </p:nvSpPr>
        <p:spPr bwMode="auto">
          <a:xfrm>
            <a:off x="584200" y="4495800"/>
            <a:ext cx="3879850" cy="1322388"/>
          </a:xfrm>
          <a:prstGeom prst="rect">
            <a:avLst/>
          </a:prstGeom>
          <a:noFill/>
          <a:ln w="9525">
            <a:noFill/>
            <a:miter lim="800000"/>
            <a:headEnd/>
            <a:tailEnd/>
          </a:ln>
        </p:spPr>
        <p:txBody>
          <a:bodyPr anchor="ctr"/>
          <a:lstStyle/>
          <a:p>
            <a:r>
              <a:rPr kumimoji="1" lang="zh-CN" altLang="en-US" sz="2000" dirty="0">
                <a:latin typeface="华文中宋"/>
                <a:ea typeface="华文中宋"/>
                <a:cs typeface="华文中宋"/>
              </a:rPr>
              <a:t>主讲人：</a:t>
            </a:r>
            <a:r>
              <a:rPr kumimoji="1" lang="zh-CN" altLang="en-US" sz="2000" dirty="0" smtClean="0">
                <a:latin typeface="华文中宋"/>
                <a:ea typeface="华文中宋"/>
                <a:cs typeface="华文中宋"/>
              </a:rPr>
              <a:t>邬国华</a:t>
            </a:r>
            <a:r>
              <a:rPr kumimoji="1" lang="en-US" altLang="zh-CN" sz="2000" dirty="0" smtClean="0">
                <a:latin typeface="华文中宋"/>
                <a:ea typeface="华文中宋"/>
                <a:cs typeface="华文中宋"/>
              </a:rPr>
              <a:t> </a:t>
            </a:r>
            <a:r>
              <a:rPr kumimoji="1" lang="zh-CN" altLang="en-US" sz="2000" dirty="0" smtClean="0">
                <a:latin typeface="华文中宋"/>
                <a:ea typeface="华文中宋"/>
                <a:cs typeface="华文中宋"/>
              </a:rPr>
              <a:t>资深合伙人</a:t>
            </a:r>
            <a:endParaRPr kumimoji="1" lang="en-US" altLang="zh-CN" sz="2000" dirty="0">
              <a:latin typeface="华文中宋"/>
              <a:ea typeface="华文中宋"/>
              <a:cs typeface="华文中宋"/>
            </a:endParaRPr>
          </a:p>
          <a:p>
            <a:r>
              <a:rPr kumimoji="1" lang="zh-CN" altLang="en-US" sz="2000" dirty="0" smtClean="0">
                <a:latin typeface="华文中宋"/>
                <a:ea typeface="华文中宋"/>
                <a:cs typeface="华文中宋"/>
              </a:rPr>
              <a:t>金诚同达律师事务所</a:t>
            </a:r>
            <a:endParaRPr kumimoji="1" lang="zh-CN" altLang="en-US" sz="2000" dirty="0">
              <a:latin typeface="华文中宋"/>
              <a:ea typeface="华文中宋"/>
              <a:cs typeface="华文中宋"/>
            </a:endParaRPr>
          </a:p>
          <a:p>
            <a:endParaRPr kumimoji="1" lang="en-US" altLang="zh-CN" sz="800" dirty="0">
              <a:latin typeface="华文中宋"/>
              <a:ea typeface="华文中宋"/>
              <a:cs typeface="华文中宋"/>
            </a:endParaRPr>
          </a:p>
          <a:p>
            <a:r>
              <a:rPr kumimoji="1" lang="zh-CN" altLang="en-US" sz="1200" dirty="0">
                <a:latin typeface="华文中宋"/>
                <a:ea typeface="华文中宋"/>
                <a:cs typeface="华文中宋"/>
              </a:rPr>
              <a:t>电话：</a:t>
            </a:r>
            <a:r>
              <a:rPr kumimoji="1" lang="en-US" altLang="zh-CN" sz="1200" dirty="0">
                <a:latin typeface="华文中宋"/>
                <a:ea typeface="华文中宋"/>
                <a:cs typeface="华文中宋"/>
              </a:rPr>
              <a:t>+86-10-57068021</a:t>
            </a:r>
          </a:p>
          <a:p>
            <a:r>
              <a:rPr kumimoji="1" lang="zh-CN" altLang="en-US" sz="1200" dirty="0">
                <a:latin typeface="华文中宋"/>
                <a:ea typeface="华文中宋"/>
                <a:cs typeface="华文中宋"/>
              </a:rPr>
              <a:t>手机：</a:t>
            </a:r>
            <a:r>
              <a:rPr kumimoji="1" lang="en-US" altLang="zh-CN" sz="1200" dirty="0">
                <a:latin typeface="华文中宋"/>
                <a:ea typeface="华文中宋"/>
                <a:cs typeface="华文中宋"/>
              </a:rPr>
              <a:t>+86-13811039659</a:t>
            </a:r>
          </a:p>
          <a:p>
            <a:r>
              <a:rPr kumimoji="1" lang="zh-CN" altLang="en-US" sz="1200" dirty="0" smtClean="0">
                <a:latin typeface="华文中宋"/>
                <a:ea typeface="华文中宋"/>
                <a:cs typeface="华文中宋"/>
              </a:rPr>
              <a:t>电邮：</a:t>
            </a:r>
            <a:r>
              <a:rPr kumimoji="1" lang="en-US" altLang="zh-CN" sz="1200" dirty="0" err="1">
                <a:latin typeface="华文中宋"/>
                <a:ea typeface="华文中宋"/>
                <a:cs typeface="华文中宋"/>
              </a:rPr>
              <a:t>gwu@jtnfa.com</a:t>
            </a:r>
            <a:endParaRPr kumimoji="1" lang="zh-CN" altLang="en-US" sz="1200" dirty="0">
              <a:latin typeface="华文中宋"/>
              <a:ea typeface="华文中宋"/>
              <a:cs typeface="华文中宋"/>
            </a:endParaRPr>
          </a:p>
        </p:txBody>
      </p:sp>
      <p:pic>
        <p:nvPicPr>
          <p:cNvPr id="15364" name="图片 5" descr="agri.jpg"/>
          <p:cNvPicPr>
            <a:picLocks noChangeAspect="1"/>
          </p:cNvPicPr>
          <p:nvPr/>
        </p:nvPicPr>
        <p:blipFill>
          <a:blip r:embed="rId3"/>
          <a:srcRect/>
          <a:stretch>
            <a:fillRect/>
          </a:stretch>
        </p:blipFill>
        <p:spPr bwMode="auto">
          <a:xfrm>
            <a:off x="584200" y="3040063"/>
            <a:ext cx="1749425" cy="1277937"/>
          </a:xfrm>
          <a:prstGeom prst="rect">
            <a:avLst/>
          </a:prstGeom>
          <a:noFill/>
          <a:ln w="9525">
            <a:noFill/>
            <a:miter lim="800000"/>
            <a:headEnd/>
            <a:tailEnd/>
          </a:ln>
        </p:spPr>
      </p:pic>
      <p:pic>
        <p:nvPicPr>
          <p:cNvPr id="15365" name="图片 6" descr="hi_tech.jpg"/>
          <p:cNvPicPr>
            <a:picLocks noChangeAspect="1"/>
          </p:cNvPicPr>
          <p:nvPr/>
        </p:nvPicPr>
        <p:blipFill>
          <a:blip r:embed="rId4"/>
          <a:srcRect/>
          <a:stretch>
            <a:fillRect/>
          </a:stretch>
        </p:blipFill>
        <p:spPr bwMode="auto">
          <a:xfrm>
            <a:off x="5805488" y="3040063"/>
            <a:ext cx="1757362" cy="1277937"/>
          </a:xfrm>
          <a:prstGeom prst="rect">
            <a:avLst/>
          </a:prstGeom>
          <a:noFill/>
          <a:ln w="9525">
            <a:noFill/>
            <a:miter lim="800000"/>
            <a:headEnd/>
            <a:tailEnd/>
          </a:ln>
        </p:spPr>
      </p:pic>
      <p:pic>
        <p:nvPicPr>
          <p:cNvPr id="15366" name="图片 7" descr="mining-recruitment-manpower.jpg"/>
          <p:cNvPicPr>
            <a:picLocks noChangeAspect="1"/>
          </p:cNvPicPr>
          <p:nvPr/>
        </p:nvPicPr>
        <p:blipFill>
          <a:blip r:embed="rId5"/>
          <a:srcRect/>
          <a:stretch>
            <a:fillRect/>
          </a:stretch>
        </p:blipFill>
        <p:spPr bwMode="auto">
          <a:xfrm>
            <a:off x="4065588" y="3040063"/>
            <a:ext cx="1751012" cy="1277937"/>
          </a:xfrm>
          <a:prstGeom prst="rect">
            <a:avLst/>
          </a:prstGeom>
          <a:noFill/>
          <a:ln w="9525">
            <a:noFill/>
            <a:miter lim="800000"/>
            <a:headEnd/>
            <a:tailEnd/>
          </a:ln>
        </p:spPr>
      </p:pic>
      <p:pic>
        <p:nvPicPr>
          <p:cNvPr id="15367" name="图片 8" descr="oil_drilling.jpg"/>
          <p:cNvPicPr>
            <a:picLocks noChangeAspect="1"/>
          </p:cNvPicPr>
          <p:nvPr/>
        </p:nvPicPr>
        <p:blipFill>
          <a:blip r:embed="rId6"/>
          <a:srcRect/>
          <a:stretch>
            <a:fillRect/>
          </a:stretch>
        </p:blipFill>
        <p:spPr bwMode="auto">
          <a:xfrm>
            <a:off x="2322513" y="3040063"/>
            <a:ext cx="1757362" cy="1277937"/>
          </a:xfrm>
          <a:prstGeom prst="rect">
            <a:avLst/>
          </a:prstGeom>
          <a:noFill/>
          <a:ln w="9525">
            <a:noFill/>
            <a:miter lim="800000"/>
            <a:headEnd/>
            <a:tailEnd/>
          </a:ln>
        </p:spPr>
      </p:pic>
      <p:sp>
        <p:nvSpPr>
          <p:cNvPr id="15368" name="矩形 2"/>
          <p:cNvSpPr>
            <a:spLocks noChangeArrowheads="1"/>
          </p:cNvSpPr>
          <p:nvPr/>
        </p:nvSpPr>
        <p:spPr bwMode="auto">
          <a:xfrm>
            <a:off x="584200" y="6035676"/>
            <a:ext cx="6184900" cy="338554"/>
          </a:xfrm>
          <a:prstGeom prst="rect">
            <a:avLst/>
          </a:prstGeom>
          <a:noFill/>
          <a:ln w="9525">
            <a:noFill/>
            <a:miter lim="800000"/>
            <a:headEnd/>
            <a:tailEnd/>
          </a:ln>
        </p:spPr>
        <p:txBody>
          <a:bodyPr wrap="square">
            <a:spAutoFit/>
          </a:bodyPr>
          <a:lstStyle/>
          <a:p>
            <a:r>
              <a:rPr kumimoji="1" lang="zh-CN" altLang="en-US" sz="1600" dirty="0">
                <a:latin typeface="华文中宋"/>
                <a:ea typeface="华文中宋"/>
                <a:cs typeface="华文中宋"/>
              </a:rPr>
              <a:t>二</a:t>
            </a:r>
            <a:r>
              <a:rPr kumimoji="1" lang="zh-CN" altLang="en-US" sz="1600" dirty="0" smtClean="0">
                <a:latin typeface="华文中宋"/>
                <a:ea typeface="华文中宋"/>
                <a:cs typeface="华文中宋"/>
              </a:rPr>
              <a:t>零一四年九月</a:t>
            </a:r>
            <a:r>
              <a:rPr kumimoji="1" lang="zh-CN" altLang="en-US" sz="1600" dirty="0">
                <a:latin typeface="华文中宋"/>
                <a:ea typeface="华文中宋"/>
                <a:cs typeface="华文中宋"/>
              </a:rPr>
              <a:t>十</a:t>
            </a:r>
            <a:r>
              <a:rPr kumimoji="1" lang="zh-CN" altLang="en-US" sz="1600" dirty="0" smtClean="0">
                <a:latin typeface="华文中宋"/>
                <a:ea typeface="华文中宋"/>
                <a:cs typeface="华文中宋"/>
              </a:rPr>
              <a:t>日 中国企业走进美国研讨会</a:t>
            </a:r>
            <a:endParaRPr lang="zh-CN" altLang="en-US" sz="1600" dirty="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幻灯片编号占位符 3"/>
          <p:cNvSpPr>
            <a:spLocks noGrp="1"/>
          </p:cNvSpPr>
          <p:nvPr>
            <p:ph type="sldNum" sz="quarter" idx="12"/>
          </p:nvPr>
        </p:nvSpPr>
        <p:spPr/>
        <p:txBody>
          <a:bodyPr/>
          <a:lstStyle/>
          <a:p>
            <a:pPr>
              <a:defRPr/>
            </a:pPr>
            <a:fld id="{69F4CE7A-79A8-4EEE-8E9E-501A5B5BA217}" type="slidenum">
              <a:rPr lang="zh-CN" altLang="en-US" smtClean="0"/>
              <a:pPr>
                <a:defRPr/>
              </a:pPr>
              <a:t>9</a:t>
            </a:fld>
            <a:endParaRPr lang="zh-CN" altLang="en-US"/>
          </a:p>
        </p:txBody>
      </p:sp>
      <p:sp>
        <p:nvSpPr>
          <p:cNvPr id="5" name="文本框 4"/>
          <p:cNvSpPr txBox="1"/>
          <p:nvPr/>
        </p:nvSpPr>
        <p:spPr>
          <a:xfrm>
            <a:off x="2602254" y="3013502"/>
            <a:ext cx="3939497" cy="830997"/>
          </a:xfrm>
          <a:prstGeom prst="rect">
            <a:avLst/>
          </a:prstGeom>
          <a:noFill/>
        </p:spPr>
        <p:txBody>
          <a:bodyPr wrap="none" rtlCol="0">
            <a:spAutoFit/>
          </a:bodyPr>
          <a:lstStyle/>
          <a:p>
            <a:pPr algn="dist"/>
            <a:r>
              <a:rPr kumimoji="1" lang="en-US" altLang="zh-CN" sz="4800" b="1" dirty="0" smtClean="0">
                <a:latin typeface="华文中宋"/>
                <a:ea typeface="华文中宋"/>
                <a:cs typeface="华文中宋"/>
              </a:rPr>
              <a:t>THANK YOU</a:t>
            </a:r>
            <a:endParaRPr kumimoji="1" lang="zh-CN" altLang="en-US" sz="4800" b="1" dirty="0">
              <a:latin typeface="华文中宋"/>
              <a:ea typeface="华文中宋"/>
              <a:cs typeface="华文中宋"/>
            </a:endParaRPr>
          </a:p>
        </p:txBody>
      </p:sp>
    </p:spTree>
    <p:extLst>
      <p:ext uri="{BB962C8B-B14F-4D97-AF65-F5344CB8AC3E}">
        <p14:creationId xmlns:p14="http://schemas.microsoft.com/office/powerpoint/2010/main" val="40726409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24623" y="1223371"/>
            <a:ext cx="3735603" cy="4646399"/>
          </a:xfrm>
          <a:prstGeom prst="rect">
            <a:avLst/>
          </a:prstGeom>
        </p:spPr>
        <p:txBody>
          <a:bodyPr wrap="square" tIns="0" bIns="0">
            <a:spAutoFit/>
          </a:bodyPr>
          <a:lstStyle/>
          <a:p>
            <a:pPr algn="just" defTabSz="914400" fontAlgn="base">
              <a:lnSpc>
                <a:spcPct val="120000"/>
              </a:lnSpc>
              <a:spcBef>
                <a:spcPct val="0"/>
              </a:spcBef>
              <a:spcAft>
                <a:spcPct val="0"/>
              </a:spcAft>
              <a:defRPr/>
            </a:pPr>
            <a:r>
              <a:rPr lang="zh-CN" altLang="en-US" sz="1400" dirty="0">
                <a:solidFill>
                  <a:schemeClr val="tx1">
                    <a:lumMod val="85000"/>
                    <a:lumOff val="15000"/>
                  </a:schemeClr>
                </a:solidFill>
                <a:latin typeface="华文中宋"/>
                <a:ea typeface="华文中宋"/>
                <a:cs typeface="华文中宋"/>
              </a:rPr>
              <a:t>金诚同达创立于</a:t>
            </a:r>
            <a:r>
              <a:rPr lang="en-US" altLang="zh-CN" sz="1400" dirty="0">
                <a:solidFill>
                  <a:schemeClr val="tx1">
                    <a:lumMod val="85000"/>
                    <a:lumOff val="15000"/>
                  </a:schemeClr>
                </a:solidFill>
                <a:latin typeface="华文中宋"/>
                <a:ea typeface="华文中宋"/>
                <a:cs typeface="华文中宋"/>
              </a:rPr>
              <a:t>1992</a:t>
            </a:r>
            <a:r>
              <a:rPr lang="zh-CN" altLang="en-US" sz="1400" dirty="0">
                <a:solidFill>
                  <a:schemeClr val="tx1">
                    <a:lumMod val="85000"/>
                    <a:lumOff val="15000"/>
                  </a:schemeClr>
                </a:solidFill>
                <a:latin typeface="华文中宋"/>
                <a:ea typeface="华文中宋"/>
                <a:cs typeface="华文中宋"/>
              </a:rPr>
              <a:t>年，是中国乃至亚洲居于领先地位的大型综合律师事务所</a:t>
            </a:r>
            <a:r>
              <a:rPr lang="zh-CN" altLang="en-US" sz="1400" dirty="0" smtClean="0">
                <a:solidFill>
                  <a:schemeClr val="tx1">
                    <a:lumMod val="85000"/>
                    <a:lumOff val="15000"/>
                  </a:schemeClr>
                </a:solidFill>
                <a:latin typeface="华文中宋"/>
                <a:ea typeface="华文中宋"/>
                <a:cs typeface="华文中宋"/>
              </a:rPr>
              <a:t>。拥有超过</a:t>
            </a:r>
            <a:r>
              <a:rPr lang="en-US" altLang="zh-CN" sz="1400" dirty="0" smtClean="0">
                <a:solidFill>
                  <a:schemeClr val="tx1">
                    <a:lumMod val="85000"/>
                    <a:lumOff val="15000"/>
                  </a:schemeClr>
                </a:solidFill>
                <a:latin typeface="华文中宋"/>
                <a:ea typeface="华文中宋"/>
                <a:cs typeface="华文中宋"/>
              </a:rPr>
              <a:t>300</a:t>
            </a:r>
            <a:r>
              <a:rPr lang="zh-CN" altLang="en-US" sz="1400" dirty="0" smtClean="0">
                <a:solidFill>
                  <a:schemeClr val="tx1">
                    <a:lumMod val="85000"/>
                    <a:lumOff val="15000"/>
                  </a:schemeClr>
                </a:solidFill>
                <a:latin typeface="华文中宋"/>
                <a:ea typeface="华文中宋"/>
                <a:cs typeface="华文中宋"/>
              </a:rPr>
              <a:t>名具有不同业务专长的律师，金诚同达在法律事务的</a:t>
            </a:r>
            <a:r>
              <a:rPr lang="zh-CN" altLang="en-US" sz="1400" dirty="0">
                <a:solidFill>
                  <a:schemeClr val="tx1">
                    <a:lumMod val="85000"/>
                    <a:lumOff val="15000"/>
                  </a:schemeClr>
                </a:solidFill>
                <a:latin typeface="华文中宋"/>
                <a:ea typeface="华文中宋"/>
                <a:cs typeface="华文中宋"/>
              </a:rPr>
              <a:t>各个领域</a:t>
            </a:r>
            <a:r>
              <a:rPr lang="zh-CN" altLang="en-US" sz="1400" dirty="0" smtClean="0">
                <a:solidFill>
                  <a:schemeClr val="tx1">
                    <a:lumMod val="85000"/>
                    <a:lumOff val="15000"/>
                  </a:schemeClr>
                </a:solidFill>
                <a:latin typeface="华文中宋"/>
                <a:ea typeface="华文中宋"/>
                <a:cs typeface="华文中宋"/>
              </a:rPr>
              <a:t>内均能够</a:t>
            </a:r>
            <a:r>
              <a:rPr lang="zh-CN" altLang="en-US" sz="1400" dirty="0">
                <a:solidFill>
                  <a:schemeClr val="tx1">
                    <a:lumMod val="85000"/>
                    <a:lumOff val="15000"/>
                  </a:schemeClr>
                </a:solidFill>
                <a:latin typeface="华文中宋"/>
                <a:ea typeface="华文中宋"/>
                <a:cs typeface="华文中宋"/>
              </a:rPr>
              <a:t>提供</a:t>
            </a:r>
            <a:r>
              <a:rPr lang="zh-CN" altLang="en-US" sz="1400" dirty="0" smtClean="0">
                <a:solidFill>
                  <a:schemeClr val="tx1">
                    <a:lumMod val="85000"/>
                    <a:lumOff val="15000"/>
                  </a:schemeClr>
                </a:solidFill>
                <a:latin typeface="华文中宋"/>
                <a:ea typeface="华文中宋"/>
                <a:cs typeface="华文中宋"/>
              </a:rPr>
              <a:t>充分满足客户需求的专业化综合性</a:t>
            </a:r>
            <a:r>
              <a:rPr lang="zh-CN" altLang="en-US" sz="1400" dirty="0">
                <a:solidFill>
                  <a:schemeClr val="tx1">
                    <a:lumMod val="85000"/>
                    <a:lumOff val="15000"/>
                  </a:schemeClr>
                </a:solidFill>
                <a:latin typeface="华文中宋"/>
                <a:ea typeface="华文中宋"/>
                <a:cs typeface="华文中宋"/>
              </a:rPr>
              <a:t>服务，</a:t>
            </a:r>
            <a:r>
              <a:rPr lang="zh-CN" altLang="en-US" sz="1400" dirty="0" smtClean="0">
                <a:solidFill>
                  <a:schemeClr val="tx1">
                    <a:lumMod val="85000"/>
                    <a:lumOff val="15000"/>
                  </a:schemeClr>
                </a:solidFill>
                <a:latin typeface="华文中宋"/>
                <a:ea typeface="华文中宋"/>
                <a:cs typeface="华文中宋"/>
              </a:rPr>
              <a:t>包括：</a:t>
            </a:r>
            <a:endParaRPr lang="en-US" altLang="zh-CN" sz="1400" dirty="0" smtClean="0">
              <a:solidFill>
                <a:schemeClr val="tx1">
                  <a:lumMod val="85000"/>
                  <a:lumOff val="15000"/>
                </a:schemeClr>
              </a:solidFill>
              <a:latin typeface="华文中宋"/>
              <a:ea typeface="华文中宋"/>
              <a:cs typeface="华文中宋"/>
            </a:endParaRPr>
          </a:p>
          <a:p>
            <a:pPr algn="just" defTabSz="914400" fontAlgn="base">
              <a:lnSpc>
                <a:spcPct val="120000"/>
              </a:lnSpc>
              <a:spcBef>
                <a:spcPct val="0"/>
              </a:spcBef>
              <a:spcAft>
                <a:spcPct val="0"/>
              </a:spcAft>
              <a:defRPr/>
            </a:pPr>
            <a:endParaRPr lang="en-US" altLang="zh-CN" sz="1400" dirty="0" smtClean="0">
              <a:solidFill>
                <a:schemeClr val="tx1">
                  <a:lumMod val="85000"/>
                  <a:lumOff val="15000"/>
                </a:schemeClr>
              </a:solidFill>
              <a:latin typeface="华文中宋"/>
              <a:ea typeface="华文中宋"/>
              <a:cs typeface="华文中宋"/>
            </a:endParaRPr>
          </a:p>
          <a:p>
            <a:pPr algn="just" defTabSz="914400" fontAlgn="base">
              <a:lnSpc>
                <a:spcPct val="120000"/>
              </a:lnSpc>
              <a:spcBef>
                <a:spcPct val="0"/>
              </a:spcBef>
              <a:spcAft>
                <a:spcPct val="0"/>
              </a:spcAft>
              <a:defRPr/>
            </a:pPr>
            <a:endParaRPr lang="en-US" altLang="zh-CN" sz="1400" dirty="0">
              <a:solidFill>
                <a:schemeClr val="tx1">
                  <a:lumMod val="85000"/>
                  <a:lumOff val="15000"/>
                </a:schemeClr>
              </a:solidFill>
              <a:latin typeface="华文中宋"/>
              <a:ea typeface="华文中宋"/>
              <a:cs typeface="华文中宋"/>
            </a:endParaRPr>
          </a:p>
          <a:p>
            <a:pPr algn="just" defTabSz="914400" fontAlgn="base">
              <a:lnSpc>
                <a:spcPct val="120000"/>
              </a:lnSpc>
              <a:spcBef>
                <a:spcPct val="0"/>
              </a:spcBef>
              <a:spcAft>
                <a:spcPct val="0"/>
              </a:spcAft>
              <a:defRPr/>
            </a:pPr>
            <a:endParaRPr lang="en-US" altLang="zh-CN" sz="1400" dirty="0" smtClean="0">
              <a:solidFill>
                <a:schemeClr val="tx1">
                  <a:lumMod val="85000"/>
                  <a:lumOff val="15000"/>
                </a:schemeClr>
              </a:solidFill>
              <a:latin typeface="华文中宋"/>
              <a:ea typeface="华文中宋"/>
              <a:cs typeface="华文中宋"/>
            </a:endParaRPr>
          </a:p>
          <a:p>
            <a:pPr algn="just" defTabSz="914400" fontAlgn="base">
              <a:lnSpc>
                <a:spcPct val="120000"/>
              </a:lnSpc>
              <a:spcBef>
                <a:spcPct val="0"/>
              </a:spcBef>
              <a:spcAft>
                <a:spcPct val="0"/>
              </a:spcAft>
              <a:defRPr/>
            </a:pPr>
            <a:endParaRPr lang="en-US" altLang="zh-CN" sz="1400" dirty="0">
              <a:solidFill>
                <a:schemeClr val="tx1">
                  <a:lumMod val="85000"/>
                  <a:lumOff val="15000"/>
                </a:schemeClr>
              </a:solidFill>
              <a:latin typeface="华文中宋"/>
              <a:ea typeface="华文中宋"/>
              <a:cs typeface="华文中宋"/>
            </a:endParaRPr>
          </a:p>
          <a:p>
            <a:pPr algn="just" defTabSz="914400" fontAlgn="base">
              <a:lnSpc>
                <a:spcPct val="120000"/>
              </a:lnSpc>
              <a:spcBef>
                <a:spcPct val="0"/>
              </a:spcBef>
              <a:spcAft>
                <a:spcPct val="0"/>
              </a:spcAft>
              <a:defRPr/>
            </a:pPr>
            <a:endParaRPr lang="en-US" altLang="zh-CN" sz="1400" dirty="0" smtClean="0">
              <a:solidFill>
                <a:schemeClr val="tx1">
                  <a:lumMod val="85000"/>
                  <a:lumOff val="15000"/>
                </a:schemeClr>
              </a:solidFill>
              <a:latin typeface="华文中宋"/>
              <a:ea typeface="华文中宋"/>
              <a:cs typeface="华文中宋"/>
            </a:endParaRPr>
          </a:p>
          <a:p>
            <a:pPr algn="just" defTabSz="914400" fontAlgn="base">
              <a:lnSpc>
                <a:spcPct val="120000"/>
              </a:lnSpc>
              <a:spcBef>
                <a:spcPct val="0"/>
              </a:spcBef>
              <a:spcAft>
                <a:spcPct val="0"/>
              </a:spcAft>
              <a:defRPr/>
            </a:pPr>
            <a:endParaRPr lang="en-US" altLang="zh-CN" sz="1400" dirty="0">
              <a:solidFill>
                <a:schemeClr val="tx1">
                  <a:lumMod val="85000"/>
                  <a:lumOff val="15000"/>
                </a:schemeClr>
              </a:solidFill>
              <a:latin typeface="华文中宋"/>
              <a:ea typeface="华文中宋"/>
              <a:cs typeface="华文中宋"/>
            </a:endParaRPr>
          </a:p>
          <a:p>
            <a:pPr algn="just" defTabSz="914400" fontAlgn="base">
              <a:lnSpc>
                <a:spcPct val="120000"/>
              </a:lnSpc>
              <a:spcBef>
                <a:spcPct val="0"/>
              </a:spcBef>
              <a:spcAft>
                <a:spcPct val="0"/>
              </a:spcAft>
              <a:defRPr/>
            </a:pPr>
            <a:endParaRPr lang="en-US" altLang="zh-CN" sz="1400" dirty="0" smtClean="0">
              <a:solidFill>
                <a:schemeClr val="tx1">
                  <a:lumMod val="85000"/>
                  <a:lumOff val="15000"/>
                </a:schemeClr>
              </a:solidFill>
              <a:latin typeface="华文中宋"/>
              <a:ea typeface="华文中宋"/>
              <a:cs typeface="华文中宋"/>
            </a:endParaRPr>
          </a:p>
          <a:p>
            <a:pPr algn="just" defTabSz="914400" fontAlgn="base">
              <a:lnSpc>
                <a:spcPct val="120000"/>
              </a:lnSpc>
              <a:spcBef>
                <a:spcPct val="0"/>
              </a:spcBef>
              <a:spcAft>
                <a:spcPct val="0"/>
              </a:spcAft>
              <a:defRPr/>
            </a:pPr>
            <a:endParaRPr lang="en-US" altLang="zh-CN" sz="1400" dirty="0">
              <a:solidFill>
                <a:schemeClr val="tx1">
                  <a:lumMod val="85000"/>
                  <a:lumOff val="15000"/>
                </a:schemeClr>
              </a:solidFill>
              <a:latin typeface="华文中宋"/>
              <a:ea typeface="华文中宋"/>
              <a:cs typeface="华文中宋"/>
            </a:endParaRPr>
          </a:p>
          <a:p>
            <a:pPr algn="just" defTabSz="914400" fontAlgn="base">
              <a:lnSpc>
                <a:spcPct val="120000"/>
              </a:lnSpc>
              <a:spcBef>
                <a:spcPct val="0"/>
              </a:spcBef>
              <a:spcAft>
                <a:spcPct val="0"/>
              </a:spcAft>
              <a:defRPr/>
            </a:pPr>
            <a:endParaRPr lang="en-US" altLang="zh-CN" sz="1400" dirty="0" smtClean="0">
              <a:solidFill>
                <a:schemeClr val="tx1">
                  <a:lumMod val="85000"/>
                  <a:lumOff val="15000"/>
                </a:schemeClr>
              </a:solidFill>
              <a:latin typeface="华文中宋"/>
              <a:ea typeface="华文中宋"/>
              <a:cs typeface="华文中宋"/>
            </a:endParaRPr>
          </a:p>
          <a:p>
            <a:pPr algn="just" defTabSz="914400" fontAlgn="base">
              <a:lnSpc>
                <a:spcPct val="120000"/>
              </a:lnSpc>
              <a:spcBef>
                <a:spcPct val="0"/>
              </a:spcBef>
              <a:spcAft>
                <a:spcPct val="0"/>
              </a:spcAft>
              <a:defRPr/>
            </a:pPr>
            <a:r>
              <a:rPr lang="zh-CN" altLang="en-US" sz="1400" dirty="0" smtClean="0">
                <a:solidFill>
                  <a:schemeClr val="tx1">
                    <a:lumMod val="85000"/>
                    <a:lumOff val="15000"/>
                  </a:schemeClr>
                </a:solidFill>
                <a:latin typeface="华文中宋"/>
                <a:ea typeface="华文中宋"/>
                <a:cs typeface="华文中宋"/>
              </a:rPr>
              <a:t>秉持“</a:t>
            </a:r>
            <a:r>
              <a:rPr lang="zh-CN" altLang="en-US" sz="1400" dirty="0">
                <a:solidFill>
                  <a:schemeClr val="tx1">
                    <a:lumMod val="85000"/>
                    <a:lumOff val="15000"/>
                  </a:schemeClr>
                </a:solidFill>
                <a:latin typeface="华文中宋"/>
                <a:ea typeface="华文中宋"/>
                <a:cs typeface="华文中宋"/>
              </a:rPr>
              <a:t>力求为客户提供最专业的综合服务，寻求最妥善且增值的解决方案，最大限度地促使客户</a:t>
            </a:r>
            <a:r>
              <a:rPr lang="zh-CN" altLang="en-US" sz="1400" dirty="0" smtClean="0">
                <a:solidFill>
                  <a:schemeClr val="tx1">
                    <a:lumMod val="85000"/>
                    <a:lumOff val="15000"/>
                  </a:schemeClr>
                </a:solidFill>
                <a:latin typeface="华文中宋"/>
                <a:ea typeface="华文中宋"/>
                <a:cs typeface="华文中宋"/>
              </a:rPr>
              <a:t>利益得到实现</a:t>
            </a:r>
            <a:r>
              <a:rPr lang="zh-CN" altLang="en-US" sz="1400" dirty="0">
                <a:solidFill>
                  <a:schemeClr val="tx1">
                    <a:lumMod val="85000"/>
                    <a:lumOff val="15000"/>
                  </a:schemeClr>
                </a:solidFill>
                <a:latin typeface="华文中宋"/>
                <a:ea typeface="华文中宋"/>
                <a:cs typeface="华文中宋"/>
              </a:rPr>
              <a:t>”的服务理念，金诚同达的服务得到了客户和同行的高度认可。</a:t>
            </a:r>
            <a:endParaRPr lang="en-US" altLang="zh-CN" sz="1400" dirty="0">
              <a:solidFill>
                <a:schemeClr val="tx1">
                  <a:lumMod val="85000"/>
                  <a:lumOff val="15000"/>
                </a:schemeClr>
              </a:solidFill>
              <a:latin typeface="华文中宋"/>
              <a:ea typeface="华文中宋"/>
              <a:cs typeface="华文中宋"/>
            </a:endParaRPr>
          </a:p>
        </p:txBody>
      </p:sp>
      <p:sp>
        <p:nvSpPr>
          <p:cNvPr id="6" name="内容占位符 2"/>
          <p:cNvSpPr>
            <a:spLocks noGrp="1"/>
          </p:cNvSpPr>
          <p:nvPr>
            <p:ph idx="1"/>
          </p:nvPr>
        </p:nvSpPr>
        <p:spPr>
          <a:xfrm>
            <a:off x="4444999" y="2120900"/>
            <a:ext cx="4419601" cy="3385542"/>
          </a:xfrm>
        </p:spPr>
        <p:txBody>
          <a:bodyPr wrap="square">
            <a:spAutoFit/>
          </a:bodyPr>
          <a:lstStyle/>
          <a:p>
            <a:pPr marL="0" indent="0">
              <a:spcAft>
                <a:spcPts val="600"/>
              </a:spcAft>
              <a:buNone/>
            </a:pPr>
            <a:r>
              <a:rPr lang="zh-CN" altLang="en-US" sz="1000" dirty="0">
                <a:solidFill>
                  <a:schemeClr val="tx1">
                    <a:lumMod val="85000"/>
                    <a:lumOff val="15000"/>
                  </a:schemeClr>
                </a:solidFill>
                <a:latin typeface="华文中宋"/>
                <a:ea typeface="华文中宋"/>
                <a:cs typeface="华文中宋"/>
              </a:rPr>
              <a:t>“年度律师事务所” </a:t>
            </a:r>
            <a:r>
              <a:rPr lang="zh-CN" altLang="en-US" sz="1000" dirty="0" smtClean="0">
                <a:solidFill>
                  <a:schemeClr val="tx1">
                    <a:lumMod val="85000"/>
                    <a:lumOff val="15000"/>
                  </a:schemeClr>
                </a:solidFill>
                <a:latin typeface="华文中宋"/>
                <a:ea typeface="华文中宋"/>
                <a:cs typeface="华文中宋"/>
              </a:rPr>
              <a:t>                               钱伯斯</a:t>
            </a:r>
            <a:endParaRPr lang="en-US" altLang="zh-CN" sz="1000" dirty="0">
              <a:solidFill>
                <a:schemeClr val="tx1">
                  <a:lumMod val="85000"/>
                  <a:lumOff val="15000"/>
                </a:schemeClr>
              </a:solidFill>
              <a:latin typeface="华文中宋"/>
              <a:ea typeface="华文中宋"/>
              <a:cs typeface="华文中宋"/>
            </a:endParaRPr>
          </a:p>
          <a:p>
            <a:pPr marL="0" indent="0">
              <a:spcAft>
                <a:spcPts val="600"/>
              </a:spcAft>
              <a:buNone/>
            </a:pPr>
            <a:r>
              <a:rPr lang="zh-CN" altLang="en-US" sz="1000" dirty="0">
                <a:solidFill>
                  <a:schemeClr val="tx1">
                    <a:lumMod val="85000"/>
                    <a:lumOff val="15000"/>
                  </a:schemeClr>
                </a:solidFill>
                <a:latin typeface="华文中宋"/>
                <a:ea typeface="华文中宋"/>
                <a:cs typeface="华文中宋"/>
              </a:rPr>
              <a:t>“年度最佳制造业</a:t>
            </a:r>
            <a:r>
              <a:rPr lang="en-US" altLang="zh-CN" sz="1000" dirty="0">
                <a:solidFill>
                  <a:schemeClr val="tx1">
                    <a:lumMod val="85000"/>
                    <a:lumOff val="15000"/>
                  </a:schemeClr>
                </a:solidFill>
                <a:latin typeface="华文中宋"/>
                <a:ea typeface="华文中宋"/>
                <a:cs typeface="华文中宋"/>
              </a:rPr>
              <a:t>M&amp;A</a:t>
            </a:r>
            <a:r>
              <a:rPr lang="zh-CN" altLang="en-US" sz="1000" dirty="0">
                <a:solidFill>
                  <a:schemeClr val="tx1">
                    <a:lumMod val="85000"/>
                    <a:lumOff val="15000"/>
                  </a:schemeClr>
                </a:solidFill>
                <a:latin typeface="华文中宋"/>
                <a:ea typeface="华文中宋"/>
                <a:cs typeface="华文中宋"/>
              </a:rPr>
              <a:t>律所” </a:t>
            </a:r>
            <a:r>
              <a:rPr lang="zh-CN" altLang="en-US" sz="1000" dirty="0" smtClean="0">
                <a:solidFill>
                  <a:schemeClr val="tx1">
                    <a:lumMod val="85000"/>
                    <a:lumOff val="15000"/>
                  </a:schemeClr>
                </a:solidFill>
                <a:latin typeface="华文中宋"/>
                <a:ea typeface="华文中宋"/>
                <a:cs typeface="华文中宋"/>
              </a:rPr>
              <a:t>              </a:t>
            </a:r>
            <a:r>
              <a:rPr lang="en-US" altLang="zh-CN" sz="1000" dirty="0" smtClean="0">
                <a:solidFill>
                  <a:schemeClr val="tx1">
                    <a:lumMod val="85000"/>
                    <a:lumOff val="15000"/>
                  </a:schemeClr>
                </a:solidFill>
                <a:latin typeface="华文中宋"/>
                <a:ea typeface="华文中宋"/>
                <a:cs typeface="华文中宋"/>
              </a:rPr>
              <a:t>Acquisition</a:t>
            </a:r>
            <a:r>
              <a:rPr lang="zh-CN" altLang="en-US" sz="1000" dirty="0" smtClean="0">
                <a:solidFill>
                  <a:schemeClr val="tx1">
                    <a:lumMod val="85000"/>
                    <a:lumOff val="15000"/>
                  </a:schemeClr>
                </a:solidFill>
                <a:latin typeface="华文中宋"/>
                <a:ea typeface="华文中宋"/>
                <a:cs typeface="华文中宋"/>
              </a:rPr>
              <a:t> </a:t>
            </a:r>
            <a:r>
              <a:rPr lang="en-US" altLang="zh-CN" sz="1000" dirty="0" smtClean="0">
                <a:solidFill>
                  <a:schemeClr val="tx1">
                    <a:lumMod val="85000"/>
                    <a:lumOff val="15000"/>
                  </a:schemeClr>
                </a:solidFill>
                <a:latin typeface="华文中宋"/>
                <a:ea typeface="华文中宋"/>
                <a:cs typeface="华文中宋"/>
              </a:rPr>
              <a:t>International</a:t>
            </a:r>
            <a:r>
              <a:rPr lang="zh-CN" altLang="en-US" sz="1000" dirty="0" smtClean="0">
                <a:solidFill>
                  <a:schemeClr val="tx1">
                    <a:lumMod val="85000"/>
                    <a:lumOff val="15000"/>
                  </a:schemeClr>
                </a:solidFill>
                <a:latin typeface="华文中宋"/>
                <a:ea typeface="华文中宋"/>
                <a:cs typeface="华文中宋"/>
              </a:rPr>
              <a:t> </a:t>
            </a:r>
            <a:endParaRPr lang="en-US" altLang="zh-CN" sz="1000" dirty="0">
              <a:solidFill>
                <a:schemeClr val="tx1">
                  <a:lumMod val="85000"/>
                  <a:lumOff val="15000"/>
                </a:schemeClr>
              </a:solidFill>
              <a:latin typeface="华文中宋"/>
              <a:ea typeface="华文中宋"/>
              <a:cs typeface="华文中宋"/>
            </a:endParaRPr>
          </a:p>
          <a:p>
            <a:pPr marL="0" indent="0">
              <a:spcAft>
                <a:spcPts val="600"/>
              </a:spcAft>
              <a:buNone/>
            </a:pPr>
            <a:r>
              <a:rPr lang="zh-CN" altLang="en-US" sz="1000" dirty="0">
                <a:solidFill>
                  <a:schemeClr val="tx1">
                    <a:lumMod val="85000"/>
                    <a:lumOff val="15000"/>
                  </a:schemeClr>
                </a:solidFill>
                <a:latin typeface="华文中宋"/>
                <a:ea typeface="华文中宋"/>
                <a:cs typeface="华文中宋"/>
              </a:rPr>
              <a:t>“公司</a:t>
            </a:r>
            <a:r>
              <a:rPr lang="en-US" altLang="zh-CN" sz="1000" dirty="0">
                <a:solidFill>
                  <a:schemeClr val="tx1">
                    <a:lumMod val="85000"/>
                    <a:lumOff val="15000"/>
                  </a:schemeClr>
                </a:solidFill>
                <a:latin typeface="华文中宋"/>
                <a:ea typeface="华文中宋"/>
                <a:cs typeface="华文中宋"/>
              </a:rPr>
              <a:t>/</a:t>
            </a:r>
            <a:r>
              <a:rPr lang="zh-CN" altLang="en-US" sz="1000" dirty="0">
                <a:solidFill>
                  <a:schemeClr val="tx1">
                    <a:lumMod val="85000"/>
                    <a:lumOff val="15000"/>
                  </a:schemeClr>
                </a:solidFill>
                <a:latin typeface="华文中宋"/>
                <a:ea typeface="华文中宋"/>
                <a:cs typeface="华文中宋"/>
              </a:rPr>
              <a:t>并购业务”最佳律所 </a:t>
            </a:r>
            <a:r>
              <a:rPr lang="zh-CN" altLang="en-US" sz="1000" dirty="0" smtClean="0">
                <a:solidFill>
                  <a:schemeClr val="tx1">
                    <a:lumMod val="85000"/>
                    <a:lumOff val="15000"/>
                  </a:schemeClr>
                </a:solidFill>
                <a:latin typeface="华文中宋"/>
                <a:ea typeface="华文中宋"/>
                <a:cs typeface="华文中宋"/>
              </a:rPr>
              <a:t>                        钱伯斯        </a:t>
            </a:r>
            <a:endParaRPr lang="zh-CN" altLang="en-US" sz="1000" dirty="0">
              <a:solidFill>
                <a:schemeClr val="tx1">
                  <a:lumMod val="85000"/>
                  <a:lumOff val="15000"/>
                </a:schemeClr>
              </a:solidFill>
              <a:latin typeface="华文中宋"/>
              <a:ea typeface="华文中宋"/>
              <a:cs typeface="华文中宋"/>
            </a:endParaRPr>
          </a:p>
          <a:p>
            <a:pPr marL="0" indent="0">
              <a:spcAft>
                <a:spcPts val="600"/>
              </a:spcAft>
              <a:buNone/>
            </a:pPr>
            <a:r>
              <a:rPr lang="zh-CN" altLang="en-US" sz="1000" dirty="0">
                <a:solidFill>
                  <a:schemeClr val="tx1">
                    <a:lumMod val="85000"/>
                    <a:lumOff val="15000"/>
                  </a:schemeClr>
                </a:solidFill>
                <a:latin typeface="华文中宋"/>
                <a:ea typeface="华文中宋"/>
                <a:cs typeface="华文中宋"/>
              </a:rPr>
              <a:t>“部级</a:t>
            </a:r>
            <a:r>
              <a:rPr lang="zh-CN" altLang="en-US" sz="1000" dirty="0" smtClean="0">
                <a:solidFill>
                  <a:schemeClr val="tx1">
                    <a:lumMod val="85000"/>
                    <a:lumOff val="15000"/>
                  </a:schemeClr>
                </a:solidFill>
                <a:latin typeface="华文中宋"/>
                <a:ea typeface="华文中宋"/>
                <a:cs typeface="华文中宋"/>
              </a:rPr>
              <a:t>文明律师事务所</a:t>
            </a:r>
            <a:r>
              <a:rPr lang="en-US" altLang="zh-CN" sz="1000" dirty="0" smtClean="0">
                <a:solidFill>
                  <a:schemeClr val="tx1">
                    <a:lumMod val="85000"/>
                    <a:lumOff val="15000"/>
                  </a:schemeClr>
                </a:solidFill>
                <a:latin typeface="华文中宋"/>
                <a:ea typeface="华文中宋"/>
                <a:cs typeface="华文中宋"/>
              </a:rPr>
              <a:t>”</a:t>
            </a:r>
            <a:r>
              <a:rPr lang="zh-CN" altLang="en-US" sz="1000" dirty="0" smtClean="0">
                <a:solidFill>
                  <a:schemeClr val="tx1">
                    <a:lumMod val="85000"/>
                    <a:lumOff val="15000"/>
                  </a:schemeClr>
                </a:solidFill>
                <a:latin typeface="华文中宋"/>
                <a:ea typeface="华文中宋"/>
                <a:cs typeface="华文中宋"/>
              </a:rPr>
              <a:t>                            司法部</a:t>
            </a:r>
            <a:endParaRPr lang="en-US" altLang="zh-CN" sz="1000" dirty="0" smtClean="0">
              <a:solidFill>
                <a:schemeClr val="tx1">
                  <a:lumMod val="85000"/>
                  <a:lumOff val="15000"/>
                </a:schemeClr>
              </a:solidFill>
              <a:latin typeface="华文中宋"/>
              <a:ea typeface="华文中宋"/>
              <a:cs typeface="华文中宋"/>
            </a:endParaRPr>
          </a:p>
          <a:p>
            <a:pPr marL="0" indent="0">
              <a:spcAft>
                <a:spcPts val="600"/>
              </a:spcAft>
              <a:buNone/>
            </a:pPr>
            <a:r>
              <a:rPr lang="zh-CN" altLang="en-US" sz="1000" dirty="0" smtClean="0">
                <a:solidFill>
                  <a:schemeClr val="tx1">
                    <a:lumMod val="85000"/>
                    <a:lumOff val="15000"/>
                  </a:schemeClr>
                </a:solidFill>
                <a:latin typeface="华文中宋"/>
                <a:ea typeface="华文中宋"/>
                <a:cs typeface="华文中宋"/>
              </a:rPr>
              <a:t>“</a:t>
            </a:r>
            <a:r>
              <a:rPr lang="zh-CN" altLang="en-US" sz="1000" dirty="0">
                <a:solidFill>
                  <a:schemeClr val="tx1">
                    <a:lumMod val="85000"/>
                    <a:lumOff val="15000"/>
                  </a:schemeClr>
                </a:solidFill>
                <a:latin typeface="华文中宋"/>
                <a:ea typeface="华文中宋"/>
                <a:cs typeface="华文中宋"/>
              </a:rPr>
              <a:t>全国优秀律师事务所</a:t>
            </a:r>
            <a:r>
              <a:rPr lang="zh-CN" altLang="en-US" sz="1000" dirty="0" smtClean="0">
                <a:solidFill>
                  <a:schemeClr val="tx1">
                    <a:lumMod val="85000"/>
                    <a:lumOff val="15000"/>
                  </a:schemeClr>
                </a:solidFill>
                <a:latin typeface="华文中宋"/>
                <a:ea typeface="华文中宋"/>
                <a:cs typeface="华文中宋"/>
              </a:rPr>
              <a:t>”                           全国律协</a:t>
            </a:r>
            <a:endParaRPr lang="en-US" altLang="zh-CN" sz="1000" dirty="0">
              <a:solidFill>
                <a:schemeClr val="tx1">
                  <a:lumMod val="85000"/>
                  <a:lumOff val="15000"/>
                </a:schemeClr>
              </a:solidFill>
              <a:latin typeface="华文中宋"/>
              <a:ea typeface="华文中宋"/>
              <a:cs typeface="华文中宋"/>
            </a:endParaRPr>
          </a:p>
          <a:p>
            <a:pPr marL="0" indent="0">
              <a:spcAft>
                <a:spcPts val="600"/>
              </a:spcAft>
              <a:buNone/>
            </a:pPr>
            <a:r>
              <a:rPr lang="zh-CN" altLang="en-US" sz="1000" dirty="0">
                <a:solidFill>
                  <a:schemeClr val="tx1">
                    <a:lumMod val="85000"/>
                    <a:lumOff val="15000"/>
                  </a:schemeClr>
                </a:solidFill>
                <a:latin typeface="华文中宋"/>
                <a:ea typeface="华文中宋"/>
                <a:cs typeface="华文中宋"/>
              </a:rPr>
              <a:t>“中国二十大律师事务所”                   亚洲法律杂志</a:t>
            </a:r>
            <a:r>
              <a:rPr lang="zh-CN" altLang="zh-CN" sz="1000" dirty="0">
                <a:solidFill>
                  <a:schemeClr val="tx1">
                    <a:lumMod val="85000"/>
                    <a:lumOff val="15000"/>
                  </a:schemeClr>
                </a:solidFill>
                <a:latin typeface="华文中宋"/>
                <a:ea typeface="华文中宋"/>
                <a:cs typeface="华文中宋"/>
              </a:rPr>
              <a:t>(</a:t>
            </a:r>
            <a:r>
              <a:rPr lang="en-US" altLang="zh-CN" sz="1000" dirty="0">
                <a:solidFill>
                  <a:schemeClr val="tx1">
                    <a:lumMod val="85000"/>
                    <a:lumOff val="15000"/>
                  </a:schemeClr>
                </a:solidFill>
                <a:latin typeface="华文中宋"/>
                <a:ea typeface="华文中宋"/>
                <a:cs typeface="华文中宋"/>
              </a:rPr>
              <a:t>ALB</a:t>
            </a:r>
            <a:r>
              <a:rPr lang="en-US" altLang="zh-CN" sz="1000" dirty="0" smtClean="0">
                <a:solidFill>
                  <a:schemeClr val="tx1">
                    <a:lumMod val="85000"/>
                    <a:lumOff val="15000"/>
                  </a:schemeClr>
                </a:solidFill>
                <a:latin typeface="华文中宋"/>
                <a:ea typeface="华文中宋"/>
                <a:cs typeface="华文中宋"/>
              </a:rPr>
              <a:t>)</a:t>
            </a:r>
          </a:p>
          <a:p>
            <a:pPr marL="0" indent="0">
              <a:spcAft>
                <a:spcPts val="600"/>
              </a:spcAft>
              <a:buNone/>
            </a:pPr>
            <a:r>
              <a:rPr lang="zh-CN" altLang="en-US" sz="1000" dirty="0" smtClean="0">
                <a:solidFill>
                  <a:schemeClr val="tx1">
                    <a:lumMod val="85000"/>
                    <a:lumOff val="15000"/>
                  </a:schemeClr>
                </a:solidFill>
                <a:latin typeface="华文中宋"/>
                <a:ea typeface="华文中宋"/>
                <a:cs typeface="华文中宋"/>
              </a:rPr>
              <a:t>“</a:t>
            </a:r>
            <a:r>
              <a:rPr lang="zh-CN" altLang="en-US" sz="1000" dirty="0">
                <a:solidFill>
                  <a:schemeClr val="tx1">
                    <a:lumMod val="85000"/>
                    <a:lumOff val="15000"/>
                  </a:schemeClr>
                </a:solidFill>
                <a:latin typeface="华文中宋"/>
                <a:ea typeface="华文中宋"/>
                <a:cs typeface="华文中宋"/>
              </a:rPr>
              <a:t>金融及事务性工作”最佳律所           </a:t>
            </a:r>
            <a:r>
              <a:rPr lang="zh-CN" altLang="en-US" sz="1000" dirty="0" smtClean="0">
                <a:solidFill>
                  <a:schemeClr val="tx1">
                    <a:lumMod val="85000"/>
                    <a:lumOff val="15000"/>
                  </a:schemeClr>
                </a:solidFill>
                <a:latin typeface="华文中宋"/>
                <a:ea typeface="华文中宋"/>
                <a:cs typeface="华文中宋"/>
              </a:rPr>
              <a:t>           </a:t>
            </a:r>
            <a:r>
              <a:rPr lang="en-US" altLang="zh-CN" sz="1000" dirty="0">
                <a:solidFill>
                  <a:schemeClr val="tx1">
                    <a:lumMod val="85000"/>
                    <a:lumOff val="15000"/>
                  </a:schemeClr>
                </a:solidFill>
                <a:latin typeface="华文中宋"/>
                <a:ea typeface="华文中宋"/>
                <a:cs typeface="华文中宋"/>
              </a:rPr>
              <a:t>IFLR1000</a:t>
            </a:r>
          </a:p>
          <a:p>
            <a:pPr marL="0" indent="0">
              <a:spcAft>
                <a:spcPts val="600"/>
              </a:spcAft>
              <a:buNone/>
            </a:pPr>
            <a:r>
              <a:rPr lang="en-US" altLang="zh-CN" sz="1000" dirty="0" smtClean="0">
                <a:solidFill>
                  <a:schemeClr val="tx1">
                    <a:lumMod val="85000"/>
                    <a:lumOff val="15000"/>
                  </a:schemeClr>
                </a:solidFill>
                <a:latin typeface="华文中宋"/>
                <a:ea typeface="华文中宋"/>
                <a:cs typeface="华文中宋"/>
              </a:rPr>
              <a:t>“</a:t>
            </a:r>
            <a:r>
              <a:rPr lang="zh-CN" altLang="en-US" sz="1000" dirty="0" smtClean="0">
                <a:solidFill>
                  <a:schemeClr val="tx1">
                    <a:lumMod val="85000"/>
                    <a:lumOff val="15000"/>
                  </a:schemeClr>
                </a:solidFill>
                <a:latin typeface="华文中宋"/>
                <a:ea typeface="华文中宋"/>
                <a:cs typeface="华文中宋"/>
              </a:rPr>
              <a:t>北京市优秀律师事务所</a:t>
            </a:r>
            <a:r>
              <a:rPr lang="zh-CN" altLang="en-US" sz="1000" dirty="0">
                <a:solidFill>
                  <a:schemeClr val="tx1">
                    <a:lumMod val="85000"/>
                    <a:lumOff val="15000"/>
                  </a:schemeClr>
                </a:solidFill>
                <a:latin typeface="华文中宋"/>
                <a:ea typeface="华文中宋"/>
                <a:cs typeface="华文中宋"/>
              </a:rPr>
              <a:t>”               </a:t>
            </a:r>
            <a:r>
              <a:rPr lang="zh-CN" altLang="en-US" sz="1000" dirty="0" smtClean="0">
                <a:solidFill>
                  <a:schemeClr val="tx1">
                    <a:lumMod val="85000"/>
                    <a:lumOff val="15000"/>
                  </a:schemeClr>
                </a:solidFill>
                <a:latin typeface="华文中宋"/>
                <a:ea typeface="华文中宋"/>
                <a:cs typeface="华文中宋"/>
              </a:rPr>
              <a:t>        北京市律师协会</a:t>
            </a:r>
            <a:endParaRPr lang="en-US" altLang="zh-CN" sz="1000" dirty="0">
              <a:solidFill>
                <a:schemeClr val="tx1">
                  <a:lumMod val="85000"/>
                  <a:lumOff val="15000"/>
                </a:schemeClr>
              </a:solidFill>
              <a:latin typeface="华文中宋"/>
              <a:ea typeface="华文中宋"/>
              <a:cs typeface="华文中宋"/>
            </a:endParaRPr>
          </a:p>
          <a:p>
            <a:pPr marL="0" indent="0">
              <a:spcAft>
                <a:spcPts val="600"/>
              </a:spcAft>
              <a:buNone/>
            </a:pPr>
            <a:r>
              <a:rPr lang="zh-CN" altLang="en-US" sz="1000" dirty="0">
                <a:solidFill>
                  <a:schemeClr val="tx1">
                    <a:lumMod val="85000"/>
                    <a:lumOff val="15000"/>
                  </a:schemeClr>
                </a:solidFill>
                <a:latin typeface="华文中宋"/>
                <a:ea typeface="华文中宋"/>
                <a:cs typeface="华文中宋"/>
              </a:rPr>
              <a:t>“年度杰出律师事务所”                  </a:t>
            </a:r>
            <a:r>
              <a:rPr lang="zh-CN" altLang="en-US" sz="1000" dirty="0" smtClean="0">
                <a:solidFill>
                  <a:schemeClr val="tx1">
                    <a:lumMod val="85000"/>
                    <a:lumOff val="15000"/>
                  </a:schemeClr>
                </a:solidFill>
                <a:latin typeface="华文中宋"/>
                <a:ea typeface="华文中宋"/>
                <a:cs typeface="华文中宋"/>
              </a:rPr>
              <a:t>   </a:t>
            </a:r>
            <a:r>
              <a:rPr lang="en-US" altLang="zh-CN" sz="1000" dirty="0" smtClean="0">
                <a:solidFill>
                  <a:schemeClr val="tx1">
                    <a:lumMod val="85000"/>
                    <a:lumOff val="15000"/>
                  </a:schemeClr>
                </a:solidFill>
                <a:latin typeface="华文中宋"/>
                <a:ea typeface="华文中宋"/>
                <a:cs typeface="华文中宋"/>
              </a:rPr>
              <a:t>China</a:t>
            </a:r>
            <a:r>
              <a:rPr lang="zh-CN" altLang="en-US" sz="1000" dirty="0" smtClean="0">
                <a:solidFill>
                  <a:schemeClr val="tx1">
                    <a:lumMod val="85000"/>
                    <a:lumOff val="15000"/>
                  </a:schemeClr>
                </a:solidFill>
                <a:latin typeface="华文中宋"/>
                <a:ea typeface="华文中宋"/>
                <a:cs typeface="华文中宋"/>
              </a:rPr>
              <a:t> </a:t>
            </a:r>
            <a:r>
              <a:rPr lang="en-US" altLang="zh-CN" sz="1000" dirty="0">
                <a:solidFill>
                  <a:schemeClr val="tx1">
                    <a:lumMod val="85000"/>
                    <a:lumOff val="15000"/>
                  </a:schemeClr>
                </a:solidFill>
                <a:latin typeface="华文中宋"/>
                <a:ea typeface="华文中宋"/>
                <a:cs typeface="华文中宋"/>
              </a:rPr>
              <a:t>Law</a:t>
            </a:r>
            <a:r>
              <a:rPr lang="zh-CN" altLang="en-US" sz="1000" dirty="0">
                <a:solidFill>
                  <a:schemeClr val="tx1">
                    <a:lumMod val="85000"/>
                    <a:lumOff val="15000"/>
                  </a:schemeClr>
                </a:solidFill>
                <a:latin typeface="华文中宋"/>
                <a:ea typeface="华文中宋"/>
                <a:cs typeface="华文中宋"/>
              </a:rPr>
              <a:t> </a:t>
            </a:r>
            <a:r>
              <a:rPr lang="en-US" altLang="zh-CN" sz="1000" dirty="0">
                <a:solidFill>
                  <a:schemeClr val="tx1">
                    <a:lumMod val="85000"/>
                    <a:lumOff val="15000"/>
                  </a:schemeClr>
                </a:solidFill>
                <a:latin typeface="华文中宋"/>
                <a:ea typeface="华文中宋"/>
                <a:cs typeface="华文中宋"/>
              </a:rPr>
              <a:t>&amp;</a:t>
            </a:r>
            <a:r>
              <a:rPr lang="zh-CN" altLang="en-US" sz="1000" dirty="0">
                <a:solidFill>
                  <a:schemeClr val="tx1">
                    <a:lumMod val="85000"/>
                    <a:lumOff val="15000"/>
                  </a:schemeClr>
                </a:solidFill>
                <a:latin typeface="华文中宋"/>
                <a:ea typeface="华文中宋"/>
                <a:cs typeface="华文中宋"/>
              </a:rPr>
              <a:t> </a:t>
            </a:r>
            <a:r>
              <a:rPr lang="en-US" altLang="zh-CN" sz="1000" dirty="0">
                <a:solidFill>
                  <a:schemeClr val="tx1">
                    <a:lumMod val="85000"/>
                    <a:lumOff val="15000"/>
                  </a:schemeClr>
                </a:solidFill>
                <a:latin typeface="华文中宋"/>
                <a:ea typeface="华文中宋"/>
                <a:cs typeface="华文中宋"/>
              </a:rPr>
              <a:t>Practice</a:t>
            </a:r>
          </a:p>
          <a:p>
            <a:pPr marL="0" indent="0">
              <a:spcAft>
                <a:spcPts val="600"/>
              </a:spcAft>
              <a:buNone/>
            </a:pPr>
            <a:r>
              <a:rPr lang="zh-CN" altLang="en-US" sz="1000" dirty="0">
                <a:solidFill>
                  <a:schemeClr val="tx1">
                    <a:lumMod val="85000"/>
                    <a:lumOff val="15000"/>
                  </a:schemeClr>
                </a:solidFill>
                <a:latin typeface="华文中宋"/>
                <a:ea typeface="华文中宋"/>
                <a:cs typeface="华文中宋"/>
              </a:rPr>
              <a:t>“国际贸易最佳律所”                    </a:t>
            </a:r>
            <a:r>
              <a:rPr lang="zh-CN" altLang="en-US" sz="1000" dirty="0" smtClean="0">
                <a:solidFill>
                  <a:schemeClr val="tx1">
                    <a:lumMod val="85000"/>
                    <a:lumOff val="15000"/>
                  </a:schemeClr>
                </a:solidFill>
                <a:latin typeface="华文中宋"/>
                <a:ea typeface="华文中宋"/>
                <a:cs typeface="华文中宋"/>
              </a:rPr>
              <a:t>    </a:t>
            </a:r>
            <a:r>
              <a:rPr lang="en-US" altLang="zh-CN" sz="1000" dirty="0" smtClean="0">
                <a:solidFill>
                  <a:schemeClr val="tx1">
                    <a:lumMod val="85000"/>
                    <a:lumOff val="15000"/>
                  </a:schemeClr>
                </a:solidFill>
                <a:latin typeface="华文中宋"/>
                <a:ea typeface="华文中宋"/>
                <a:cs typeface="华文中宋"/>
              </a:rPr>
              <a:t>China</a:t>
            </a:r>
            <a:r>
              <a:rPr lang="zh-CN" altLang="en-US" sz="1000" dirty="0" smtClean="0">
                <a:solidFill>
                  <a:schemeClr val="tx1">
                    <a:lumMod val="85000"/>
                    <a:lumOff val="15000"/>
                  </a:schemeClr>
                </a:solidFill>
                <a:latin typeface="华文中宋"/>
                <a:ea typeface="华文中宋"/>
                <a:cs typeface="华文中宋"/>
              </a:rPr>
              <a:t> </a:t>
            </a:r>
            <a:r>
              <a:rPr lang="en-US" altLang="zh-CN" sz="1000" dirty="0">
                <a:solidFill>
                  <a:schemeClr val="tx1">
                    <a:lumMod val="85000"/>
                    <a:lumOff val="15000"/>
                  </a:schemeClr>
                </a:solidFill>
                <a:latin typeface="华文中宋"/>
                <a:ea typeface="华文中宋"/>
                <a:cs typeface="华文中宋"/>
              </a:rPr>
              <a:t>Business</a:t>
            </a:r>
            <a:r>
              <a:rPr lang="zh-CN" altLang="en-US" sz="1000" dirty="0">
                <a:solidFill>
                  <a:schemeClr val="tx1">
                    <a:lumMod val="85000"/>
                    <a:lumOff val="15000"/>
                  </a:schemeClr>
                </a:solidFill>
                <a:latin typeface="华文中宋"/>
                <a:ea typeface="华文中宋"/>
                <a:cs typeface="华文中宋"/>
              </a:rPr>
              <a:t> </a:t>
            </a:r>
            <a:r>
              <a:rPr lang="en-US" altLang="zh-CN" sz="1000" dirty="0">
                <a:solidFill>
                  <a:schemeClr val="tx1">
                    <a:lumMod val="85000"/>
                    <a:lumOff val="15000"/>
                  </a:schemeClr>
                </a:solidFill>
                <a:latin typeface="华文中宋"/>
                <a:ea typeface="华文中宋"/>
                <a:cs typeface="华文中宋"/>
              </a:rPr>
              <a:t>Law</a:t>
            </a:r>
          </a:p>
          <a:p>
            <a:pPr marL="0" indent="0">
              <a:spcAft>
                <a:spcPts val="600"/>
              </a:spcAft>
              <a:buNone/>
            </a:pPr>
            <a:r>
              <a:rPr lang="zh-CN" altLang="en-US" sz="1000" dirty="0">
                <a:solidFill>
                  <a:schemeClr val="tx1">
                    <a:lumMod val="85000"/>
                    <a:lumOff val="15000"/>
                  </a:schemeClr>
                </a:solidFill>
                <a:latin typeface="华文中宋"/>
                <a:ea typeface="华文中宋"/>
                <a:cs typeface="华文中宋"/>
              </a:rPr>
              <a:t>“中国成长最快的十家律师事务所”       </a:t>
            </a:r>
            <a:r>
              <a:rPr lang="zh-CN" altLang="en-US" sz="1000" dirty="0" smtClean="0">
                <a:solidFill>
                  <a:schemeClr val="tx1">
                    <a:lumMod val="85000"/>
                    <a:lumOff val="15000"/>
                  </a:schemeClr>
                </a:solidFill>
                <a:latin typeface="华文中宋"/>
                <a:ea typeface="华文中宋"/>
                <a:cs typeface="华文中宋"/>
              </a:rPr>
              <a:t>     亚洲法律杂</a:t>
            </a:r>
            <a:r>
              <a:rPr lang="zh-CN" altLang="en-US" sz="1000" dirty="0">
                <a:solidFill>
                  <a:schemeClr val="tx1">
                    <a:lumMod val="85000"/>
                    <a:lumOff val="15000"/>
                  </a:schemeClr>
                </a:solidFill>
                <a:latin typeface="华文中宋"/>
                <a:ea typeface="华文中宋"/>
                <a:cs typeface="华文中宋"/>
              </a:rPr>
              <a:t>志</a:t>
            </a:r>
            <a:r>
              <a:rPr lang="en-US" altLang="zh-CN" sz="1000" dirty="0">
                <a:solidFill>
                  <a:schemeClr val="tx1">
                    <a:lumMod val="85000"/>
                    <a:lumOff val="15000"/>
                  </a:schemeClr>
                </a:solidFill>
                <a:latin typeface="华文中宋"/>
                <a:ea typeface="华文中宋"/>
                <a:cs typeface="华文中宋"/>
              </a:rPr>
              <a:t>(ALB) </a:t>
            </a:r>
          </a:p>
          <a:p>
            <a:pPr marL="0" indent="0">
              <a:spcAft>
                <a:spcPts val="600"/>
              </a:spcAft>
              <a:buNone/>
            </a:pPr>
            <a:r>
              <a:rPr lang="zh-CN" altLang="en-US" sz="1000" dirty="0">
                <a:solidFill>
                  <a:schemeClr val="tx1">
                    <a:lumMod val="85000"/>
                    <a:lumOff val="15000"/>
                  </a:schemeClr>
                </a:solidFill>
                <a:latin typeface="华文中宋"/>
                <a:ea typeface="华文中宋"/>
                <a:cs typeface="华文中宋"/>
              </a:rPr>
              <a:t> </a:t>
            </a:r>
            <a:r>
              <a:rPr lang="en-US" altLang="zh-CN" sz="1000" dirty="0" smtClean="0">
                <a:solidFill>
                  <a:schemeClr val="tx1">
                    <a:lumMod val="85000"/>
                    <a:lumOff val="15000"/>
                  </a:schemeClr>
                </a:solidFill>
                <a:latin typeface="华文中宋"/>
                <a:ea typeface="华文中宋"/>
                <a:cs typeface="华文中宋"/>
              </a:rPr>
              <a:t>“</a:t>
            </a:r>
            <a:r>
              <a:rPr lang="zh-CN" altLang="en-US" sz="1000" dirty="0">
                <a:solidFill>
                  <a:schemeClr val="tx1">
                    <a:lumMod val="85000"/>
                    <a:lumOff val="15000"/>
                  </a:schemeClr>
                </a:solidFill>
                <a:latin typeface="华文中宋"/>
                <a:ea typeface="华文中宋"/>
                <a:cs typeface="华文中宋"/>
              </a:rPr>
              <a:t>中国知识产权领域最佳的五家律师事务所</a:t>
            </a:r>
            <a:r>
              <a:rPr lang="zh-CN" altLang="en-US" sz="1000" dirty="0" smtClean="0">
                <a:solidFill>
                  <a:schemeClr val="tx1">
                    <a:lumMod val="85000"/>
                    <a:lumOff val="15000"/>
                  </a:schemeClr>
                </a:solidFill>
                <a:latin typeface="华文中宋"/>
                <a:ea typeface="华文中宋"/>
                <a:cs typeface="华文中宋"/>
              </a:rPr>
              <a:t>”  </a:t>
            </a:r>
            <a:r>
              <a:rPr lang="en-US" altLang="zh-CN" sz="1000" dirty="0" smtClean="0">
                <a:solidFill>
                  <a:schemeClr val="tx1">
                    <a:lumMod val="85000"/>
                    <a:lumOff val="15000"/>
                  </a:schemeClr>
                </a:solidFill>
                <a:latin typeface="华文中宋"/>
                <a:ea typeface="华文中宋"/>
                <a:cs typeface="华文中宋"/>
              </a:rPr>
              <a:t>Asia </a:t>
            </a:r>
            <a:r>
              <a:rPr lang="en-US" altLang="zh-CN" sz="1000" dirty="0">
                <a:solidFill>
                  <a:schemeClr val="tx1">
                    <a:lumMod val="85000"/>
                    <a:lumOff val="15000"/>
                  </a:schemeClr>
                </a:solidFill>
                <a:latin typeface="华文中宋"/>
                <a:ea typeface="华文中宋"/>
                <a:cs typeface="华文中宋"/>
              </a:rPr>
              <a:t>Law &amp; Practice </a:t>
            </a:r>
            <a:endParaRPr lang="zh-CN" altLang="en-US" sz="1000" dirty="0">
              <a:solidFill>
                <a:schemeClr val="tx1">
                  <a:lumMod val="85000"/>
                  <a:lumOff val="15000"/>
                </a:schemeClr>
              </a:solidFill>
              <a:latin typeface="华文中宋"/>
              <a:ea typeface="华文中宋"/>
              <a:cs typeface="华文中宋"/>
            </a:endParaRPr>
          </a:p>
          <a:p>
            <a:pPr marL="0" indent="0">
              <a:spcAft>
                <a:spcPts val="600"/>
              </a:spcAft>
              <a:buNone/>
              <a:tabLst>
                <a:tab pos="541338" algn="l"/>
              </a:tabLst>
            </a:pPr>
            <a:endParaRPr lang="en-US" altLang="zh-CN" sz="1000" dirty="0">
              <a:solidFill>
                <a:schemeClr val="tx1">
                  <a:lumMod val="85000"/>
                  <a:lumOff val="15000"/>
                </a:schemeClr>
              </a:solidFill>
              <a:latin typeface="华文中宋"/>
              <a:ea typeface="华文中宋"/>
              <a:cs typeface="华文中宋"/>
            </a:endParaRPr>
          </a:p>
        </p:txBody>
      </p:sp>
      <p:sp>
        <p:nvSpPr>
          <p:cNvPr id="7" name="标题 1"/>
          <p:cNvSpPr txBox="1">
            <a:spLocks/>
          </p:cNvSpPr>
          <p:nvPr/>
        </p:nvSpPr>
        <p:spPr bwMode="auto">
          <a:xfrm>
            <a:off x="1260817" y="562054"/>
            <a:ext cx="2999409" cy="523220"/>
          </a:xfrm>
          <a:prstGeom prst="rect">
            <a:avLst/>
          </a:prstGeom>
          <a:noFill/>
          <a:ln w="9525">
            <a:noFill/>
            <a:miter lim="800000"/>
            <a:headEnd/>
            <a:tailEnd/>
          </a:ln>
        </p:spPr>
        <p:txBody>
          <a:bodyPr wrap="square">
            <a:spAutoFit/>
          </a:bodyPr>
          <a:lstStyle>
            <a:defPPr>
              <a:defRPr lang="en-US"/>
            </a:defPPr>
            <a:lvl1pPr>
              <a:defRPr b="1">
                <a:latin typeface="仿宋" pitchFamily="49" charset="-122"/>
                <a:ea typeface="仿宋" pitchFamily="49" charset="-122"/>
              </a:defRPr>
            </a:lvl1pPr>
          </a:lstStyle>
          <a:p>
            <a:r>
              <a:rPr lang="zh-CN" altLang="en-US" sz="2800" dirty="0" smtClean="0">
                <a:latin typeface="华文中宋"/>
                <a:ea typeface="华文中宋"/>
                <a:cs typeface="华文中宋"/>
              </a:rPr>
              <a:t>关于</a:t>
            </a:r>
            <a:r>
              <a:rPr lang="en-US" altLang="en-US" sz="2800" dirty="0" smtClean="0">
                <a:latin typeface="华文中宋"/>
                <a:ea typeface="华文中宋"/>
                <a:cs typeface="华文中宋"/>
              </a:rPr>
              <a:t>金诚同达</a:t>
            </a:r>
            <a:endParaRPr lang="en-US" altLang="zh-CN" sz="2800" dirty="0">
              <a:latin typeface="华文中宋"/>
              <a:ea typeface="华文中宋"/>
              <a:cs typeface="华文中宋"/>
            </a:endParaRPr>
          </a:p>
        </p:txBody>
      </p:sp>
      <p:grpSp>
        <p:nvGrpSpPr>
          <p:cNvPr id="8" name="组 5"/>
          <p:cNvGrpSpPr>
            <a:grpSpLocks/>
          </p:cNvGrpSpPr>
          <p:nvPr/>
        </p:nvGrpSpPr>
        <p:grpSpPr bwMode="auto">
          <a:xfrm>
            <a:off x="379601" y="367608"/>
            <a:ext cx="838121" cy="647700"/>
            <a:chOff x="35099" y="188640"/>
            <a:chExt cx="1152525" cy="865188"/>
          </a:xfrm>
          <a:solidFill>
            <a:schemeClr val="bg1"/>
          </a:solidFill>
        </p:grpSpPr>
        <p:sp>
          <p:nvSpPr>
            <p:cNvPr id="9" name="Rectangle 45"/>
            <p:cNvSpPr>
              <a:spLocks noChangeArrowheads="1"/>
            </p:cNvSpPr>
            <p:nvPr/>
          </p:nvSpPr>
          <p:spPr bwMode="auto">
            <a:xfrm>
              <a:off x="827262" y="331515"/>
              <a:ext cx="215900" cy="1952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10" name="Rectangle 57"/>
            <p:cNvSpPr>
              <a:spLocks noChangeArrowheads="1"/>
            </p:cNvSpPr>
            <p:nvPr/>
          </p:nvSpPr>
          <p:spPr bwMode="auto">
            <a:xfrm>
              <a:off x="898699" y="779190"/>
              <a:ext cx="288925" cy="274638"/>
            </a:xfrm>
            <a:prstGeom prst="rect">
              <a:avLst/>
            </a:prstGeom>
            <a:grpFill/>
            <a:ln w="9525">
              <a:noFill/>
              <a:miter lim="800000"/>
              <a:headEnd/>
              <a:tailEnd/>
            </a:ln>
          </p:spPr>
          <p:txBody>
            <a:bodyPr wrap="none" anchor="ctr"/>
            <a:lstStyle/>
            <a:p>
              <a:endParaRPr lang="zh-CN" altLang="en-US">
                <a:latin typeface="华文中宋"/>
                <a:ea typeface="华文中宋"/>
                <a:cs typeface="华文中宋"/>
              </a:endParaRPr>
            </a:p>
          </p:txBody>
        </p:sp>
        <p:sp>
          <p:nvSpPr>
            <p:cNvPr id="11" name="Rectangle 56"/>
            <p:cNvSpPr>
              <a:spLocks noChangeArrowheads="1"/>
            </p:cNvSpPr>
            <p:nvPr/>
          </p:nvSpPr>
          <p:spPr bwMode="auto">
            <a:xfrm>
              <a:off x="324024" y="261665"/>
              <a:ext cx="215900" cy="193675"/>
            </a:xfrm>
            <a:prstGeom prst="rect">
              <a:avLst/>
            </a:prstGeom>
            <a:grpFill/>
            <a:ln w="9525">
              <a:solidFill>
                <a:srgbClr val="B2B2B2"/>
              </a:solidFill>
              <a:miter lim="800000"/>
              <a:headEnd/>
              <a:tailEnd/>
            </a:ln>
          </p:spPr>
          <p:txBody>
            <a:bodyPr wrap="none" anchor="ctr"/>
            <a:lstStyle/>
            <a:p>
              <a:endParaRPr lang="zh-CN" altLang="en-US">
                <a:latin typeface="华文中宋"/>
                <a:ea typeface="华文中宋"/>
                <a:cs typeface="华文中宋"/>
              </a:endParaRPr>
            </a:p>
          </p:txBody>
        </p:sp>
        <p:sp>
          <p:nvSpPr>
            <p:cNvPr id="12" name="Rectangle 48"/>
            <p:cNvSpPr>
              <a:spLocks noChangeArrowheads="1"/>
            </p:cNvSpPr>
            <p:nvPr/>
          </p:nvSpPr>
          <p:spPr bwMode="auto">
            <a:xfrm>
              <a:off x="250999" y="622028"/>
              <a:ext cx="142875" cy="128587"/>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3" name="Rectangle 51"/>
            <p:cNvSpPr>
              <a:spLocks noChangeArrowheads="1"/>
            </p:cNvSpPr>
            <p:nvPr/>
          </p:nvSpPr>
          <p:spPr bwMode="auto">
            <a:xfrm>
              <a:off x="611362" y="188640"/>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4" name="Rectangle 52"/>
            <p:cNvSpPr>
              <a:spLocks noChangeArrowheads="1"/>
            </p:cNvSpPr>
            <p:nvPr/>
          </p:nvSpPr>
          <p:spPr bwMode="auto">
            <a:xfrm>
              <a:off x="1106662" y="834753"/>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5" name="Rectangle 42"/>
            <p:cNvSpPr>
              <a:spLocks noChangeArrowheads="1"/>
            </p:cNvSpPr>
            <p:nvPr/>
          </p:nvSpPr>
          <p:spPr bwMode="auto">
            <a:xfrm>
              <a:off x="539924" y="549003"/>
              <a:ext cx="288925" cy="2889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6" name="Rectangle 61"/>
            <p:cNvSpPr>
              <a:spLocks noChangeArrowheads="1"/>
            </p:cNvSpPr>
            <p:nvPr/>
          </p:nvSpPr>
          <p:spPr bwMode="auto">
            <a:xfrm>
              <a:off x="827262" y="909365"/>
              <a:ext cx="152400" cy="1444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17" name="Rectangle 63"/>
            <p:cNvSpPr>
              <a:spLocks noChangeArrowheads="1"/>
            </p:cNvSpPr>
            <p:nvPr/>
          </p:nvSpPr>
          <p:spPr bwMode="auto">
            <a:xfrm>
              <a:off x="35099" y="477565"/>
              <a:ext cx="79375" cy="71438"/>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grpSp>
      <p:sp>
        <p:nvSpPr>
          <p:cNvPr id="18" name="幻灯片编号占位符 1"/>
          <p:cNvSpPr>
            <a:spLocks noGrp="1"/>
          </p:cNvSpPr>
          <p:nvPr>
            <p:ph type="sldNum" sz="quarter" idx="12"/>
          </p:nvPr>
        </p:nvSpPr>
        <p:spPr>
          <a:xfrm>
            <a:off x="6654800" y="6508750"/>
            <a:ext cx="2133600" cy="365125"/>
          </a:xfrm>
        </p:spPr>
        <p:txBody>
          <a:bodyPr/>
          <a:lstStyle/>
          <a:p>
            <a:fld id="{892CF12C-A627-214A-B6E8-AB30DBD1BCE0}" type="slidenum">
              <a:rPr kumimoji="1" lang="zh-CN" altLang="en-US" sz="1000" smtClean="0">
                <a:latin typeface="华文中宋"/>
                <a:ea typeface="华文中宋"/>
                <a:cs typeface="华文中宋"/>
              </a:rPr>
              <a:pPr/>
              <a:t>1</a:t>
            </a:fld>
            <a:endParaRPr kumimoji="1" lang="zh-CN" altLang="en-US" sz="1000" dirty="0">
              <a:latin typeface="华文中宋"/>
              <a:ea typeface="华文中宋"/>
              <a:cs typeface="华文中宋"/>
            </a:endParaRPr>
          </a:p>
        </p:txBody>
      </p:sp>
      <p:sp>
        <p:nvSpPr>
          <p:cNvPr id="2" name="矩形 1"/>
          <p:cNvSpPr/>
          <p:nvPr/>
        </p:nvSpPr>
        <p:spPr>
          <a:xfrm>
            <a:off x="589708" y="2793250"/>
            <a:ext cx="1708992" cy="1858970"/>
          </a:xfrm>
          <a:prstGeom prst="rect">
            <a:avLst/>
          </a:prstGeom>
        </p:spPr>
        <p:txBody>
          <a:bodyPr wrap="square">
            <a:spAutoFit/>
          </a:bodyPr>
          <a:lstStyle/>
          <a:p>
            <a:pPr marL="88900" lvl="1" indent="-88900" algn="just">
              <a:lnSpc>
                <a:spcPct val="120000"/>
              </a:lnSpc>
              <a:buFont typeface="Arial" pitchFamily="34" charset="0"/>
              <a:buChar char="•"/>
              <a:tabLst>
                <a:tab pos="266700" algn="l"/>
              </a:tabLst>
            </a:pPr>
            <a:r>
              <a:rPr lang="zh-CN" altLang="en-US" sz="1200" dirty="0">
                <a:latin typeface="华文中宋"/>
                <a:ea typeface="华文中宋"/>
                <a:cs typeface="华文中宋"/>
              </a:rPr>
              <a:t>企业并购与重组业务</a:t>
            </a:r>
            <a:endParaRPr lang="en-US" altLang="zh-CN" sz="1200" dirty="0">
              <a:latin typeface="华文中宋"/>
              <a:ea typeface="华文中宋"/>
              <a:cs typeface="华文中宋"/>
            </a:endParaRPr>
          </a:p>
          <a:p>
            <a:pPr marL="88900" lvl="1" indent="-88900" algn="just">
              <a:lnSpc>
                <a:spcPct val="120000"/>
              </a:lnSpc>
              <a:buFont typeface="Arial" pitchFamily="34" charset="0"/>
              <a:buChar char="•"/>
              <a:tabLst>
                <a:tab pos="266700" algn="l"/>
              </a:tabLst>
            </a:pPr>
            <a:r>
              <a:rPr lang="zh-CN" altLang="zh-CN" sz="1200" dirty="0" smtClean="0">
                <a:latin typeface="华文中宋"/>
                <a:ea typeface="华文中宋"/>
                <a:cs typeface="华文中宋"/>
              </a:rPr>
              <a:t>证券发</a:t>
            </a:r>
            <a:r>
              <a:rPr lang="zh-CN" altLang="zh-CN" sz="1200" dirty="0">
                <a:latin typeface="华文中宋"/>
                <a:ea typeface="华文中宋"/>
                <a:cs typeface="华文中宋"/>
              </a:rPr>
              <a:t>行与上市业务</a:t>
            </a:r>
          </a:p>
          <a:p>
            <a:pPr marL="88900" lvl="1" indent="-88900" algn="just">
              <a:lnSpc>
                <a:spcPct val="120000"/>
              </a:lnSpc>
              <a:buFont typeface="Arial" pitchFamily="34" charset="0"/>
              <a:buChar char="•"/>
              <a:tabLst>
                <a:tab pos="266700" algn="l"/>
              </a:tabLst>
            </a:pPr>
            <a:r>
              <a:rPr lang="zh-CN" altLang="zh-CN" sz="1200" dirty="0" smtClean="0">
                <a:latin typeface="华文中宋"/>
                <a:ea typeface="华文中宋"/>
                <a:cs typeface="华文中宋"/>
              </a:rPr>
              <a:t>国际贸</a:t>
            </a:r>
            <a:r>
              <a:rPr lang="zh-CN" altLang="zh-CN" sz="1200" dirty="0">
                <a:latin typeface="华文中宋"/>
                <a:ea typeface="华文中宋"/>
                <a:cs typeface="华文中宋"/>
              </a:rPr>
              <a:t>易与</a:t>
            </a:r>
            <a:r>
              <a:rPr lang="en-US" altLang="zh-CN" sz="1200" dirty="0">
                <a:latin typeface="华文中宋"/>
                <a:ea typeface="华文中宋"/>
                <a:cs typeface="华文中宋"/>
              </a:rPr>
              <a:t>WTO</a:t>
            </a:r>
            <a:r>
              <a:rPr lang="zh-CN" altLang="zh-CN" sz="1200" dirty="0">
                <a:latin typeface="华文中宋"/>
                <a:ea typeface="华文中宋"/>
                <a:cs typeface="华文中宋"/>
              </a:rPr>
              <a:t>业务</a:t>
            </a:r>
          </a:p>
          <a:p>
            <a:pPr marL="88900" lvl="1" indent="-88900" algn="just">
              <a:lnSpc>
                <a:spcPct val="120000"/>
              </a:lnSpc>
              <a:buFont typeface="Arial" pitchFamily="34" charset="0"/>
              <a:buChar char="•"/>
              <a:tabLst>
                <a:tab pos="266700" algn="l"/>
              </a:tabLst>
            </a:pPr>
            <a:r>
              <a:rPr lang="zh-CN" altLang="zh-CN" sz="1200" dirty="0" smtClean="0">
                <a:latin typeface="华文中宋"/>
                <a:ea typeface="华文中宋"/>
                <a:cs typeface="华文中宋"/>
              </a:rPr>
              <a:t>外商投资业务</a:t>
            </a:r>
            <a:endParaRPr lang="zh-CN" altLang="zh-CN" sz="1200" dirty="0">
              <a:latin typeface="华文中宋"/>
              <a:ea typeface="华文中宋"/>
              <a:cs typeface="华文中宋"/>
            </a:endParaRPr>
          </a:p>
          <a:p>
            <a:pPr marL="88900" lvl="1" indent="-88900" algn="just">
              <a:lnSpc>
                <a:spcPct val="120000"/>
              </a:lnSpc>
              <a:buFont typeface="Arial" pitchFamily="34" charset="0"/>
              <a:buChar char="•"/>
              <a:tabLst>
                <a:tab pos="266700" algn="l"/>
              </a:tabLst>
            </a:pPr>
            <a:r>
              <a:rPr lang="zh-CN" altLang="en-US" sz="1200" dirty="0" smtClean="0">
                <a:latin typeface="华文中宋"/>
                <a:ea typeface="华文中宋"/>
                <a:cs typeface="华文中宋"/>
              </a:rPr>
              <a:t>房地产业务</a:t>
            </a:r>
            <a:endParaRPr lang="en-US" altLang="zh-CN" sz="1200" dirty="0">
              <a:latin typeface="华文中宋"/>
              <a:ea typeface="华文中宋"/>
              <a:cs typeface="华文中宋"/>
            </a:endParaRPr>
          </a:p>
          <a:p>
            <a:pPr marL="88900" lvl="1" indent="-88900" algn="just">
              <a:lnSpc>
                <a:spcPct val="120000"/>
              </a:lnSpc>
              <a:buFont typeface="Arial" pitchFamily="34" charset="0"/>
              <a:buChar char="•"/>
              <a:tabLst>
                <a:tab pos="266700" algn="l"/>
              </a:tabLst>
            </a:pPr>
            <a:r>
              <a:rPr lang="zh-CN" altLang="zh-CN" sz="1200" dirty="0" smtClean="0">
                <a:latin typeface="华文中宋"/>
                <a:ea typeface="华文中宋"/>
                <a:cs typeface="华文中宋"/>
              </a:rPr>
              <a:t>知识产权业务</a:t>
            </a:r>
            <a:endParaRPr lang="zh-CN" altLang="zh-CN" sz="1200" dirty="0">
              <a:latin typeface="华文中宋"/>
              <a:ea typeface="华文中宋"/>
              <a:cs typeface="华文中宋"/>
            </a:endParaRPr>
          </a:p>
          <a:p>
            <a:pPr marL="88900" lvl="1" indent="-88900" algn="just">
              <a:lnSpc>
                <a:spcPct val="120000"/>
              </a:lnSpc>
              <a:buFont typeface="Arial" pitchFamily="34" charset="0"/>
              <a:buChar char="•"/>
              <a:tabLst>
                <a:tab pos="266700" algn="l"/>
              </a:tabLst>
            </a:pPr>
            <a:r>
              <a:rPr lang="zh-CN" altLang="zh-CN" sz="1200" dirty="0" smtClean="0">
                <a:latin typeface="华文中宋"/>
                <a:ea typeface="华文中宋"/>
                <a:cs typeface="华文中宋"/>
              </a:rPr>
              <a:t>保险业务</a:t>
            </a:r>
            <a:endParaRPr lang="en-US" altLang="zh-CN" sz="1200" dirty="0" smtClean="0">
              <a:latin typeface="华文中宋"/>
              <a:ea typeface="华文中宋"/>
              <a:cs typeface="华文中宋"/>
            </a:endParaRPr>
          </a:p>
          <a:p>
            <a:pPr marL="88900" lvl="1" indent="-88900" algn="just">
              <a:lnSpc>
                <a:spcPct val="120000"/>
              </a:lnSpc>
              <a:buFont typeface="Arial" pitchFamily="34" charset="0"/>
              <a:buChar char="•"/>
              <a:tabLst>
                <a:tab pos="266700" algn="l"/>
              </a:tabLst>
            </a:pPr>
            <a:r>
              <a:rPr lang="zh-CN" altLang="zh-CN" sz="1200" dirty="0">
                <a:latin typeface="华文中宋"/>
                <a:ea typeface="华文中宋"/>
                <a:cs typeface="华文中宋"/>
              </a:rPr>
              <a:t>商事诉讼</a:t>
            </a:r>
            <a:r>
              <a:rPr lang="zh-CN" altLang="zh-CN" sz="1200" dirty="0" smtClean="0">
                <a:latin typeface="华文中宋"/>
                <a:ea typeface="华文中宋"/>
                <a:cs typeface="华文中宋"/>
              </a:rPr>
              <a:t>与仲裁业务</a:t>
            </a:r>
            <a:endParaRPr lang="en-US" altLang="zh-CN" sz="1200" dirty="0">
              <a:latin typeface="华文中宋"/>
              <a:ea typeface="华文中宋"/>
              <a:cs typeface="华文中宋"/>
            </a:endParaRPr>
          </a:p>
        </p:txBody>
      </p:sp>
      <p:sp>
        <p:nvSpPr>
          <p:cNvPr id="19" name="矩形 18"/>
          <p:cNvSpPr/>
          <p:nvPr/>
        </p:nvSpPr>
        <p:spPr>
          <a:xfrm>
            <a:off x="2298700" y="2793250"/>
            <a:ext cx="1961526" cy="1637371"/>
          </a:xfrm>
          <a:prstGeom prst="rect">
            <a:avLst/>
          </a:prstGeom>
        </p:spPr>
        <p:txBody>
          <a:bodyPr wrap="square">
            <a:spAutoFit/>
          </a:bodyPr>
          <a:lstStyle/>
          <a:p>
            <a:pPr marL="88900" lvl="1" indent="-88900" algn="just">
              <a:lnSpc>
                <a:spcPct val="120000"/>
              </a:lnSpc>
              <a:buFont typeface="Arial" pitchFamily="34" charset="0"/>
              <a:buChar char="•"/>
              <a:tabLst>
                <a:tab pos="266700" algn="l"/>
              </a:tabLst>
            </a:pPr>
            <a:r>
              <a:rPr lang="zh-CN" altLang="zh-CN" sz="1200" dirty="0" smtClean="0">
                <a:latin typeface="华文中宋"/>
                <a:ea typeface="华文中宋"/>
                <a:cs typeface="华文中宋"/>
              </a:rPr>
              <a:t>私募股权投资业务</a:t>
            </a:r>
            <a:endParaRPr lang="zh-CN" altLang="zh-CN" sz="1200" dirty="0">
              <a:latin typeface="华文中宋"/>
              <a:ea typeface="华文中宋"/>
              <a:cs typeface="华文中宋"/>
            </a:endParaRPr>
          </a:p>
          <a:p>
            <a:pPr marL="88900" lvl="1" indent="-88900" algn="just">
              <a:lnSpc>
                <a:spcPct val="120000"/>
              </a:lnSpc>
              <a:buFont typeface="Arial" pitchFamily="34" charset="0"/>
              <a:buChar char="•"/>
              <a:tabLst>
                <a:tab pos="266700" algn="l"/>
              </a:tabLst>
            </a:pPr>
            <a:r>
              <a:rPr lang="zh-CN" altLang="zh-CN" sz="1200" dirty="0" smtClean="0">
                <a:latin typeface="华文中宋"/>
                <a:ea typeface="华文中宋"/>
                <a:cs typeface="华文中宋"/>
              </a:rPr>
              <a:t>基金和资产管理业务</a:t>
            </a:r>
            <a:endParaRPr lang="zh-CN" altLang="zh-CN" sz="1200" dirty="0">
              <a:latin typeface="华文中宋"/>
              <a:ea typeface="华文中宋"/>
              <a:cs typeface="华文中宋"/>
            </a:endParaRPr>
          </a:p>
          <a:p>
            <a:pPr marL="88900" lvl="1" indent="-88900" algn="just">
              <a:lnSpc>
                <a:spcPct val="120000"/>
              </a:lnSpc>
              <a:buFont typeface="Arial" pitchFamily="34" charset="0"/>
              <a:buChar char="•"/>
              <a:tabLst>
                <a:tab pos="266700" algn="l"/>
              </a:tabLst>
            </a:pPr>
            <a:r>
              <a:rPr lang="zh-CN" altLang="zh-CN" sz="1200" dirty="0" smtClean="0">
                <a:latin typeface="华文中宋"/>
                <a:ea typeface="华文中宋"/>
                <a:cs typeface="华文中宋"/>
              </a:rPr>
              <a:t>反垄断业务</a:t>
            </a:r>
            <a:endParaRPr lang="zh-CN" altLang="zh-CN" sz="1200" dirty="0">
              <a:latin typeface="华文中宋"/>
              <a:ea typeface="华文中宋"/>
              <a:cs typeface="华文中宋"/>
            </a:endParaRPr>
          </a:p>
          <a:p>
            <a:pPr marL="88900" lvl="1" indent="-88900" algn="just">
              <a:lnSpc>
                <a:spcPct val="120000"/>
              </a:lnSpc>
              <a:buFont typeface="Arial" pitchFamily="34" charset="0"/>
              <a:buChar char="•"/>
              <a:tabLst>
                <a:tab pos="266700" algn="l"/>
              </a:tabLst>
            </a:pPr>
            <a:r>
              <a:rPr lang="zh-CN" altLang="zh-CN" sz="1200" dirty="0" smtClean="0">
                <a:latin typeface="华文中宋"/>
                <a:ea typeface="华文中宋"/>
                <a:cs typeface="华文中宋"/>
              </a:rPr>
              <a:t>银</a:t>
            </a:r>
            <a:r>
              <a:rPr lang="zh-CN" altLang="zh-CN" sz="1200" dirty="0">
                <a:latin typeface="华文中宋"/>
                <a:ea typeface="华文中宋"/>
                <a:cs typeface="华文中宋"/>
              </a:rPr>
              <a:t>行与金融业务</a:t>
            </a:r>
          </a:p>
          <a:p>
            <a:pPr marL="88900" lvl="1" indent="-88900" algn="just">
              <a:lnSpc>
                <a:spcPct val="120000"/>
              </a:lnSpc>
              <a:buFont typeface="Arial" pitchFamily="34" charset="0"/>
              <a:buChar char="•"/>
              <a:tabLst>
                <a:tab pos="266700" algn="l"/>
              </a:tabLst>
            </a:pPr>
            <a:r>
              <a:rPr lang="zh-CN" altLang="zh-CN" sz="1200" dirty="0" smtClean="0">
                <a:latin typeface="华文中宋"/>
                <a:ea typeface="华文中宋"/>
                <a:cs typeface="华文中宋"/>
              </a:rPr>
              <a:t>税务业务</a:t>
            </a:r>
            <a:endParaRPr lang="zh-CN" altLang="zh-CN" sz="1200" dirty="0">
              <a:latin typeface="华文中宋"/>
              <a:ea typeface="华文中宋"/>
              <a:cs typeface="华文中宋"/>
            </a:endParaRPr>
          </a:p>
          <a:p>
            <a:pPr marL="88900" lvl="1" indent="-88900" algn="just">
              <a:lnSpc>
                <a:spcPct val="120000"/>
              </a:lnSpc>
              <a:buFont typeface="Arial" pitchFamily="34" charset="0"/>
              <a:buChar char="•"/>
              <a:tabLst>
                <a:tab pos="266700" algn="l"/>
              </a:tabLst>
            </a:pPr>
            <a:r>
              <a:rPr lang="zh-CN" altLang="en-US" sz="1200" dirty="0" smtClean="0">
                <a:latin typeface="华文中宋"/>
                <a:ea typeface="华文中宋"/>
                <a:cs typeface="华文中宋"/>
              </a:rPr>
              <a:t>劳动法业务</a:t>
            </a:r>
            <a:endParaRPr lang="en-US" altLang="zh-CN" sz="1200" dirty="0">
              <a:latin typeface="华文中宋"/>
              <a:ea typeface="华文中宋"/>
              <a:cs typeface="华文中宋"/>
            </a:endParaRPr>
          </a:p>
          <a:p>
            <a:pPr marL="88900" lvl="1" indent="-88900" algn="just">
              <a:lnSpc>
                <a:spcPct val="120000"/>
              </a:lnSpc>
              <a:buFont typeface="Arial" pitchFamily="34" charset="0"/>
              <a:buChar char="•"/>
              <a:tabLst>
                <a:tab pos="266700" algn="l"/>
              </a:tabLst>
            </a:pPr>
            <a:r>
              <a:rPr lang="zh-CN" altLang="en-US" sz="1200" dirty="0" smtClean="0">
                <a:latin typeface="华文中宋"/>
                <a:ea typeface="华文中宋"/>
                <a:cs typeface="华文中宋"/>
              </a:rPr>
              <a:t>企业破产重整及</a:t>
            </a:r>
            <a:r>
              <a:rPr lang="zh-CN" altLang="zh-CN" sz="1200" dirty="0" smtClean="0">
                <a:latin typeface="华文中宋"/>
                <a:ea typeface="华文中宋"/>
                <a:cs typeface="华文中宋"/>
              </a:rPr>
              <a:t>清算业务</a:t>
            </a:r>
            <a:endParaRPr lang="en-US" altLang="zh-CN" sz="1200" dirty="0" smtClean="0">
              <a:latin typeface="华文中宋"/>
              <a:ea typeface="华文中宋"/>
              <a:cs typeface="华文中宋"/>
            </a:endParaRPr>
          </a:p>
        </p:txBody>
      </p:sp>
      <p:sp>
        <p:nvSpPr>
          <p:cNvPr id="5" name="文本框 4"/>
          <p:cNvSpPr txBox="1"/>
          <p:nvPr/>
        </p:nvSpPr>
        <p:spPr>
          <a:xfrm>
            <a:off x="5308600" y="1691501"/>
            <a:ext cx="3108543" cy="276999"/>
          </a:xfrm>
          <a:prstGeom prst="rect">
            <a:avLst/>
          </a:prstGeom>
          <a:noFill/>
        </p:spPr>
        <p:txBody>
          <a:bodyPr wrap="none" rtlCol="0">
            <a:spAutoFit/>
          </a:bodyPr>
          <a:lstStyle/>
          <a:p>
            <a:r>
              <a:rPr kumimoji="1" lang="zh-CN" altLang="en-US" sz="1200" dirty="0" smtClean="0"/>
              <a:t>金诚同达在近几年获得以下奖项或奖项提名</a:t>
            </a:r>
            <a:endParaRPr kumimoji="1" lang="zh-CN" altLang="en-US" sz="1200" dirty="0"/>
          </a:p>
        </p:txBody>
      </p:sp>
    </p:spTree>
    <p:extLst>
      <p:ext uri="{BB962C8B-B14F-4D97-AF65-F5344CB8AC3E}">
        <p14:creationId xmlns:p14="http://schemas.microsoft.com/office/powerpoint/2010/main" val="256677803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
          <p:cNvSpPr txBox="1">
            <a:spLocks/>
          </p:cNvSpPr>
          <p:nvPr/>
        </p:nvSpPr>
        <p:spPr bwMode="auto">
          <a:xfrm>
            <a:off x="1203667" y="562054"/>
            <a:ext cx="4587533" cy="523220"/>
          </a:xfrm>
          <a:prstGeom prst="rect">
            <a:avLst/>
          </a:prstGeom>
          <a:noFill/>
          <a:ln w="9525">
            <a:noFill/>
            <a:miter lim="800000"/>
            <a:headEnd/>
            <a:tailEnd/>
          </a:ln>
        </p:spPr>
        <p:txBody>
          <a:bodyPr wrap="square">
            <a:spAutoFit/>
          </a:bodyPr>
          <a:lstStyle>
            <a:defPPr>
              <a:defRPr lang="en-US"/>
            </a:defPPr>
            <a:lvl1pPr>
              <a:defRPr b="1">
                <a:latin typeface="仿宋" pitchFamily="49" charset="-122"/>
                <a:ea typeface="仿宋" pitchFamily="49" charset="-122"/>
              </a:defRPr>
            </a:lvl1pPr>
          </a:lstStyle>
          <a:p>
            <a:r>
              <a:rPr lang="zh-CN" altLang="en-US" sz="2800" dirty="0" smtClean="0">
                <a:latin typeface="华文中宋"/>
                <a:ea typeface="华文中宋"/>
                <a:cs typeface="华文中宋"/>
              </a:rPr>
              <a:t>金诚同达中国海外投资业务</a:t>
            </a:r>
            <a:endParaRPr lang="en-US" altLang="zh-CN" sz="2800" dirty="0">
              <a:latin typeface="华文中宋"/>
              <a:ea typeface="华文中宋"/>
              <a:cs typeface="华文中宋"/>
            </a:endParaRPr>
          </a:p>
        </p:txBody>
      </p:sp>
      <p:grpSp>
        <p:nvGrpSpPr>
          <p:cNvPr id="8" name="组 5"/>
          <p:cNvGrpSpPr>
            <a:grpSpLocks/>
          </p:cNvGrpSpPr>
          <p:nvPr/>
        </p:nvGrpSpPr>
        <p:grpSpPr bwMode="auto">
          <a:xfrm>
            <a:off x="379601" y="367608"/>
            <a:ext cx="838121" cy="647700"/>
            <a:chOff x="35099" y="188640"/>
            <a:chExt cx="1152525" cy="865188"/>
          </a:xfrm>
          <a:solidFill>
            <a:schemeClr val="bg1"/>
          </a:solidFill>
        </p:grpSpPr>
        <p:sp>
          <p:nvSpPr>
            <p:cNvPr id="9" name="Rectangle 45"/>
            <p:cNvSpPr>
              <a:spLocks noChangeArrowheads="1"/>
            </p:cNvSpPr>
            <p:nvPr/>
          </p:nvSpPr>
          <p:spPr bwMode="auto">
            <a:xfrm>
              <a:off x="827262" y="331515"/>
              <a:ext cx="215900" cy="1952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10" name="Rectangle 57"/>
            <p:cNvSpPr>
              <a:spLocks noChangeArrowheads="1"/>
            </p:cNvSpPr>
            <p:nvPr/>
          </p:nvSpPr>
          <p:spPr bwMode="auto">
            <a:xfrm>
              <a:off x="898699" y="779190"/>
              <a:ext cx="288925" cy="274638"/>
            </a:xfrm>
            <a:prstGeom prst="rect">
              <a:avLst/>
            </a:prstGeom>
            <a:grpFill/>
            <a:ln w="9525">
              <a:noFill/>
              <a:miter lim="800000"/>
              <a:headEnd/>
              <a:tailEnd/>
            </a:ln>
          </p:spPr>
          <p:txBody>
            <a:bodyPr wrap="none" anchor="ctr"/>
            <a:lstStyle/>
            <a:p>
              <a:endParaRPr lang="zh-CN" altLang="en-US">
                <a:latin typeface="华文中宋"/>
                <a:ea typeface="华文中宋"/>
                <a:cs typeface="华文中宋"/>
              </a:endParaRPr>
            </a:p>
          </p:txBody>
        </p:sp>
        <p:sp>
          <p:nvSpPr>
            <p:cNvPr id="11" name="Rectangle 56"/>
            <p:cNvSpPr>
              <a:spLocks noChangeArrowheads="1"/>
            </p:cNvSpPr>
            <p:nvPr/>
          </p:nvSpPr>
          <p:spPr bwMode="auto">
            <a:xfrm>
              <a:off x="324024" y="261665"/>
              <a:ext cx="215900" cy="193675"/>
            </a:xfrm>
            <a:prstGeom prst="rect">
              <a:avLst/>
            </a:prstGeom>
            <a:grpFill/>
            <a:ln w="9525">
              <a:solidFill>
                <a:srgbClr val="B2B2B2"/>
              </a:solidFill>
              <a:miter lim="800000"/>
              <a:headEnd/>
              <a:tailEnd/>
            </a:ln>
          </p:spPr>
          <p:txBody>
            <a:bodyPr wrap="none" anchor="ctr"/>
            <a:lstStyle/>
            <a:p>
              <a:endParaRPr lang="zh-CN" altLang="en-US">
                <a:latin typeface="华文中宋"/>
                <a:ea typeface="华文中宋"/>
                <a:cs typeface="华文中宋"/>
              </a:endParaRPr>
            </a:p>
          </p:txBody>
        </p:sp>
        <p:sp>
          <p:nvSpPr>
            <p:cNvPr id="12" name="Rectangle 48"/>
            <p:cNvSpPr>
              <a:spLocks noChangeArrowheads="1"/>
            </p:cNvSpPr>
            <p:nvPr/>
          </p:nvSpPr>
          <p:spPr bwMode="auto">
            <a:xfrm>
              <a:off x="250999" y="622028"/>
              <a:ext cx="142875" cy="128587"/>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3" name="Rectangle 51"/>
            <p:cNvSpPr>
              <a:spLocks noChangeArrowheads="1"/>
            </p:cNvSpPr>
            <p:nvPr/>
          </p:nvSpPr>
          <p:spPr bwMode="auto">
            <a:xfrm>
              <a:off x="611362" y="188640"/>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4" name="Rectangle 52"/>
            <p:cNvSpPr>
              <a:spLocks noChangeArrowheads="1"/>
            </p:cNvSpPr>
            <p:nvPr/>
          </p:nvSpPr>
          <p:spPr bwMode="auto">
            <a:xfrm>
              <a:off x="1106662" y="834753"/>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5" name="Rectangle 42"/>
            <p:cNvSpPr>
              <a:spLocks noChangeArrowheads="1"/>
            </p:cNvSpPr>
            <p:nvPr/>
          </p:nvSpPr>
          <p:spPr bwMode="auto">
            <a:xfrm>
              <a:off x="539924" y="549003"/>
              <a:ext cx="288925" cy="2889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6" name="Rectangle 61"/>
            <p:cNvSpPr>
              <a:spLocks noChangeArrowheads="1"/>
            </p:cNvSpPr>
            <p:nvPr/>
          </p:nvSpPr>
          <p:spPr bwMode="auto">
            <a:xfrm>
              <a:off x="827262" y="909365"/>
              <a:ext cx="152400" cy="1444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17" name="Rectangle 63"/>
            <p:cNvSpPr>
              <a:spLocks noChangeArrowheads="1"/>
            </p:cNvSpPr>
            <p:nvPr/>
          </p:nvSpPr>
          <p:spPr bwMode="auto">
            <a:xfrm>
              <a:off x="35099" y="477565"/>
              <a:ext cx="79375" cy="71438"/>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grpSp>
      <p:sp>
        <p:nvSpPr>
          <p:cNvPr id="22" name="幻灯片编号占位符 1"/>
          <p:cNvSpPr>
            <a:spLocks noGrp="1"/>
          </p:cNvSpPr>
          <p:nvPr>
            <p:ph type="sldNum" sz="quarter" idx="12"/>
          </p:nvPr>
        </p:nvSpPr>
        <p:spPr>
          <a:xfrm>
            <a:off x="6654800" y="6508750"/>
            <a:ext cx="2133600" cy="365125"/>
          </a:xfrm>
        </p:spPr>
        <p:txBody>
          <a:bodyPr/>
          <a:lstStyle/>
          <a:p>
            <a:fld id="{892CF12C-A627-214A-B6E8-AB30DBD1BCE0}" type="slidenum">
              <a:rPr kumimoji="1" lang="zh-CN" altLang="en-US" sz="1000" smtClean="0">
                <a:latin typeface="华文中宋"/>
                <a:ea typeface="华文中宋"/>
                <a:cs typeface="华文中宋"/>
              </a:rPr>
              <a:pPr/>
              <a:t>2</a:t>
            </a:fld>
            <a:endParaRPr kumimoji="1" lang="zh-CN" altLang="en-US" sz="1000" dirty="0">
              <a:latin typeface="华文中宋"/>
              <a:ea typeface="华文中宋"/>
              <a:cs typeface="华文中宋"/>
            </a:endParaRPr>
          </a:p>
        </p:txBody>
      </p:sp>
      <p:sp>
        <p:nvSpPr>
          <p:cNvPr id="25" name="矩形 24"/>
          <p:cNvSpPr/>
          <p:nvPr/>
        </p:nvSpPr>
        <p:spPr>
          <a:xfrm>
            <a:off x="1158861" y="1415492"/>
            <a:ext cx="4299792" cy="4621778"/>
          </a:xfrm>
          <a:prstGeom prst="rect">
            <a:avLst/>
          </a:prstGeom>
        </p:spPr>
        <p:txBody>
          <a:bodyPr wrap="square">
            <a:spAutoFit/>
          </a:bodyPr>
          <a:lstStyle/>
          <a:p>
            <a:pPr algn="just">
              <a:lnSpc>
                <a:spcPct val="125000"/>
              </a:lnSpc>
              <a:spcAft>
                <a:spcPts val="600"/>
              </a:spcAft>
            </a:pPr>
            <a:r>
              <a:rPr lang="zh-CN" altLang="en-US" sz="1600" dirty="0" smtClean="0">
                <a:latin typeface="华文中宋"/>
                <a:ea typeface="华文中宋"/>
                <a:cs typeface="华文中宋"/>
              </a:rPr>
              <a:t>金诚同达作为首席法律顾问及主要承办律师在数十个大型海外投资项目中为中国企业提供法律服务</a:t>
            </a:r>
            <a:endParaRPr lang="en-US" altLang="zh-CN" sz="1600" dirty="0">
              <a:latin typeface="华文中宋"/>
              <a:ea typeface="华文中宋"/>
              <a:cs typeface="华文中宋"/>
            </a:endParaRPr>
          </a:p>
          <a:p>
            <a:pPr algn="just">
              <a:lnSpc>
                <a:spcPct val="125000"/>
              </a:lnSpc>
              <a:spcAft>
                <a:spcPts val="600"/>
              </a:spcAft>
            </a:pPr>
            <a:r>
              <a:rPr lang="zh-CN" altLang="en-US" sz="1600" u="sng" dirty="0" smtClean="0">
                <a:latin typeface="华文中宋"/>
                <a:ea typeface="华文中宋"/>
                <a:cs typeface="华文中宋"/>
              </a:rPr>
              <a:t>典型项目</a:t>
            </a:r>
            <a:endParaRPr lang="en-US" altLang="zh-CN" sz="1600" u="sng" dirty="0" smtClean="0">
              <a:latin typeface="华文中宋"/>
              <a:ea typeface="华文中宋"/>
              <a:cs typeface="华文中宋"/>
            </a:endParaRPr>
          </a:p>
          <a:p>
            <a:pPr algn="just">
              <a:lnSpc>
                <a:spcPct val="125000"/>
              </a:lnSpc>
              <a:spcAft>
                <a:spcPts val="600"/>
              </a:spcAft>
            </a:pPr>
            <a:r>
              <a:rPr lang="en-US" altLang="zh-CN" sz="1600" dirty="0" smtClean="0">
                <a:latin typeface="华文中宋"/>
                <a:ea typeface="华文中宋"/>
                <a:cs typeface="华文中宋"/>
              </a:rPr>
              <a:t>2012</a:t>
            </a:r>
            <a:r>
              <a:rPr lang="zh-CN" altLang="en-US" sz="1600" dirty="0" smtClean="0">
                <a:latin typeface="华文中宋"/>
                <a:ea typeface="华文中宋"/>
                <a:cs typeface="华文中宋"/>
              </a:rPr>
              <a:t>年，作为中国铝业股份</a:t>
            </a:r>
            <a:r>
              <a:rPr lang="zh-CN" altLang="en-US" sz="1600" dirty="0">
                <a:latin typeface="华文中宋"/>
                <a:ea typeface="华文中宋"/>
                <a:cs typeface="华文中宋"/>
              </a:rPr>
              <a:t>有限</a:t>
            </a:r>
            <a:r>
              <a:rPr lang="zh-CN" altLang="en-US" sz="1600" dirty="0" smtClean="0">
                <a:latin typeface="华文中宋"/>
                <a:ea typeface="华文中宋"/>
                <a:cs typeface="华文中宋"/>
              </a:rPr>
              <a:t>公司的首席法律顾问为中国铝业拟要约收购南戈壁资源有限公司不超过</a:t>
            </a:r>
            <a:r>
              <a:rPr lang="en-US" altLang="zh-CN" sz="1600" dirty="0">
                <a:latin typeface="华文中宋"/>
                <a:ea typeface="华文中宋"/>
                <a:cs typeface="华文中宋"/>
              </a:rPr>
              <a:t>60%</a:t>
            </a:r>
            <a:r>
              <a:rPr lang="zh-CN" altLang="en-US" sz="1600" dirty="0">
                <a:latin typeface="华文中宋"/>
                <a:ea typeface="华文中宋"/>
                <a:cs typeface="华文中宋"/>
              </a:rPr>
              <a:t>普通股提供全程法律服务</a:t>
            </a:r>
            <a:r>
              <a:rPr lang="en-US" altLang="zh-CN" sz="1600" dirty="0">
                <a:latin typeface="华文中宋"/>
                <a:ea typeface="华文中宋"/>
                <a:cs typeface="华文中宋"/>
              </a:rPr>
              <a:t>,</a:t>
            </a:r>
            <a:r>
              <a:rPr lang="zh-CN" altLang="en-US" sz="1600" dirty="0">
                <a:latin typeface="华文中宋"/>
                <a:ea typeface="华文中宋"/>
                <a:cs typeface="华文中宋"/>
              </a:rPr>
              <a:t>交易金额约</a:t>
            </a:r>
            <a:r>
              <a:rPr lang="en-US" altLang="zh-CN" sz="1600" dirty="0">
                <a:latin typeface="华文中宋"/>
                <a:ea typeface="华文中宋"/>
                <a:cs typeface="华文中宋"/>
              </a:rPr>
              <a:t>9.25</a:t>
            </a:r>
            <a:r>
              <a:rPr lang="zh-CN" altLang="en-US" sz="1600" dirty="0">
                <a:latin typeface="华文中宋"/>
                <a:ea typeface="华文中宋"/>
                <a:cs typeface="华文中宋"/>
              </a:rPr>
              <a:t>亿</a:t>
            </a:r>
            <a:r>
              <a:rPr lang="zh-CN" altLang="en-US" sz="1600" dirty="0" smtClean="0">
                <a:latin typeface="华文中宋"/>
                <a:ea typeface="华文中宋"/>
                <a:cs typeface="华文中宋"/>
              </a:rPr>
              <a:t>加元</a:t>
            </a:r>
            <a:r>
              <a:rPr lang="zh-CN" altLang="zh-CN" sz="1600" dirty="0" smtClean="0">
                <a:latin typeface="华文中宋"/>
                <a:ea typeface="华文中宋"/>
                <a:cs typeface="华文中宋"/>
              </a:rPr>
              <a:t>。</a:t>
            </a:r>
            <a:r>
              <a:rPr lang="zh-CN" altLang="en-US" sz="1600" dirty="0" smtClean="0">
                <a:latin typeface="华文中宋"/>
                <a:ea typeface="华文中宋"/>
                <a:cs typeface="华文中宋"/>
              </a:rPr>
              <a:t>为本</a:t>
            </a:r>
            <a:r>
              <a:rPr lang="zh-CN" altLang="en-US" sz="1600" dirty="0">
                <a:latin typeface="华文中宋"/>
                <a:ea typeface="华文中宋"/>
                <a:cs typeface="华文中宋"/>
              </a:rPr>
              <a:t>年度中国企业</a:t>
            </a:r>
            <a:r>
              <a:rPr lang="zh-CN" altLang="en-US" sz="1600" dirty="0" smtClean="0">
                <a:latin typeface="华文中宋"/>
                <a:ea typeface="华文中宋"/>
                <a:cs typeface="华文中宋"/>
              </a:rPr>
              <a:t>最大的海外收购项</a:t>
            </a:r>
            <a:r>
              <a:rPr lang="zh-CN" altLang="en-US" sz="1600" dirty="0">
                <a:latin typeface="华文中宋"/>
                <a:ea typeface="华文中宋"/>
                <a:cs typeface="华文中宋"/>
              </a:rPr>
              <a:t>目之一</a:t>
            </a:r>
            <a:r>
              <a:rPr lang="zh-CN" altLang="en-US" sz="1600" dirty="0" smtClean="0">
                <a:latin typeface="华文中宋"/>
                <a:ea typeface="华文中宋"/>
                <a:cs typeface="华文中宋"/>
              </a:rPr>
              <a:t>。</a:t>
            </a:r>
            <a:endParaRPr lang="zh-CN" altLang="en-US" sz="1600" dirty="0">
              <a:latin typeface="华文中宋"/>
              <a:ea typeface="华文中宋"/>
              <a:cs typeface="华文中宋"/>
            </a:endParaRPr>
          </a:p>
          <a:p>
            <a:pPr algn="just">
              <a:lnSpc>
                <a:spcPct val="125000"/>
              </a:lnSpc>
              <a:spcAft>
                <a:spcPts val="600"/>
              </a:spcAft>
            </a:pPr>
            <a:r>
              <a:rPr lang="en-US" altLang="zh-CN" sz="1600" dirty="0" smtClean="0">
                <a:latin typeface="华文中宋"/>
                <a:ea typeface="华文中宋"/>
                <a:cs typeface="华文中宋"/>
              </a:rPr>
              <a:t>2012-2013</a:t>
            </a:r>
            <a:r>
              <a:rPr lang="zh-CN" altLang="en-US" sz="1600" dirty="0" smtClean="0">
                <a:latin typeface="华文中宋"/>
                <a:ea typeface="华文中宋"/>
                <a:cs typeface="华文中宋"/>
              </a:rPr>
              <a:t>年</a:t>
            </a:r>
            <a:r>
              <a:rPr lang="zh-CN" altLang="zh-CN" sz="1600" dirty="0" smtClean="0">
                <a:latin typeface="华文中宋"/>
                <a:ea typeface="华文中宋"/>
                <a:cs typeface="华文中宋"/>
              </a:rPr>
              <a:t>，</a:t>
            </a:r>
            <a:r>
              <a:rPr lang="zh-CN" altLang="en-US" sz="1600" dirty="0" smtClean="0">
                <a:latin typeface="华文中宋"/>
                <a:ea typeface="华文中宋"/>
                <a:cs typeface="华文中宋"/>
              </a:rPr>
              <a:t>作为河北钢铁集团有限公司为牵头的中方联合体的首席法律顾问</a:t>
            </a:r>
            <a:r>
              <a:rPr lang="en-US" altLang="zh-CN" sz="1600" dirty="0" smtClean="0">
                <a:latin typeface="华文中宋"/>
                <a:ea typeface="华文中宋"/>
                <a:cs typeface="华文中宋"/>
              </a:rPr>
              <a:t>,</a:t>
            </a:r>
            <a:r>
              <a:rPr lang="zh-CN" altLang="en-US" sz="1600" dirty="0">
                <a:latin typeface="华文中宋"/>
                <a:ea typeface="华文中宋"/>
                <a:cs typeface="华文中宋"/>
              </a:rPr>
              <a:t>主导了中方联合体收购由力拓集团和英美资源公司所持有的</a:t>
            </a:r>
            <a:r>
              <a:rPr lang="en-US" altLang="zh-CN" sz="1600" dirty="0">
                <a:latin typeface="华文中宋"/>
                <a:ea typeface="华文中宋"/>
                <a:cs typeface="华文中宋"/>
              </a:rPr>
              <a:t>PMC</a:t>
            </a:r>
            <a:r>
              <a:rPr lang="zh-CN" altLang="en-US" sz="1600" dirty="0" smtClean="0">
                <a:latin typeface="华文中宋"/>
                <a:ea typeface="华文中宋"/>
                <a:cs typeface="华文中宋"/>
              </a:rPr>
              <a:t>公司</a:t>
            </a:r>
            <a:r>
              <a:rPr lang="en-US" altLang="zh-CN" sz="1600" dirty="0" smtClean="0">
                <a:latin typeface="华文中宋"/>
                <a:ea typeface="华文中宋"/>
                <a:cs typeface="华文中宋"/>
              </a:rPr>
              <a:t>74.5</a:t>
            </a:r>
            <a:r>
              <a:rPr lang="en-US" altLang="zh-CN" sz="1600" dirty="0">
                <a:latin typeface="华文中宋"/>
                <a:ea typeface="华文中宋"/>
                <a:cs typeface="华文中宋"/>
              </a:rPr>
              <a:t>%</a:t>
            </a:r>
            <a:r>
              <a:rPr lang="zh-CN" altLang="en-US" sz="1600" dirty="0">
                <a:latin typeface="华文中宋"/>
                <a:ea typeface="华文中宋"/>
                <a:cs typeface="华文中宋"/>
              </a:rPr>
              <a:t>股权</a:t>
            </a:r>
            <a:r>
              <a:rPr lang="zh-CN" altLang="en-US" sz="1600" dirty="0" smtClean="0">
                <a:latin typeface="华文中宋"/>
                <a:ea typeface="华文中宋"/>
                <a:cs typeface="华文中宋"/>
              </a:rPr>
              <a:t>的项目以及后期退市。总交易规模大约为</a:t>
            </a:r>
            <a:r>
              <a:rPr lang="en-US" altLang="zh-CN" sz="1600" dirty="0">
                <a:latin typeface="华文中宋"/>
                <a:ea typeface="华文中宋"/>
                <a:cs typeface="华文中宋"/>
              </a:rPr>
              <a:t>6</a:t>
            </a:r>
            <a:r>
              <a:rPr lang="zh-CN" altLang="en-US" sz="1600" dirty="0">
                <a:latin typeface="华文中宋"/>
                <a:ea typeface="华文中宋"/>
                <a:cs typeface="华文中宋"/>
              </a:rPr>
              <a:t>亿美元。</a:t>
            </a:r>
            <a:endParaRPr lang="en-US" altLang="zh-CN" sz="1600" dirty="0" smtClean="0">
              <a:latin typeface="华文中宋"/>
              <a:ea typeface="华文中宋"/>
              <a:cs typeface="华文中宋"/>
            </a:endParaRPr>
          </a:p>
        </p:txBody>
      </p:sp>
      <p:pic>
        <p:nvPicPr>
          <p:cNvPr id="18" name="图片 17" descr="j0309602.jpg"/>
          <p:cNvPicPr>
            <a:picLocks noChangeAspect="1"/>
          </p:cNvPicPr>
          <p:nvPr/>
        </p:nvPicPr>
        <p:blipFill>
          <a:blip r:embed="rId2">
            <a:alphaModFix/>
            <a:extLst>
              <a:ext uri="{BEBA8EAE-BF5A-486C-A8C5-ECC9F3942E4B}">
                <a14:imgProps xmlns:a14="http://schemas.microsoft.com/office/drawing/2010/main">
                  <a14:imgLayer r:embed="rId3">
                    <a14:imgEffect>
                      <a14:colorTemperature colorTemp="8000"/>
                    </a14:imgEffect>
                    <a14:imgEffect>
                      <a14:saturation sat="80000"/>
                    </a14:imgEffect>
                    <a14:imgEffect>
                      <a14:brightnessContrast contrast="30000"/>
                    </a14:imgEffect>
                  </a14:imgLayer>
                </a14:imgProps>
              </a:ext>
              <a:ext uri="{28A0092B-C50C-407E-A947-70E740481C1C}">
                <a14:useLocalDpi xmlns:a14="http://schemas.microsoft.com/office/drawing/2010/main"/>
              </a:ext>
            </a:extLst>
          </a:blip>
          <a:stretch>
            <a:fillRect/>
          </a:stretch>
        </p:blipFill>
        <p:spPr>
          <a:xfrm>
            <a:off x="6115999" y="2823636"/>
            <a:ext cx="2520000" cy="3532714"/>
          </a:xfrm>
          <a:prstGeom prst="rect">
            <a:avLst/>
          </a:prstGeom>
        </p:spPr>
      </p:pic>
    </p:spTree>
    <p:extLst>
      <p:ext uri="{BB962C8B-B14F-4D97-AF65-F5344CB8AC3E}">
        <p14:creationId xmlns:p14="http://schemas.microsoft.com/office/powerpoint/2010/main" val="20512042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kumimoji="1" lang="zh-CN" altLang="en-US" sz="2800" b="1" dirty="0" smtClean="0">
                <a:latin typeface="华文中宋"/>
                <a:ea typeface="华文中宋"/>
                <a:cs typeface="华文中宋"/>
              </a:rPr>
              <a:t>      中国企业投资美国最新趋势</a:t>
            </a:r>
            <a:endParaRPr kumimoji="1" lang="zh-CN" altLang="en-US" sz="2800" b="1" dirty="0">
              <a:latin typeface="华文中宋"/>
              <a:ea typeface="华文中宋"/>
              <a:cs typeface="华文中宋"/>
            </a:endParaRPr>
          </a:p>
        </p:txBody>
      </p:sp>
      <p:sp>
        <p:nvSpPr>
          <p:cNvPr id="3" name="内容占位符 2"/>
          <p:cNvSpPr>
            <a:spLocks noGrp="1"/>
          </p:cNvSpPr>
          <p:nvPr>
            <p:ph idx="1"/>
          </p:nvPr>
        </p:nvSpPr>
        <p:spPr/>
        <p:txBody>
          <a:bodyPr/>
          <a:lstStyle/>
          <a:p>
            <a:pPr>
              <a:buFont typeface="Wingdings" charset="2"/>
              <a:buChar char="l"/>
            </a:pPr>
            <a:r>
              <a:rPr lang="zh-CN" altLang="en-US" sz="2000" dirty="0" smtClean="0">
                <a:latin typeface="华文中宋"/>
                <a:ea typeface="华文中宋"/>
                <a:cs typeface="华文中宋"/>
              </a:rPr>
              <a:t>根据商务部、国家统计局、国家外汇管理局联合发布的</a:t>
            </a:r>
            <a:r>
              <a:rPr lang="en-US" altLang="zh-CN" sz="2000" dirty="0" smtClean="0">
                <a:latin typeface="华文中宋"/>
                <a:ea typeface="华文中宋"/>
                <a:cs typeface="华文中宋"/>
              </a:rPr>
              <a:t>《2013</a:t>
            </a:r>
            <a:r>
              <a:rPr lang="zh-CN" altLang="en-US" sz="2000" dirty="0" smtClean="0">
                <a:latin typeface="华文中宋"/>
                <a:ea typeface="华文中宋"/>
                <a:cs typeface="华文中宋"/>
              </a:rPr>
              <a:t>年度中国对外直接投资统计公报</a:t>
            </a:r>
            <a:r>
              <a:rPr lang="en-US" altLang="zh-CN" sz="2000" dirty="0" smtClean="0">
                <a:latin typeface="华文中宋"/>
                <a:ea typeface="华文中宋"/>
                <a:cs typeface="华文中宋"/>
              </a:rPr>
              <a:t>》</a:t>
            </a:r>
            <a:r>
              <a:rPr lang="zh-CN" altLang="en-US" sz="2000" dirty="0" smtClean="0">
                <a:latin typeface="华文中宋"/>
                <a:ea typeface="华文中宋"/>
                <a:cs typeface="华文中宋"/>
              </a:rPr>
              <a:t>的数据</a:t>
            </a:r>
            <a:r>
              <a:rPr lang="zh-CN" altLang="en-US" sz="2000" dirty="0">
                <a:latin typeface="华文中宋"/>
                <a:ea typeface="华文中宋"/>
                <a:cs typeface="华文中宋"/>
              </a:rPr>
              <a:t>，</a:t>
            </a:r>
            <a:r>
              <a:rPr lang="en-US" altLang="zh-CN" sz="2000" dirty="0" smtClean="0">
                <a:latin typeface="华文中宋"/>
                <a:ea typeface="华文中宋"/>
                <a:cs typeface="华文中宋"/>
              </a:rPr>
              <a:t>2013</a:t>
            </a:r>
            <a:r>
              <a:rPr lang="zh-CN" altLang="en-US" sz="2000" dirty="0" smtClean="0">
                <a:latin typeface="华文中宋"/>
                <a:ea typeface="华文中宋"/>
                <a:cs typeface="华文中宋"/>
              </a:rPr>
              <a:t>年中</a:t>
            </a:r>
            <a:r>
              <a:rPr lang="zh-CN" altLang="en-US" sz="2000" dirty="0">
                <a:latin typeface="华文中宋"/>
                <a:ea typeface="华文中宋"/>
                <a:cs typeface="华文中宋"/>
              </a:rPr>
              <a:t>国对外直接投资流量创下</a:t>
            </a:r>
            <a:r>
              <a:rPr lang="en-US" altLang="zh-CN" sz="2000" dirty="0">
                <a:latin typeface="华文中宋"/>
                <a:ea typeface="华文中宋"/>
                <a:cs typeface="华文中宋"/>
              </a:rPr>
              <a:t>1078.4</a:t>
            </a:r>
            <a:r>
              <a:rPr lang="zh-CN" altLang="en-US" sz="2000" dirty="0">
                <a:latin typeface="华文中宋"/>
                <a:ea typeface="华文中宋"/>
                <a:cs typeface="华文中宋"/>
              </a:rPr>
              <a:t>亿美元的历史新高，同比增长</a:t>
            </a:r>
            <a:r>
              <a:rPr lang="en-US" altLang="zh-CN" sz="2000" dirty="0">
                <a:latin typeface="华文中宋"/>
                <a:ea typeface="华文中宋"/>
                <a:cs typeface="华文中宋"/>
              </a:rPr>
              <a:t>22.8%</a:t>
            </a:r>
            <a:r>
              <a:rPr lang="zh-CN" altLang="en-US" sz="2000" dirty="0">
                <a:latin typeface="华文中宋"/>
                <a:ea typeface="华文中宋"/>
                <a:cs typeface="华文中宋"/>
              </a:rPr>
              <a:t>，连续两年位列全球三大对外投资国</a:t>
            </a:r>
            <a:r>
              <a:rPr lang="zh-CN" altLang="en-US" sz="2000" dirty="0" smtClean="0">
                <a:latin typeface="华文中宋"/>
                <a:ea typeface="华文中宋"/>
                <a:cs typeface="华文中宋"/>
              </a:rPr>
              <a:t>。根据中国驻美大</a:t>
            </a:r>
            <a:r>
              <a:rPr lang="zh-CN" altLang="en-US" sz="2000" dirty="0">
                <a:latin typeface="华文中宋"/>
                <a:ea typeface="华文中宋"/>
                <a:cs typeface="华文中宋"/>
              </a:rPr>
              <a:t>使馆“投资美国指南”网站的数据</a:t>
            </a:r>
            <a:r>
              <a:rPr lang="zh-CN" altLang="en-US" sz="2000" dirty="0" smtClean="0">
                <a:latin typeface="华文中宋"/>
                <a:ea typeface="华文中宋"/>
                <a:cs typeface="华文中宋"/>
              </a:rPr>
              <a:t>，截</a:t>
            </a:r>
            <a:r>
              <a:rPr lang="zh-CN" altLang="en-US" sz="2000" dirty="0">
                <a:latin typeface="华文中宋"/>
                <a:ea typeface="华文中宋"/>
                <a:cs typeface="华文中宋"/>
              </a:rPr>
              <a:t>至</a:t>
            </a:r>
            <a:r>
              <a:rPr lang="en-US" altLang="zh-CN" sz="2000" dirty="0">
                <a:latin typeface="华文中宋"/>
                <a:ea typeface="华文中宋"/>
                <a:cs typeface="华文中宋"/>
              </a:rPr>
              <a:t>2013</a:t>
            </a:r>
            <a:r>
              <a:rPr lang="zh-CN" altLang="en-US" sz="2000" dirty="0">
                <a:latin typeface="华文中宋"/>
                <a:ea typeface="华文中宋"/>
                <a:cs typeface="华文中宋"/>
              </a:rPr>
              <a:t>年底，中国在美累计非金融类直接投资</a:t>
            </a:r>
            <a:r>
              <a:rPr lang="en-US" altLang="zh-CN" sz="2000" dirty="0">
                <a:latin typeface="华文中宋"/>
                <a:ea typeface="华文中宋"/>
                <a:cs typeface="华文中宋"/>
              </a:rPr>
              <a:t>154.8</a:t>
            </a:r>
            <a:r>
              <a:rPr lang="zh-CN" altLang="en-US" sz="2000" dirty="0">
                <a:latin typeface="华文中宋"/>
                <a:ea typeface="华文中宋"/>
                <a:cs typeface="华文中宋"/>
              </a:rPr>
              <a:t>亿美元，其中</a:t>
            </a:r>
            <a:r>
              <a:rPr lang="en-US" altLang="zh-CN" sz="2000" dirty="0">
                <a:latin typeface="华文中宋"/>
                <a:ea typeface="华文中宋"/>
                <a:cs typeface="华文中宋"/>
              </a:rPr>
              <a:t>2013</a:t>
            </a:r>
            <a:r>
              <a:rPr lang="zh-CN" altLang="en-US" sz="2000" dirty="0">
                <a:latin typeface="华文中宋"/>
                <a:ea typeface="华文中宋"/>
                <a:cs typeface="华文中宋"/>
              </a:rPr>
              <a:t>年，中国企业在美非金融类直接投资</a:t>
            </a:r>
            <a:r>
              <a:rPr lang="en-US" altLang="zh-CN" sz="2000" dirty="0">
                <a:latin typeface="华文中宋"/>
                <a:ea typeface="华文中宋"/>
                <a:cs typeface="华文中宋"/>
              </a:rPr>
              <a:t>42.3</a:t>
            </a:r>
            <a:r>
              <a:rPr lang="zh-CN" altLang="en-US" sz="2000" dirty="0">
                <a:latin typeface="华文中宋"/>
                <a:ea typeface="华文中宋"/>
                <a:cs typeface="华文中宋"/>
              </a:rPr>
              <a:t>亿美元，同比增长</a:t>
            </a:r>
            <a:r>
              <a:rPr lang="en-US" altLang="zh-CN" sz="2000" dirty="0">
                <a:latin typeface="华文中宋"/>
                <a:ea typeface="华文中宋"/>
                <a:cs typeface="华文中宋"/>
              </a:rPr>
              <a:t>15.9%</a:t>
            </a:r>
            <a:r>
              <a:rPr lang="zh-CN" altLang="en-US" sz="2000" dirty="0">
                <a:latin typeface="华文中宋"/>
                <a:ea typeface="华文中宋"/>
                <a:cs typeface="华文中宋"/>
              </a:rPr>
              <a:t>。根据国家发改委外经所副研究员郝洁的研究报</a:t>
            </a:r>
            <a:r>
              <a:rPr lang="zh-CN" altLang="en-US" sz="2000" dirty="0" smtClean="0">
                <a:latin typeface="华文中宋"/>
                <a:ea typeface="华文中宋"/>
                <a:cs typeface="华文中宋"/>
              </a:rPr>
              <a:t>告</a:t>
            </a:r>
            <a:r>
              <a:rPr lang="zh-CN" altLang="en-US" sz="2000" dirty="0">
                <a:latin typeface="华文中宋"/>
                <a:ea typeface="华文中宋"/>
                <a:cs typeface="华文中宋"/>
              </a:rPr>
              <a:t>，</a:t>
            </a:r>
            <a:r>
              <a:rPr lang="en-US" altLang="zh-CN" sz="2000" dirty="0">
                <a:latin typeface="华文中宋"/>
                <a:ea typeface="华文中宋"/>
                <a:cs typeface="华文中宋"/>
              </a:rPr>
              <a:t>2012-2013</a:t>
            </a:r>
            <a:r>
              <a:rPr lang="zh-CN" altLang="zh-CN" sz="2000" dirty="0">
                <a:latin typeface="华文中宋"/>
                <a:ea typeface="华文中宋"/>
                <a:cs typeface="华文中宋"/>
              </a:rPr>
              <a:t>年三季度民营企业投资占项目数的</a:t>
            </a:r>
            <a:r>
              <a:rPr lang="en-US" altLang="zh-CN" sz="2000" dirty="0">
                <a:latin typeface="华文中宋"/>
                <a:ea typeface="华文中宋"/>
                <a:cs typeface="华文中宋"/>
              </a:rPr>
              <a:t>80%</a:t>
            </a:r>
            <a:r>
              <a:rPr lang="zh-CN" altLang="zh-CN" sz="2000" dirty="0">
                <a:latin typeface="华文中宋"/>
                <a:ea typeface="华文中宋"/>
                <a:cs typeface="华文中宋"/>
              </a:rPr>
              <a:t>，同时占交易额的</a:t>
            </a:r>
            <a:r>
              <a:rPr lang="en-US" altLang="zh-CN" sz="2000" dirty="0">
                <a:latin typeface="华文中宋"/>
                <a:ea typeface="华文中宋"/>
                <a:cs typeface="华文中宋"/>
              </a:rPr>
              <a:t>54%</a:t>
            </a:r>
            <a:r>
              <a:rPr lang="zh-CN" altLang="zh-CN" sz="2000" dirty="0">
                <a:latin typeface="华文中宋"/>
                <a:ea typeface="华文中宋"/>
                <a:cs typeface="华文中宋"/>
              </a:rPr>
              <a:t>。</a:t>
            </a:r>
            <a:endParaRPr lang="en-US" altLang="zh-CN" sz="2000" dirty="0">
              <a:latin typeface="华文中宋"/>
              <a:ea typeface="华文中宋"/>
              <a:cs typeface="华文中宋"/>
            </a:endParaRPr>
          </a:p>
          <a:p>
            <a:pPr marL="0" indent="0">
              <a:buNone/>
            </a:pPr>
            <a:endParaRPr lang="en-US" altLang="zh-CN" sz="2000" dirty="0" smtClean="0">
              <a:latin typeface="华文中宋"/>
              <a:ea typeface="华文中宋"/>
              <a:cs typeface="华文中宋"/>
            </a:endParaRPr>
          </a:p>
          <a:p>
            <a:pPr>
              <a:buFont typeface="Wingdings" charset="2"/>
              <a:buChar char="l"/>
            </a:pPr>
            <a:r>
              <a:rPr lang="zh-CN" altLang="en-US" sz="2000" dirty="0" smtClean="0">
                <a:latin typeface="华文中宋"/>
                <a:ea typeface="华文中宋"/>
                <a:cs typeface="华文中宋"/>
              </a:rPr>
              <a:t>中国政府新近出台系列政策和法规以促进中国企业</a:t>
            </a:r>
            <a:r>
              <a:rPr lang="zh-CN" altLang="en-US" sz="2000" dirty="0">
                <a:latin typeface="华文中宋"/>
                <a:ea typeface="华文中宋"/>
                <a:cs typeface="华文中宋"/>
              </a:rPr>
              <a:t>的对外投资</a:t>
            </a:r>
            <a:r>
              <a:rPr lang="zh-CN" altLang="en-US" sz="2000" dirty="0" smtClean="0">
                <a:latin typeface="华文中宋"/>
                <a:ea typeface="华文中宋"/>
                <a:cs typeface="华文中宋"/>
              </a:rPr>
              <a:t>。</a:t>
            </a:r>
            <a:endParaRPr lang="en-US" altLang="zh-CN" sz="2000" dirty="0" smtClean="0">
              <a:latin typeface="华文中宋"/>
              <a:ea typeface="华文中宋"/>
              <a:cs typeface="华文中宋"/>
            </a:endParaRPr>
          </a:p>
          <a:p>
            <a:pPr marL="0" indent="0">
              <a:buNone/>
            </a:pPr>
            <a:endParaRPr lang="en-US" altLang="zh-CN" sz="2000" dirty="0">
              <a:latin typeface="华文中宋"/>
              <a:ea typeface="华文中宋"/>
              <a:cs typeface="华文中宋"/>
            </a:endParaRPr>
          </a:p>
          <a:p>
            <a:pPr>
              <a:buFont typeface="Wingdings" charset="2"/>
              <a:buChar char="l"/>
            </a:pPr>
            <a:r>
              <a:rPr lang="zh-CN" altLang="en-US" sz="2000" dirty="0" smtClean="0">
                <a:latin typeface="华文中宋"/>
                <a:ea typeface="华文中宋"/>
                <a:cs typeface="华文中宋"/>
              </a:rPr>
              <a:t>企业参与的广泛性。海外直接投资已经成为很多企业</a:t>
            </a:r>
            <a:r>
              <a:rPr lang="zh-CN" altLang="en-US" sz="2000" dirty="0">
                <a:latin typeface="华文中宋"/>
                <a:ea typeface="华文中宋"/>
                <a:cs typeface="华文中宋"/>
              </a:rPr>
              <a:t>的经营战略</a:t>
            </a:r>
            <a:r>
              <a:rPr lang="zh-CN" altLang="en-US" sz="2000" dirty="0" smtClean="0">
                <a:latin typeface="华文中宋"/>
                <a:ea typeface="华文中宋"/>
                <a:cs typeface="华文中宋"/>
              </a:rPr>
              <a:t>。</a:t>
            </a:r>
            <a:endParaRPr lang="en-US" altLang="zh-CN" sz="2000" dirty="0">
              <a:latin typeface="华文中宋"/>
              <a:ea typeface="华文中宋"/>
              <a:cs typeface="华文中宋"/>
            </a:endParaRPr>
          </a:p>
          <a:p>
            <a:endParaRPr lang="en-US" altLang="zh-CN" sz="1400" dirty="0">
              <a:latin typeface="华文中宋"/>
              <a:ea typeface="华文中宋"/>
              <a:cs typeface="华文中宋"/>
            </a:endParaRPr>
          </a:p>
          <a:p>
            <a:endParaRPr kumimoji="1" lang="zh-CN" altLang="en-US" dirty="0"/>
          </a:p>
        </p:txBody>
      </p:sp>
      <p:sp>
        <p:nvSpPr>
          <p:cNvPr id="4" name="幻灯片编号占位符 3"/>
          <p:cNvSpPr>
            <a:spLocks noGrp="1"/>
          </p:cNvSpPr>
          <p:nvPr>
            <p:ph type="sldNum" sz="quarter" idx="12"/>
          </p:nvPr>
        </p:nvSpPr>
        <p:spPr/>
        <p:txBody>
          <a:bodyPr/>
          <a:lstStyle/>
          <a:p>
            <a:pPr>
              <a:defRPr/>
            </a:pPr>
            <a:fld id="{69F4CE7A-79A8-4EEE-8E9E-501A5B5BA217}" type="slidenum">
              <a:rPr lang="zh-CN" altLang="en-US" smtClean="0"/>
              <a:pPr>
                <a:defRPr/>
              </a:pPr>
              <a:t>3</a:t>
            </a:fld>
            <a:endParaRPr lang="zh-CN" altLang="en-US"/>
          </a:p>
        </p:txBody>
      </p:sp>
      <p:grpSp>
        <p:nvGrpSpPr>
          <p:cNvPr id="5" name="组 5"/>
          <p:cNvGrpSpPr>
            <a:grpSpLocks/>
          </p:cNvGrpSpPr>
          <p:nvPr/>
        </p:nvGrpSpPr>
        <p:grpSpPr bwMode="auto">
          <a:xfrm>
            <a:off x="379601" y="367608"/>
            <a:ext cx="838121" cy="647700"/>
            <a:chOff x="35099" y="188640"/>
            <a:chExt cx="1152525" cy="865188"/>
          </a:xfrm>
          <a:solidFill>
            <a:schemeClr val="bg1"/>
          </a:solidFill>
        </p:grpSpPr>
        <p:sp>
          <p:nvSpPr>
            <p:cNvPr id="6" name="Rectangle 45"/>
            <p:cNvSpPr>
              <a:spLocks noChangeArrowheads="1"/>
            </p:cNvSpPr>
            <p:nvPr/>
          </p:nvSpPr>
          <p:spPr bwMode="auto">
            <a:xfrm>
              <a:off x="827262" y="331515"/>
              <a:ext cx="215900" cy="1952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7" name="Rectangle 57"/>
            <p:cNvSpPr>
              <a:spLocks noChangeArrowheads="1"/>
            </p:cNvSpPr>
            <p:nvPr/>
          </p:nvSpPr>
          <p:spPr bwMode="auto">
            <a:xfrm>
              <a:off x="898699" y="779190"/>
              <a:ext cx="288925" cy="274638"/>
            </a:xfrm>
            <a:prstGeom prst="rect">
              <a:avLst/>
            </a:prstGeom>
            <a:grpFill/>
            <a:ln w="9525">
              <a:noFill/>
              <a:miter lim="800000"/>
              <a:headEnd/>
              <a:tailEnd/>
            </a:ln>
          </p:spPr>
          <p:txBody>
            <a:bodyPr wrap="none" anchor="ctr"/>
            <a:lstStyle/>
            <a:p>
              <a:endParaRPr lang="zh-CN" altLang="en-US">
                <a:latin typeface="华文中宋"/>
                <a:ea typeface="华文中宋"/>
                <a:cs typeface="华文中宋"/>
              </a:endParaRPr>
            </a:p>
          </p:txBody>
        </p:sp>
        <p:sp>
          <p:nvSpPr>
            <p:cNvPr id="8" name="Rectangle 56"/>
            <p:cNvSpPr>
              <a:spLocks noChangeArrowheads="1"/>
            </p:cNvSpPr>
            <p:nvPr/>
          </p:nvSpPr>
          <p:spPr bwMode="auto">
            <a:xfrm>
              <a:off x="324024" y="261665"/>
              <a:ext cx="215900" cy="193675"/>
            </a:xfrm>
            <a:prstGeom prst="rect">
              <a:avLst/>
            </a:prstGeom>
            <a:grpFill/>
            <a:ln w="9525">
              <a:solidFill>
                <a:srgbClr val="B2B2B2"/>
              </a:solidFill>
              <a:miter lim="800000"/>
              <a:headEnd/>
              <a:tailEnd/>
            </a:ln>
          </p:spPr>
          <p:txBody>
            <a:bodyPr wrap="none" anchor="ctr"/>
            <a:lstStyle/>
            <a:p>
              <a:endParaRPr lang="zh-CN" altLang="en-US">
                <a:latin typeface="华文中宋"/>
                <a:ea typeface="华文中宋"/>
                <a:cs typeface="华文中宋"/>
              </a:endParaRPr>
            </a:p>
          </p:txBody>
        </p:sp>
        <p:sp>
          <p:nvSpPr>
            <p:cNvPr id="9" name="Rectangle 48"/>
            <p:cNvSpPr>
              <a:spLocks noChangeArrowheads="1"/>
            </p:cNvSpPr>
            <p:nvPr/>
          </p:nvSpPr>
          <p:spPr bwMode="auto">
            <a:xfrm>
              <a:off x="250999" y="622028"/>
              <a:ext cx="142875" cy="128587"/>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0" name="Rectangle 51"/>
            <p:cNvSpPr>
              <a:spLocks noChangeArrowheads="1"/>
            </p:cNvSpPr>
            <p:nvPr/>
          </p:nvSpPr>
          <p:spPr bwMode="auto">
            <a:xfrm>
              <a:off x="611362" y="188640"/>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1" name="Rectangle 52"/>
            <p:cNvSpPr>
              <a:spLocks noChangeArrowheads="1"/>
            </p:cNvSpPr>
            <p:nvPr/>
          </p:nvSpPr>
          <p:spPr bwMode="auto">
            <a:xfrm>
              <a:off x="1106662" y="834753"/>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2" name="Rectangle 42"/>
            <p:cNvSpPr>
              <a:spLocks noChangeArrowheads="1"/>
            </p:cNvSpPr>
            <p:nvPr/>
          </p:nvSpPr>
          <p:spPr bwMode="auto">
            <a:xfrm>
              <a:off x="539924" y="549003"/>
              <a:ext cx="288925" cy="2889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3" name="Rectangle 61"/>
            <p:cNvSpPr>
              <a:spLocks noChangeArrowheads="1"/>
            </p:cNvSpPr>
            <p:nvPr/>
          </p:nvSpPr>
          <p:spPr bwMode="auto">
            <a:xfrm>
              <a:off x="827262" y="909365"/>
              <a:ext cx="152400" cy="1444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14" name="Rectangle 63"/>
            <p:cNvSpPr>
              <a:spLocks noChangeArrowheads="1"/>
            </p:cNvSpPr>
            <p:nvPr/>
          </p:nvSpPr>
          <p:spPr bwMode="auto">
            <a:xfrm>
              <a:off x="35099" y="477565"/>
              <a:ext cx="79375" cy="71438"/>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grpSp>
    </p:spTree>
    <p:extLst>
      <p:ext uri="{BB962C8B-B14F-4D97-AF65-F5344CB8AC3E}">
        <p14:creationId xmlns:p14="http://schemas.microsoft.com/office/powerpoint/2010/main" val="305532758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kumimoji="1" lang="zh-CN" altLang="en-US" sz="2800" b="1" dirty="0" smtClean="0">
                <a:latin typeface="华文中宋"/>
                <a:ea typeface="华文中宋"/>
                <a:cs typeface="华文中宋"/>
              </a:rPr>
              <a:t>      中国企业投资美国最新趋势（续）</a:t>
            </a:r>
            <a:endParaRPr kumimoji="1" lang="zh-CN" altLang="en-US" sz="2800" b="1" dirty="0">
              <a:latin typeface="华文中宋"/>
              <a:ea typeface="华文中宋"/>
              <a:cs typeface="华文中宋"/>
            </a:endParaRPr>
          </a:p>
        </p:txBody>
      </p:sp>
      <p:sp>
        <p:nvSpPr>
          <p:cNvPr id="3" name="内容占位符 2"/>
          <p:cNvSpPr>
            <a:spLocks noGrp="1"/>
          </p:cNvSpPr>
          <p:nvPr>
            <p:ph idx="1"/>
          </p:nvPr>
        </p:nvSpPr>
        <p:spPr/>
        <p:txBody>
          <a:bodyPr/>
          <a:lstStyle/>
          <a:p>
            <a:pPr>
              <a:buFont typeface="Wingdings" charset="2"/>
              <a:buChar char="l"/>
            </a:pPr>
            <a:r>
              <a:rPr lang="zh-CN" altLang="en-US" sz="2000" dirty="0" smtClean="0">
                <a:latin typeface="华文中宋"/>
                <a:ea typeface="华文中宋"/>
                <a:cs typeface="华文中宋"/>
              </a:rPr>
              <a:t>民企在美主要投资领域</a:t>
            </a:r>
            <a:r>
              <a:rPr lang="zh-CN" altLang="zh-CN" sz="2000" dirty="0" smtClean="0">
                <a:latin typeface="华文中宋"/>
                <a:ea typeface="华文中宋"/>
                <a:cs typeface="华文中宋"/>
              </a:rPr>
              <a:t>：</a:t>
            </a:r>
            <a:r>
              <a:rPr lang="zh-CN" altLang="en-US" sz="2000" dirty="0" smtClean="0">
                <a:latin typeface="华文中宋"/>
                <a:ea typeface="华文中宋"/>
                <a:cs typeface="华文中宋"/>
              </a:rPr>
              <a:t>根</a:t>
            </a:r>
            <a:r>
              <a:rPr lang="zh-CN" altLang="zh-CN" sz="2000" dirty="0" smtClean="0"/>
              <a:t>据</a:t>
            </a:r>
            <a:r>
              <a:rPr lang="zh-CN" altLang="zh-CN" sz="2000" dirty="0"/>
              <a:t>国家发改委外经所副研究员郝洁的研究报</a:t>
            </a:r>
            <a:r>
              <a:rPr lang="zh-CN" altLang="zh-CN" sz="2000" dirty="0" smtClean="0"/>
              <a:t>告</a:t>
            </a:r>
            <a:r>
              <a:rPr lang="zh-CN" altLang="en-US" sz="2000" dirty="0" smtClean="0">
                <a:latin typeface="华文中宋"/>
                <a:ea typeface="华文中宋"/>
                <a:cs typeface="华文中宋"/>
              </a:rPr>
              <a:t>，</a:t>
            </a:r>
            <a:r>
              <a:rPr lang="en-US" altLang="zh-CN" sz="2000" dirty="0">
                <a:latin typeface="华文中宋"/>
                <a:ea typeface="华文中宋"/>
                <a:cs typeface="华文中宋"/>
              </a:rPr>
              <a:t>2012</a:t>
            </a:r>
            <a:r>
              <a:rPr lang="zh-CN" altLang="en-US" sz="2000" dirty="0">
                <a:latin typeface="华文中宋"/>
                <a:ea typeface="华文中宋"/>
                <a:cs typeface="华文中宋"/>
              </a:rPr>
              <a:t>年以来民</a:t>
            </a:r>
            <a:r>
              <a:rPr lang="zh-CN" altLang="en-US" sz="2000" dirty="0" smtClean="0">
                <a:latin typeface="华文中宋"/>
                <a:ea typeface="华文中宋"/>
                <a:cs typeface="华文中宋"/>
              </a:rPr>
              <a:t>营对美投资的</a:t>
            </a:r>
            <a:r>
              <a:rPr lang="zh-CN" altLang="en-US" sz="2000" dirty="0">
                <a:latin typeface="华文中宋"/>
                <a:ea typeface="华文中宋"/>
                <a:cs typeface="华文中宋"/>
              </a:rPr>
              <a:t>显著增长主要体现在农产品食品、页岩油气开发、房地产、信息技术和医疗等领域</a:t>
            </a:r>
            <a:r>
              <a:rPr lang="zh-CN" altLang="en-US" sz="2000" dirty="0" smtClean="0">
                <a:latin typeface="华文中宋"/>
                <a:ea typeface="华文中宋"/>
                <a:cs typeface="华文中宋"/>
              </a:rPr>
              <a:t>。</a:t>
            </a:r>
            <a:endParaRPr lang="en-US" altLang="zh-CN" sz="2000" dirty="0" smtClean="0">
              <a:latin typeface="华文中宋"/>
              <a:ea typeface="华文中宋"/>
              <a:cs typeface="华文中宋"/>
            </a:endParaRPr>
          </a:p>
          <a:p>
            <a:pPr marL="0" indent="0">
              <a:buNone/>
            </a:pPr>
            <a:endParaRPr lang="en-US" altLang="zh-CN" sz="2000" dirty="0" smtClean="0">
              <a:latin typeface="华文中宋"/>
              <a:ea typeface="华文中宋"/>
              <a:cs typeface="华文中宋"/>
            </a:endParaRPr>
          </a:p>
          <a:p>
            <a:pPr>
              <a:buFont typeface="Wingdings" charset="2"/>
              <a:buChar char="l"/>
            </a:pPr>
            <a:r>
              <a:rPr lang="zh-CN" altLang="en-US" sz="2000" smtClean="0">
                <a:latin typeface="华文中宋"/>
                <a:ea typeface="华文中宋"/>
                <a:cs typeface="华文中宋"/>
              </a:rPr>
              <a:t>主要投资</a:t>
            </a:r>
            <a:r>
              <a:rPr lang="zh-CN" altLang="en-US" sz="2000" dirty="0" smtClean="0">
                <a:latin typeface="华文中宋"/>
                <a:ea typeface="华文中宋"/>
                <a:cs typeface="华文中宋"/>
              </a:rPr>
              <a:t>方式：合资企业；直接收购</a:t>
            </a:r>
            <a:r>
              <a:rPr lang="zh-CN" altLang="en-US" sz="2000" dirty="0">
                <a:latin typeface="华文中宋"/>
                <a:ea typeface="华文中宋"/>
                <a:cs typeface="华文中宋"/>
              </a:rPr>
              <a:t>；</a:t>
            </a:r>
            <a:r>
              <a:rPr lang="zh-CN" altLang="en-US" sz="2000" dirty="0" smtClean="0">
                <a:latin typeface="华文中宋"/>
                <a:ea typeface="华文中宋"/>
                <a:cs typeface="华文中宋"/>
              </a:rPr>
              <a:t>成立收购联合体进行购买行为以降低潜在风险；私有企业与国有企业（包括主权基金）形成联合体以获得更多政府支持。</a:t>
            </a:r>
            <a:endParaRPr lang="en-US" altLang="zh-CN" sz="2000" dirty="0" smtClean="0">
              <a:latin typeface="华文中宋"/>
              <a:ea typeface="华文中宋"/>
              <a:cs typeface="华文中宋"/>
            </a:endParaRPr>
          </a:p>
          <a:p>
            <a:pPr>
              <a:buFont typeface="Wingdings" charset="2"/>
              <a:buChar char="l"/>
            </a:pPr>
            <a:endParaRPr lang="en-US" altLang="zh-CN" sz="2000" dirty="0" smtClean="0">
              <a:latin typeface="华文中宋"/>
              <a:ea typeface="华文中宋"/>
              <a:cs typeface="华文中宋"/>
            </a:endParaRPr>
          </a:p>
          <a:p>
            <a:pPr>
              <a:buFont typeface="Wingdings" charset="2"/>
              <a:buChar char="l"/>
            </a:pPr>
            <a:r>
              <a:rPr lang="zh-CN" altLang="en-US" sz="2000" dirty="0">
                <a:latin typeface="华文中宋"/>
                <a:ea typeface="华文中宋"/>
                <a:cs typeface="华文中宋"/>
              </a:rPr>
              <a:t>美</a:t>
            </a:r>
            <a:r>
              <a:rPr lang="zh-CN" altLang="en-US" sz="2000" dirty="0" smtClean="0">
                <a:latin typeface="华文中宋"/>
                <a:ea typeface="华文中宋"/>
                <a:cs typeface="华文中宋"/>
              </a:rPr>
              <a:t>国作为投资领域的重要性：资产的多样性、领先的技术、</a:t>
            </a:r>
            <a:r>
              <a:rPr lang="zh-CN" altLang="en-US" sz="2000" dirty="0">
                <a:latin typeface="华文中宋"/>
                <a:ea typeface="华文中宋"/>
                <a:cs typeface="华文中宋"/>
              </a:rPr>
              <a:t>成熟</a:t>
            </a:r>
            <a:r>
              <a:rPr lang="zh-CN" altLang="en-US" sz="2000" dirty="0" smtClean="0">
                <a:latin typeface="华文中宋"/>
                <a:ea typeface="华文中宋"/>
                <a:cs typeface="华文中宋"/>
              </a:rPr>
              <a:t>的市场体系和法</a:t>
            </a:r>
            <a:r>
              <a:rPr lang="zh-CN" altLang="en-US" sz="2000" dirty="0">
                <a:latin typeface="华文中宋"/>
                <a:ea typeface="华文中宋"/>
                <a:cs typeface="华文中宋"/>
              </a:rPr>
              <a:t>律体</a:t>
            </a:r>
            <a:r>
              <a:rPr lang="zh-CN" altLang="en-US" sz="2000" dirty="0" smtClean="0">
                <a:latin typeface="华文中宋"/>
                <a:ea typeface="华文中宋"/>
                <a:cs typeface="华文中宋"/>
              </a:rPr>
              <a:t>系。</a:t>
            </a:r>
            <a:endParaRPr lang="en-US" altLang="zh-CN" sz="2000" dirty="0" smtClean="0">
              <a:latin typeface="华文中宋"/>
              <a:ea typeface="华文中宋"/>
              <a:cs typeface="华文中宋"/>
            </a:endParaRPr>
          </a:p>
          <a:p>
            <a:pPr>
              <a:buFont typeface="Wingdings" charset="2"/>
              <a:buChar char="l"/>
            </a:pPr>
            <a:endParaRPr lang="en-US" altLang="zh-CN" sz="1400" dirty="0" smtClean="0">
              <a:latin typeface="华文中宋"/>
              <a:ea typeface="华文中宋"/>
              <a:cs typeface="华文中宋"/>
            </a:endParaRPr>
          </a:p>
          <a:p>
            <a:endParaRPr lang="en-US" altLang="zh-CN" sz="1400" dirty="0"/>
          </a:p>
          <a:p>
            <a:endParaRPr kumimoji="1" lang="en-US" altLang="zh-CN" sz="1400" b="1" i="1" dirty="0"/>
          </a:p>
          <a:p>
            <a:pPr marL="0" indent="0">
              <a:buNone/>
            </a:pPr>
            <a:endParaRPr kumimoji="1" lang="zh-CN" altLang="en-US" sz="1400" dirty="0"/>
          </a:p>
        </p:txBody>
      </p:sp>
      <p:sp>
        <p:nvSpPr>
          <p:cNvPr id="4" name="幻灯片编号占位符 3"/>
          <p:cNvSpPr>
            <a:spLocks noGrp="1"/>
          </p:cNvSpPr>
          <p:nvPr>
            <p:ph type="sldNum" sz="quarter" idx="12"/>
          </p:nvPr>
        </p:nvSpPr>
        <p:spPr/>
        <p:txBody>
          <a:bodyPr/>
          <a:lstStyle/>
          <a:p>
            <a:pPr>
              <a:defRPr/>
            </a:pPr>
            <a:fld id="{69F4CE7A-79A8-4EEE-8E9E-501A5B5BA217}" type="slidenum">
              <a:rPr lang="zh-CN" altLang="en-US" smtClean="0"/>
              <a:pPr>
                <a:defRPr/>
              </a:pPr>
              <a:t>4</a:t>
            </a:fld>
            <a:endParaRPr lang="zh-CN" altLang="en-US" dirty="0"/>
          </a:p>
        </p:txBody>
      </p:sp>
      <p:grpSp>
        <p:nvGrpSpPr>
          <p:cNvPr id="5" name="组 5"/>
          <p:cNvGrpSpPr>
            <a:grpSpLocks/>
          </p:cNvGrpSpPr>
          <p:nvPr/>
        </p:nvGrpSpPr>
        <p:grpSpPr bwMode="auto">
          <a:xfrm>
            <a:off x="379601" y="367608"/>
            <a:ext cx="838121" cy="647700"/>
            <a:chOff x="35099" y="188640"/>
            <a:chExt cx="1152525" cy="865188"/>
          </a:xfrm>
          <a:solidFill>
            <a:schemeClr val="bg1"/>
          </a:solidFill>
        </p:grpSpPr>
        <p:sp>
          <p:nvSpPr>
            <p:cNvPr id="6" name="Rectangle 45"/>
            <p:cNvSpPr>
              <a:spLocks noChangeArrowheads="1"/>
            </p:cNvSpPr>
            <p:nvPr/>
          </p:nvSpPr>
          <p:spPr bwMode="auto">
            <a:xfrm>
              <a:off x="827262" y="331515"/>
              <a:ext cx="215900" cy="1952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7" name="Rectangle 57"/>
            <p:cNvSpPr>
              <a:spLocks noChangeArrowheads="1"/>
            </p:cNvSpPr>
            <p:nvPr/>
          </p:nvSpPr>
          <p:spPr bwMode="auto">
            <a:xfrm>
              <a:off x="898699" y="779190"/>
              <a:ext cx="288925" cy="274638"/>
            </a:xfrm>
            <a:prstGeom prst="rect">
              <a:avLst/>
            </a:prstGeom>
            <a:grpFill/>
            <a:ln w="9525">
              <a:noFill/>
              <a:miter lim="800000"/>
              <a:headEnd/>
              <a:tailEnd/>
            </a:ln>
          </p:spPr>
          <p:txBody>
            <a:bodyPr wrap="none" anchor="ctr"/>
            <a:lstStyle/>
            <a:p>
              <a:endParaRPr lang="zh-CN" altLang="en-US">
                <a:latin typeface="华文中宋"/>
                <a:ea typeface="华文中宋"/>
                <a:cs typeface="华文中宋"/>
              </a:endParaRPr>
            </a:p>
          </p:txBody>
        </p:sp>
        <p:sp>
          <p:nvSpPr>
            <p:cNvPr id="8" name="Rectangle 56"/>
            <p:cNvSpPr>
              <a:spLocks noChangeArrowheads="1"/>
            </p:cNvSpPr>
            <p:nvPr/>
          </p:nvSpPr>
          <p:spPr bwMode="auto">
            <a:xfrm>
              <a:off x="324024" y="261665"/>
              <a:ext cx="215900" cy="193675"/>
            </a:xfrm>
            <a:prstGeom prst="rect">
              <a:avLst/>
            </a:prstGeom>
            <a:grpFill/>
            <a:ln w="9525">
              <a:solidFill>
                <a:srgbClr val="B2B2B2"/>
              </a:solidFill>
              <a:miter lim="800000"/>
              <a:headEnd/>
              <a:tailEnd/>
            </a:ln>
          </p:spPr>
          <p:txBody>
            <a:bodyPr wrap="none" anchor="ctr"/>
            <a:lstStyle/>
            <a:p>
              <a:endParaRPr lang="zh-CN" altLang="en-US">
                <a:latin typeface="华文中宋"/>
                <a:ea typeface="华文中宋"/>
                <a:cs typeface="华文中宋"/>
              </a:endParaRPr>
            </a:p>
          </p:txBody>
        </p:sp>
        <p:sp>
          <p:nvSpPr>
            <p:cNvPr id="9" name="Rectangle 48"/>
            <p:cNvSpPr>
              <a:spLocks noChangeArrowheads="1"/>
            </p:cNvSpPr>
            <p:nvPr/>
          </p:nvSpPr>
          <p:spPr bwMode="auto">
            <a:xfrm>
              <a:off x="250999" y="622028"/>
              <a:ext cx="142875" cy="128587"/>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0" name="Rectangle 51"/>
            <p:cNvSpPr>
              <a:spLocks noChangeArrowheads="1"/>
            </p:cNvSpPr>
            <p:nvPr/>
          </p:nvSpPr>
          <p:spPr bwMode="auto">
            <a:xfrm>
              <a:off x="611362" y="188640"/>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1" name="Rectangle 52"/>
            <p:cNvSpPr>
              <a:spLocks noChangeArrowheads="1"/>
            </p:cNvSpPr>
            <p:nvPr/>
          </p:nvSpPr>
          <p:spPr bwMode="auto">
            <a:xfrm>
              <a:off x="1106662" y="834753"/>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2" name="Rectangle 42"/>
            <p:cNvSpPr>
              <a:spLocks noChangeArrowheads="1"/>
            </p:cNvSpPr>
            <p:nvPr/>
          </p:nvSpPr>
          <p:spPr bwMode="auto">
            <a:xfrm>
              <a:off x="539924" y="549003"/>
              <a:ext cx="288925" cy="2889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3" name="Rectangle 61"/>
            <p:cNvSpPr>
              <a:spLocks noChangeArrowheads="1"/>
            </p:cNvSpPr>
            <p:nvPr/>
          </p:nvSpPr>
          <p:spPr bwMode="auto">
            <a:xfrm>
              <a:off x="827262" y="909365"/>
              <a:ext cx="152400" cy="1444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14" name="Rectangle 63"/>
            <p:cNvSpPr>
              <a:spLocks noChangeArrowheads="1"/>
            </p:cNvSpPr>
            <p:nvPr/>
          </p:nvSpPr>
          <p:spPr bwMode="auto">
            <a:xfrm>
              <a:off x="35099" y="477565"/>
              <a:ext cx="79375" cy="71438"/>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grpSp>
    </p:spTree>
    <p:extLst>
      <p:ext uri="{BB962C8B-B14F-4D97-AF65-F5344CB8AC3E}">
        <p14:creationId xmlns:p14="http://schemas.microsoft.com/office/powerpoint/2010/main" val="396373323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kumimoji="1" lang="zh-CN" altLang="en-US" sz="2800" b="1" dirty="0" smtClean="0">
                <a:latin typeface="华文中宋"/>
                <a:ea typeface="华文中宋"/>
                <a:cs typeface="华文中宋"/>
              </a:rPr>
              <a:t>       </a:t>
            </a:r>
            <a:r>
              <a:rPr kumimoji="1" lang="zh-CN" altLang="en-US" sz="2800" b="1" dirty="0">
                <a:latin typeface="华文中宋"/>
                <a:ea typeface="华文中宋"/>
                <a:cs typeface="华文中宋"/>
              </a:rPr>
              <a:t>中</a:t>
            </a:r>
            <a:r>
              <a:rPr kumimoji="1" lang="zh-CN" altLang="en-US" sz="2800" b="1" dirty="0" smtClean="0">
                <a:latin typeface="华文中宋"/>
                <a:ea typeface="华文中宋"/>
                <a:cs typeface="华文中宋"/>
              </a:rPr>
              <a:t>国企业投资美国主要案例</a:t>
            </a:r>
            <a:endParaRPr kumimoji="1" lang="zh-CN" altLang="en-US" sz="2800" b="1" dirty="0">
              <a:latin typeface="华文中宋"/>
              <a:ea typeface="华文中宋"/>
              <a:cs typeface="华文中宋"/>
            </a:endParaRPr>
          </a:p>
        </p:txBody>
      </p:sp>
      <p:sp>
        <p:nvSpPr>
          <p:cNvPr id="3" name="内容占位符 2"/>
          <p:cNvSpPr>
            <a:spLocks noGrp="1"/>
          </p:cNvSpPr>
          <p:nvPr>
            <p:ph idx="1"/>
          </p:nvPr>
        </p:nvSpPr>
        <p:spPr>
          <a:xfrm>
            <a:off x="584200" y="1417638"/>
            <a:ext cx="8229600" cy="5072062"/>
          </a:xfrm>
        </p:spPr>
        <p:txBody>
          <a:bodyPr/>
          <a:lstStyle/>
          <a:p>
            <a:pPr marL="0" indent="0">
              <a:buNone/>
            </a:pPr>
            <a:endParaRPr lang="en-US" altLang="zh-CN" sz="1800" dirty="0"/>
          </a:p>
          <a:p>
            <a:pPr>
              <a:buFont typeface="Wingdings" panose="05000000000000000000" pitchFamily="2" charset="2"/>
              <a:buChar char="l"/>
            </a:pPr>
            <a:r>
              <a:rPr lang="zh-CN" altLang="en-US" sz="2000" b="1" dirty="0" smtClean="0"/>
              <a:t>成功案例</a:t>
            </a:r>
            <a:endParaRPr lang="en-US" altLang="zh-CN" sz="2000" b="1" dirty="0" smtClean="0"/>
          </a:p>
          <a:p>
            <a:pPr>
              <a:buFont typeface="+mj-lt"/>
              <a:buAutoNum type="arabicPeriod"/>
            </a:pPr>
            <a:r>
              <a:rPr lang="en-US" altLang="zh-CN" sz="2000" dirty="0">
                <a:latin typeface="华文中宋"/>
              </a:rPr>
              <a:t>2013</a:t>
            </a:r>
            <a:r>
              <a:rPr lang="zh-CN" altLang="en-US" sz="2000" dirty="0">
                <a:latin typeface="华文中宋"/>
              </a:rPr>
              <a:t>年双汇收购史密斯菲尔德：交易金额约</a:t>
            </a:r>
            <a:r>
              <a:rPr lang="en-US" altLang="zh-CN" sz="2000" dirty="0">
                <a:latin typeface="华文中宋"/>
              </a:rPr>
              <a:t>71</a:t>
            </a:r>
            <a:r>
              <a:rPr lang="zh-CN" altLang="en-US" sz="2000" dirty="0">
                <a:latin typeface="华文中宋"/>
              </a:rPr>
              <a:t>亿美元。（凤凰网）</a:t>
            </a:r>
            <a:endParaRPr lang="en-US" altLang="zh-CN" sz="2000" dirty="0">
              <a:latin typeface="华文中宋"/>
            </a:endParaRPr>
          </a:p>
          <a:p>
            <a:pPr>
              <a:buFont typeface="+mj-lt"/>
              <a:buAutoNum type="arabicPeriod"/>
            </a:pPr>
            <a:r>
              <a:rPr lang="en-US" altLang="zh-CN" sz="2000" dirty="0">
                <a:latin typeface="华文中宋"/>
              </a:rPr>
              <a:t>2012</a:t>
            </a:r>
            <a:r>
              <a:rPr lang="zh-CN" altLang="en-US" sz="2000" dirty="0">
                <a:latin typeface="华文中宋"/>
              </a:rPr>
              <a:t>年</a:t>
            </a:r>
            <a:r>
              <a:rPr lang="zh-CN" altLang="zh-CN" sz="2000" dirty="0">
                <a:latin typeface="华文中宋"/>
              </a:rPr>
              <a:t>万达收购</a:t>
            </a:r>
            <a:r>
              <a:rPr lang="en-US" altLang="zh-CN" sz="2000" dirty="0">
                <a:latin typeface="华文中宋"/>
              </a:rPr>
              <a:t>AMC</a:t>
            </a:r>
            <a:r>
              <a:rPr lang="zh-CN" altLang="en-US" sz="2000" dirty="0">
                <a:latin typeface="华文中宋"/>
              </a:rPr>
              <a:t>：交易金额</a:t>
            </a:r>
            <a:r>
              <a:rPr lang="en-US" altLang="zh-CN" sz="2000" dirty="0">
                <a:latin typeface="华文中宋"/>
              </a:rPr>
              <a:t>26</a:t>
            </a:r>
            <a:r>
              <a:rPr lang="zh-CN" altLang="en-US" sz="2000" dirty="0">
                <a:latin typeface="华文中宋"/>
              </a:rPr>
              <a:t>亿美元。万达集团收购</a:t>
            </a:r>
            <a:r>
              <a:rPr lang="en-US" altLang="zh-CN" sz="2000" dirty="0">
                <a:latin typeface="华文中宋"/>
              </a:rPr>
              <a:t>AMC</a:t>
            </a:r>
            <a:r>
              <a:rPr lang="zh-CN" altLang="en-US" sz="2000" dirty="0">
                <a:latin typeface="华文中宋"/>
              </a:rPr>
              <a:t>公司后，成为全球规模最大的电影院线运营商。（网易）</a:t>
            </a:r>
            <a:endParaRPr lang="en-US" altLang="zh-CN" sz="2000" dirty="0">
              <a:latin typeface="华文中宋"/>
            </a:endParaRPr>
          </a:p>
          <a:p>
            <a:pPr>
              <a:buFont typeface="+mj-lt"/>
              <a:buAutoNum type="arabicPeriod"/>
            </a:pPr>
            <a:r>
              <a:rPr lang="zh-CN" altLang="en-US" sz="2000" dirty="0">
                <a:latin typeface="华文中宋"/>
              </a:rPr>
              <a:t>万向集</a:t>
            </a:r>
            <a:r>
              <a:rPr lang="zh-CN" altLang="en-US" sz="2000" dirty="0" smtClean="0">
                <a:latin typeface="华文中宋"/>
              </a:rPr>
              <a:t>团自</a:t>
            </a:r>
            <a:r>
              <a:rPr lang="en-US" altLang="zh-CN" sz="2000" dirty="0" smtClean="0">
                <a:latin typeface="华文中宋"/>
              </a:rPr>
              <a:t>1999</a:t>
            </a:r>
            <a:r>
              <a:rPr lang="zh-CN" altLang="en-US" sz="2000" dirty="0" smtClean="0">
                <a:latin typeface="华文中宋"/>
              </a:rPr>
              <a:t>年至今在美国成功并购十余家企业，其中于</a:t>
            </a:r>
            <a:r>
              <a:rPr lang="en-US" altLang="zh-CN" sz="2000" dirty="0" smtClean="0">
                <a:latin typeface="华文中宋"/>
              </a:rPr>
              <a:t>2014</a:t>
            </a:r>
            <a:r>
              <a:rPr lang="zh-CN" altLang="en-US" sz="2000" dirty="0">
                <a:latin typeface="华文中宋"/>
              </a:rPr>
              <a:t>年收购菲斯</a:t>
            </a:r>
            <a:r>
              <a:rPr lang="zh-CN" altLang="en-US" sz="2000" dirty="0" smtClean="0">
                <a:latin typeface="华文中宋"/>
              </a:rPr>
              <a:t>科（交</a:t>
            </a:r>
            <a:r>
              <a:rPr lang="zh-CN" altLang="en-US" sz="2000" dirty="0">
                <a:latin typeface="华文中宋"/>
              </a:rPr>
              <a:t>易金额达</a:t>
            </a:r>
            <a:r>
              <a:rPr lang="en-US" altLang="zh-CN" sz="2000" dirty="0">
                <a:latin typeface="华文中宋"/>
              </a:rPr>
              <a:t>1.49</a:t>
            </a:r>
            <a:r>
              <a:rPr lang="zh-CN" altLang="en-US" sz="2000" dirty="0">
                <a:latin typeface="华文中宋"/>
              </a:rPr>
              <a:t>亿美元；电动汽</a:t>
            </a:r>
            <a:r>
              <a:rPr lang="zh-CN" altLang="en-US" sz="2000" dirty="0" smtClean="0">
                <a:latin typeface="华文中宋"/>
              </a:rPr>
              <a:t>车），</a:t>
            </a:r>
            <a:r>
              <a:rPr lang="en-US" altLang="zh-CN" sz="2000" dirty="0" smtClean="0">
                <a:latin typeface="华文中宋"/>
              </a:rPr>
              <a:t>2013</a:t>
            </a:r>
            <a:r>
              <a:rPr lang="zh-CN" altLang="en-US" sz="2000" dirty="0">
                <a:latin typeface="华文中宋"/>
              </a:rPr>
              <a:t>年收购</a:t>
            </a:r>
            <a:r>
              <a:rPr lang="en-US" altLang="zh-CN" sz="2000" dirty="0">
                <a:latin typeface="华文中宋"/>
              </a:rPr>
              <a:t>A123</a:t>
            </a:r>
            <a:r>
              <a:rPr lang="zh-CN" altLang="en-US" sz="2000" dirty="0">
                <a:latin typeface="华文中宋"/>
              </a:rPr>
              <a:t>系统公</a:t>
            </a:r>
            <a:r>
              <a:rPr lang="zh-CN" altLang="en-US" sz="2000" dirty="0" smtClean="0">
                <a:latin typeface="华文中宋"/>
              </a:rPr>
              <a:t>司（交</a:t>
            </a:r>
            <a:r>
              <a:rPr lang="zh-CN" altLang="en-US" sz="2000" dirty="0">
                <a:latin typeface="华文中宋"/>
              </a:rPr>
              <a:t>易金额达</a:t>
            </a:r>
            <a:r>
              <a:rPr lang="en-US" altLang="zh-CN" sz="2000" dirty="0">
                <a:latin typeface="华文中宋"/>
              </a:rPr>
              <a:t>2.566</a:t>
            </a:r>
            <a:r>
              <a:rPr lang="zh-CN" altLang="en-US" sz="2000" dirty="0">
                <a:latin typeface="华文中宋"/>
              </a:rPr>
              <a:t>亿美元；汽车零配</a:t>
            </a:r>
            <a:r>
              <a:rPr lang="zh-CN" altLang="en-US" sz="2000" dirty="0" smtClean="0">
                <a:latin typeface="华文中宋"/>
              </a:rPr>
              <a:t>件）。（网易；凤</a:t>
            </a:r>
            <a:r>
              <a:rPr lang="zh-CN" altLang="en-US" sz="2000" dirty="0">
                <a:latin typeface="华文中宋"/>
              </a:rPr>
              <a:t>凰网</a:t>
            </a:r>
            <a:r>
              <a:rPr lang="zh-CN" altLang="en-US" sz="2000" dirty="0" smtClean="0">
                <a:latin typeface="华文中宋"/>
              </a:rPr>
              <a:t>）</a:t>
            </a:r>
            <a:endParaRPr lang="en-US" altLang="zh-CN" sz="2000" dirty="0">
              <a:latin typeface="华文中宋"/>
            </a:endParaRPr>
          </a:p>
          <a:p>
            <a:pPr>
              <a:buFont typeface="Wingdings" panose="05000000000000000000" pitchFamily="2" charset="2"/>
              <a:buChar char="l"/>
            </a:pPr>
            <a:r>
              <a:rPr lang="zh-CN" altLang="en-US" sz="2000" b="1" dirty="0">
                <a:latin typeface="华文中宋"/>
              </a:rPr>
              <a:t>失败案例</a:t>
            </a:r>
            <a:endParaRPr lang="en-US" altLang="zh-CN" sz="2000" b="1" dirty="0">
              <a:latin typeface="华文中宋"/>
            </a:endParaRPr>
          </a:p>
          <a:p>
            <a:pPr>
              <a:buFont typeface="+mj-lt"/>
              <a:buAutoNum type="arabicPeriod"/>
            </a:pPr>
            <a:r>
              <a:rPr lang="zh-CN" altLang="en-US" sz="2000" dirty="0">
                <a:latin typeface="华文中宋"/>
              </a:rPr>
              <a:t>中海油收购优尼科：</a:t>
            </a:r>
            <a:r>
              <a:rPr lang="en-US" altLang="zh-CN" sz="2000" dirty="0">
                <a:latin typeface="华文中宋"/>
              </a:rPr>
              <a:t>2005</a:t>
            </a:r>
            <a:r>
              <a:rPr lang="zh-CN" altLang="en-US" sz="2000" dirty="0">
                <a:latin typeface="华文中宋"/>
              </a:rPr>
              <a:t>年，美国参众两院通过能源法案新增条款，基本排除了中海油竞购成功的可能。美国的政治和政策障碍是这次并购失败的最主要原因。（新浪财经）</a:t>
            </a:r>
            <a:endParaRPr lang="en-US" altLang="zh-CN" sz="2000" dirty="0">
              <a:latin typeface="华文中宋"/>
            </a:endParaRPr>
          </a:p>
          <a:p>
            <a:pPr>
              <a:buFont typeface="+mj-lt"/>
              <a:buAutoNum type="arabicPeriod"/>
            </a:pPr>
            <a:r>
              <a:rPr lang="zh-CN" altLang="en-US" sz="2000" dirty="0">
                <a:latin typeface="华文中宋"/>
              </a:rPr>
              <a:t>华为并购</a:t>
            </a:r>
            <a:r>
              <a:rPr lang="en-US" altLang="zh-CN" sz="2000" dirty="0">
                <a:latin typeface="华文中宋"/>
              </a:rPr>
              <a:t>3COM</a:t>
            </a:r>
            <a:r>
              <a:rPr lang="zh-CN" altLang="en-US" sz="2000" dirty="0">
                <a:latin typeface="华文中宋"/>
              </a:rPr>
              <a:t>公司：</a:t>
            </a:r>
            <a:r>
              <a:rPr lang="en-US" altLang="zh-CN" sz="2000" dirty="0">
                <a:latin typeface="华文中宋"/>
              </a:rPr>
              <a:t>2008</a:t>
            </a:r>
            <a:r>
              <a:rPr lang="zh-CN" altLang="en-US" sz="2000" dirty="0">
                <a:latin typeface="华文中宋"/>
              </a:rPr>
              <a:t>年，</a:t>
            </a:r>
            <a:r>
              <a:rPr lang="en-US" altLang="zh-CN" sz="2000" dirty="0">
                <a:latin typeface="华文中宋"/>
              </a:rPr>
              <a:t>CFIUS</a:t>
            </a:r>
            <a:r>
              <a:rPr lang="zh-CN" altLang="en-US" sz="2000" dirty="0">
                <a:latin typeface="华文中宋"/>
              </a:rPr>
              <a:t>以“危害美国政府信息安全”为由拒绝对收购案放行而搁浅。（和讯网）</a:t>
            </a:r>
            <a:endParaRPr lang="en-US" altLang="zh-CN" sz="2000" dirty="0">
              <a:latin typeface="华文中宋"/>
            </a:endParaRPr>
          </a:p>
        </p:txBody>
      </p:sp>
      <p:sp>
        <p:nvSpPr>
          <p:cNvPr id="4" name="幻灯片编号占位符 3"/>
          <p:cNvSpPr>
            <a:spLocks noGrp="1"/>
          </p:cNvSpPr>
          <p:nvPr>
            <p:ph type="sldNum" sz="quarter" idx="12"/>
          </p:nvPr>
        </p:nvSpPr>
        <p:spPr/>
        <p:txBody>
          <a:bodyPr/>
          <a:lstStyle/>
          <a:p>
            <a:pPr>
              <a:defRPr/>
            </a:pPr>
            <a:fld id="{69F4CE7A-79A8-4EEE-8E9E-501A5B5BA217}" type="slidenum">
              <a:rPr lang="zh-CN" altLang="en-US" smtClean="0"/>
              <a:pPr>
                <a:defRPr/>
              </a:pPr>
              <a:t>5</a:t>
            </a:fld>
            <a:endParaRPr lang="zh-CN" altLang="en-US"/>
          </a:p>
        </p:txBody>
      </p:sp>
      <p:grpSp>
        <p:nvGrpSpPr>
          <p:cNvPr id="5" name="组 5"/>
          <p:cNvGrpSpPr>
            <a:grpSpLocks/>
          </p:cNvGrpSpPr>
          <p:nvPr/>
        </p:nvGrpSpPr>
        <p:grpSpPr bwMode="auto">
          <a:xfrm>
            <a:off x="379601" y="367608"/>
            <a:ext cx="838121" cy="647700"/>
            <a:chOff x="35099" y="188640"/>
            <a:chExt cx="1152525" cy="865188"/>
          </a:xfrm>
          <a:solidFill>
            <a:schemeClr val="bg1"/>
          </a:solidFill>
        </p:grpSpPr>
        <p:sp>
          <p:nvSpPr>
            <p:cNvPr id="6" name="Rectangle 45"/>
            <p:cNvSpPr>
              <a:spLocks noChangeArrowheads="1"/>
            </p:cNvSpPr>
            <p:nvPr/>
          </p:nvSpPr>
          <p:spPr bwMode="auto">
            <a:xfrm>
              <a:off x="827262" y="331515"/>
              <a:ext cx="215900" cy="1952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7" name="Rectangle 57"/>
            <p:cNvSpPr>
              <a:spLocks noChangeArrowheads="1"/>
            </p:cNvSpPr>
            <p:nvPr/>
          </p:nvSpPr>
          <p:spPr bwMode="auto">
            <a:xfrm>
              <a:off x="898699" y="779190"/>
              <a:ext cx="288925" cy="274638"/>
            </a:xfrm>
            <a:prstGeom prst="rect">
              <a:avLst/>
            </a:prstGeom>
            <a:grpFill/>
            <a:ln w="9525">
              <a:noFill/>
              <a:miter lim="800000"/>
              <a:headEnd/>
              <a:tailEnd/>
            </a:ln>
          </p:spPr>
          <p:txBody>
            <a:bodyPr wrap="none" anchor="ctr"/>
            <a:lstStyle/>
            <a:p>
              <a:endParaRPr lang="zh-CN" altLang="en-US">
                <a:latin typeface="华文中宋"/>
                <a:ea typeface="华文中宋"/>
                <a:cs typeface="华文中宋"/>
              </a:endParaRPr>
            </a:p>
          </p:txBody>
        </p:sp>
        <p:sp>
          <p:nvSpPr>
            <p:cNvPr id="8" name="Rectangle 56"/>
            <p:cNvSpPr>
              <a:spLocks noChangeArrowheads="1"/>
            </p:cNvSpPr>
            <p:nvPr/>
          </p:nvSpPr>
          <p:spPr bwMode="auto">
            <a:xfrm>
              <a:off x="324024" y="261665"/>
              <a:ext cx="215900" cy="193675"/>
            </a:xfrm>
            <a:prstGeom prst="rect">
              <a:avLst/>
            </a:prstGeom>
            <a:grpFill/>
            <a:ln w="9525">
              <a:solidFill>
                <a:srgbClr val="B2B2B2"/>
              </a:solidFill>
              <a:miter lim="800000"/>
              <a:headEnd/>
              <a:tailEnd/>
            </a:ln>
          </p:spPr>
          <p:txBody>
            <a:bodyPr wrap="none" anchor="ctr"/>
            <a:lstStyle/>
            <a:p>
              <a:endParaRPr lang="zh-CN" altLang="en-US">
                <a:latin typeface="华文中宋"/>
                <a:ea typeface="华文中宋"/>
                <a:cs typeface="华文中宋"/>
              </a:endParaRPr>
            </a:p>
          </p:txBody>
        </p:sp>
        <p:sp>
          <p:nvSpPr>
            <p:cNvPr id="9" name="Rectangle 48"/>
            <p:cNvSpPr>
              <a:spLocks noChangeArrowheads="1"/>
            </p:cNvSpPr>
            <p:nvPr/>
          </p:nvSpPr>
          <p:spPr bwMode="auto">
            <a:xfrm>
              <a:off x="250999" y="622028"/>
              <a:ext cx="142875" cy="128587"/>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0" name="Rectangle 51"/>
            <p:cNvSpPr>
              <a:spLocks noChangeArrowheads="1"/>
            </p:cNvSpPr>
            <p:nvPr/>
          </p:nvSpPr>
          <p:spPr bwMode="auto">
            <a:xfrm>
              <a:off x="611362" y="188640"/>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1" name="Rectangle 52"/>
            <p:cNvSpPr>
              <a:spLocks noChangeArrowheads="1"/>
            </p:cNvSpPr>
            <p:nvPr/>
          </p:nvSpPr>
          <p:spPr bwMode="auto">
            <a:xfrm>
              <a:off x="1106662" y="834753"/>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2" name="Rectangle 42"/>
            <p:cNvSpPr>
              <a:spLocks noChangeArrowheads="1"/>
            </p:cNvSpPr>
            <p:nvPr/>
          </p:nvSpPr>
          <p:spPr bwMode="auto">
            <a:xfrm>
              <a:off x="539924" y="549003"/>
              <a:ext cx="288925" cy="2889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3" name="Rectangle 61"/>
            <p:cNvSpPr>
              <a:spLocks noChangeArrowheads="1"/>
            </p:cNvSpPr>
            <p:nvPr/>
          </p:nvSpPr>
          <p:spPr bwMode="auto">
            <a:xfrm>
              <a:off x="827262" y="909365"/>
              <a:ext cx="152400" cy="1444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14" name="Rectangle 63"/>
            <p:cNvSpPr>
              <a:spLocks noChangeArrowheads="1"/>
            </p:cNvSpPr>
            <p:nvPr/>
          </p:nvSpPr>
          <p:spPr bwMode="auto">
            <a:xfrm>
              <a:off x="35099" y="477565"/>
              <a:ext cx="79375" cy="71438"/>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grpSp>
    </p:spTree>
    <p:extLst>
      <p:ext uri="{BB962C8B-B14F-4D97-AF65-F5344CB8AC3E}">
        <p14:creationId xmlns:p14="http://schemas.microsoft.com/office/powerpoint/2010/main" val="39180230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kumimoji="1" lang="zh-CN" altLang="en-US" sz="2800" b="1" dirty="0" smtClean="0">
                <a:latin typeface="华文中宋"/>
                <a:ea typeface="华文中宋"/>
                <a:cs typeface="华文中宋"/>
              </a:rPr>
              <a:t>       主要风险分析</a:t>
            </a:r>
            <a:endParaRPr kumimoji="1" lang="zh-CN" altLang="en-US" sz="2800" b="1" dirty="0">
              <a:latin typeface="华文中宋"/>
              <a:ea typeface="华文中宋"/>
              <a:cs typeface="华文中宋"/>
            </a:endParaRPr>
          </a:p>
        </p:txBody>
      </p:sp>
      <p:sp>
        <p:nvSpPr>
          <p:cNvPr id="3" name="内容占位符 2"/>
          <p:cNvSpPr>
            <a:spLocks noGrp="1"/>
          </p:cNvSpPr>
          <p:nvPr>
            <p:ph idx="1"/>
          </p:nvPr>
        </p:nvSpPr>
        <p:spPr>
          <a:xfrm>
            <a:off x="584200" y="1417638"/>
            <a:ext cx="8229600" cy="5072062"/>
          </a:xfrm>
        </p:spPr>
        <p:txBody>
          <a:bodyPr/>
          <a:lstStyle/>
          <a:p>
            <a:pPr>
              <a:buFont typeface="Wingdings" charset="2"/>
              <a:buChar char="l"/>
            </a:pPr>
            <a:r>
              <a:rPr lang="zh-CN" altLang="en-US" sz="2000" dirty="0" smtClean="0">
                <a:latin typeface="华文中宋"/>
                <a:ea typeface="华文中宋"/>
                <a:cs typeface="华文中宋"/>
              </a:rPr>
              <a:t>美国</a:t>
            </a:r>
            <a:r>
              <a:rPr lang="zh-CN" altLang="zh-CN" sz="2000" dirty="0" smtClean="0">
                <a:latin typeface="华文中宋"/>
                <a:ea typeface="华文中宋"/>
                <a:cs typeface="华文中宋"/>
              </a:rPr>
              <a:t>投资审批机制</a:t>
            </a:r>
            <a:r>
              <a:rPr lang="en-US" altLang="zh-CN" sz="2000" dirty="0" smtClean="0">
                <a:latin typeface="华文中宋"/>
                <a:ea typeface="华文中宋"/>
                <a:cs typeface="华文中宋"/>
              </a:rPr>
              <a:t> - </a:t>
            </a:r>
            <a:r>
              <a:rPr lang="zh-CN" altLang="en-US" sz="2000" dirty="0" smtClean="0">
                <a:latin typeface="华文中宋"/>
                <a:ea typeface="华文中宋"/>
                <a:cs typeface="华文中宋"/>
              </a:rPr>
              <a:t>投资安全审查及反垄断审查</a:t>
            </a:r>
            <a:endParaRPr lang="en-US" altLang="zh-CN" sz="2000" dirty="0">
              <a:latin typeface="华文中宋"/>
              <a:ea typeface="华文中宋"/>
              <a:cs typeface="华文中宋"/>
            </a:endParaRPr>
          </a:p>
          <a:p>
            <a:pPr marL="0" indent="0">
              <a:buNone/>
            </a:pPr>
            <a:r>
              <a:rPr lang="zh-CN" altLang="zh-CN" sz="2000" dirty="0" smtClean="0">
                <a:latin typeface="华文中宋"/>
                <a:ea typeface="华文中宋"/>
                <a:cs typeface="华文中宋"/>
              </a:rPr>
              <a:t> </a:t>
            </a:r>
            <a:r>
              <a:rPr lang="zh-CN" altLang="en-US" sz="2000" dirty="0" smtClean="0">
                <a:latin typeface="华文中宋"/>
                <a:ea typeface="华文中宋"/>
                <a:cs typeface="华文中宋"/>
              </a:rPr>
              <a:t>    </a:t>
            </a:r>
            <a:r>
              <a:rPr lang="zh-CN" altLang="zh-CN" sz="2000" dirty="0" smtClean="0">
                <a:latin typeface="华文中宋"/>
                <a:ea typeface="华文中宋"/>
                <a:cs typeface="华文中宋"/>
              </a:rPr>
              <a:t>中国三一集团</a:t>
            </a:r>
            <a:r>
              <a:rPr lang="zh-CN" altLang="zh-CN" sz="2000" dirty="0">
                <a:latin typeface="华文中宋"/>
                <a:ea typeface="华文中宋"/>
                <a:cs typeface="华文中宋"/>
              </a:rPr>
              <a:t>控股的罗尔斯公司在美国收购位于俄勒冈州某海军基地</a:t>
            </a:r>
            <a:r>
              <a:rPr lang="zh-CN" altLang="zh-CN" sz="2000" dirty="0" smtClean="0">
                <a:latin typeface="华文中宋"/>
                <a:ea typeface="华文中宋"/>
                <a:cs typeface="华文中宋"/>
              </a:rPr>
              <a:t>附近的风力发电场</a:t>
            </a:r>
            <a:r>
              <a:rPr lang="zh-CN" altLang="zh-CN" sz="2000" dirty="0">
                <a:latin typeface="华文中宋"/>
                <a:ea typeface="华文中宋"/>
                <a:cs typeface="华文中宋"/>
              </a:rPr>
              <a:t>的项目遭到否决</a:t>
            </a:r>
            <a:r>
              <a:rPr lang="zh-CN" altLang="zh-CN" sz="2000" dirty="0" smtClean="0">
                <a:latin typeface="华文中宋"/>
                <a:ea typeface="华文中宋"/>
                <a:cs typeface="华文中宋"/>
              </a:rPr>
              <a:t>。</a:t>
            </a:r>
            <a:r>
              <a:rPr lang="zh-CN" altLang="en-US" sz="2000" dirty="0" smtClean="0">
                <a:latin typeface="华文中宋"/>
                <a:ea typeface="华文中宋"/>
                <a:cs typeface="华文中宋"/>
              </a:rPr>
              <a:t>（三一集团官网）</a:t>
            </a:r>
            <a:endParaRPr lang="en-US" altLang="zh-CN" sz="2000" dirty="0">
              <a:latin typeface="华文中宋"/>
              <a:ea typeface="华文中宋"/>
              <a:cs typeface="华文中宋"/>
            </a:endParaRPr>
          </a:p>
          <a:p>
            <a:pPr marL="0" indent="0">
              <a:buNone/>
            </a:pPr>
            <a:endParaRPr lang="en-US" altLang="zh-CN" sz="1800" dirty="0" smtClean="0"/>
          </a:p>
          <a:p>
            <a:pPr>
              <a:buFont typeface="Wingdings" charset="2"/>
              <a:buChar char="l"/>
            </a:pPr>
            <a:r>
              <a:rPr lang="zh-CN" altLang="en-US" sz="2000" dirty="0" smtClean="0">
                <a:latin typeface="华文中宋"/>
                <a:ea typeface="华文中宋"/>
                <a:cs typeface="华文中宋"/>
              </a:rPr>
              <a:t>环保，</a:t>
            </a:r>
            <a:r>
              <a:rPr lang="en-US" altLang="zh-CN" sz="2000" dirty="0" smtClean="0">
                <a:latin typeface="华文中宋"/>
                <a:ea typeface="华文中宋"/>
                <a:cs typeface="华文中宋"/>
              </a:rPr>
              <a:t> </a:t>
            </a:r>
            <a:r>
              <a:rPr lang="zh-CN" altLang="en-US" sz="2000" dirty="0" smtClean="0">
                <a:latin typeface="华文中宋"/>
                <a:ea typeface="华文中宋"/>
                <a:cs typeface="华文中宋"/>
              </a:rPr>
              <a:t>税负，劳动力问题</a:t>
            </a:r>
            <a:endParaRPr lang="en-US" altLang="zh-CN" sz="2000" dirty="0" smtClean="0">
              <a:latin typeface="华文中宋"/>
              <a:ea typeface="华文中宋"/>
              <a:cs typeface="华文中宋"/>
            </a:endParaRPr>
          </a:p>
          <a:p>
            <a:pPr marL="0" indent="0">
              <a:buNone/>
            </a:pPr>
            <a:r>
              <a:rPr lang="en-US" altLang="zh-CN" sz="1800" dirty="0" smtClean="0"/>
              <a:t> </a:t>
            </a:r>
          </a:p>
          <a:p>
            <a:pPr>
              <a:buFont typeface="Wingdings" charset="2"/>
              <a:buChar char="l"/>
            </a:pPr>
            <a:r>
              <a:rPr lang="zh-CN" altLang="en-US" sz="2000" dirty="0" smtClean="0">
                <a:latin typeface="华文中宋"/>
                <a:ea typeface="华文中宋"/>
                <a:cs typeface="华文中宋"/>
              </a:rPr>
              <a:t>资产风险</a:t>
            </a:r>
            <a:endParaRPr lang="en-US" altLang="zh-CN" sz="2000" dirty="0" smtClean="0">
              <a:latin typeface="华文中宋"/>
              <a:ea typeface="华文中宋"/>
              <a:cs typeface="华文中宋"/>
            </a:endParaRPr>
          </a:p>
          <a:p>
            <a:pPr marL="0" indent="0">
              <a:buNone/>
            </a:pPr>
            <a:endParaRPr lang="en-US" altLang="zh-CN" sz="1800" dirty="0" smtClean="0"/>
          </a:p>
          <a:p>
            <a:pPr>
              <a:buFont typeface="Wingdings" charset="2"/>
              <a:buChar char="l"/>
            </a:pPr>
            <a:r>
              <a:rPr lang="zh-CN" altLang="en-US" sz="2000" dirty="0" smtClean="0">
                <a:latin typeface="华文中宋"/>
                <a:ea typeface="华文中宋"/>
                <a:cs typeface="华文中宋"/>
              </a:rPr>
              <a:t>执行风险</a:t>
            </a:r>
            <a:endParaRPr lang="en-US" altLang="zh-CN" sz="2000" dirty="0" smtClean="0">
              <a:latin typeface="华文中宋"/>
              <a:ea typeface="华文中宋"/>
              <a:cs typeface="华文中宋"/>
            </a:endParaRPr>
          </a:p>
          <a:p>
            <a:pPr marL="0" indent="0">
              <a:buNone/>
            </a:pPr>
            <a:r>
              <a:rPr lang="zh-CN" altLang="en-US" sz="2000" dirty="0" smtClean="0">
                <a:latin typeface="华文中宋"/>
                <a:ea typeface="华文中宋"/>
                <a:cs typeface="华文中宋"/>
              </a:rPr>
              <a:t>    缺乏</a:t>
            </a:r>
            <a:r>
              <a:rPr lang="zh-CN" altLang="zh-CN" sz="2000" dirty="0" smtClean="0">
                <a:latin typeface="华文中宋"/>
                <a:ea typeface="华文中宋"/>
                <a:cs typeface="华文中宋"/>
              </a:rPr>
              <a:t>整合被并购资产的能力和执行复杂跨境</a:t>
            </a:r>
            <a:r>
              <a:rPr lang="zh-CN" altLang="zh-CN" sz="2000" dirty="0">
                <a:latin typeface="华文中宋"/>
                <a:ea typeface="华文中宋"/>
                <a:cs typeface="华文中宋"/>
              </a:rPr>
              <a:t>交易的能力</a:t>
            </a:r>
            <a:r>
              <a:rPr lang="zh-CN" altLang="zh-CN" sz="2000" dirty="0" smtClean="0">
                <a:latin typeface="华文中宋"/>
                <a:ea typeface="华文中宋"/>
                <a:cs typeface="华文中宋"/>
              </a:rPr>
              <a:t>。</a:t>
            </a:r>
            <a:endParaRPr lang="en-US" altLang="zh-CN" sz="2000" dirty="0" smtClean="0">
              <a:latin typeface="华文中宋"/>
              <a:ea typeface="华文中宋"/>
              <a:cs typeface="华文中宋"/>
            </a:endParaRPr>
          </a:p>
          <a:p>
            <a:pPr marL="0" indent="0">
              <a:buNone/>
            </a:pPr>
            <a:endParaRPr lang="en-US" altLang="zh-CN" sz="1800" dirty="0"/>
          </a:p>
          <a:p>
            <a:pPr marL="0" indent="0">
              <a:buNone/>
            </a:pPr>
            <a:endParaRPr lang="en-US" altLang="zh-CN" sz="1800" b="1" dirty="0" smtClean="0"/>
          </a:p>
          <a:p>
            <a:pPr marL="0" indent="0">
              <a:buNone/>
            </a:pPr>
            <a:endParaRPr lang="en-US" altLang="zh-CN" sz="1800" dirty="0"/>
          </a:p>
          <a:p>
            <a:endParaRPr kumimoji="1" lang="zh-CN" altLang="en-US" dirty="0"/>
          </a:p>
        </p:txBody>
      </p:sp>
      <p:sp>
        <p:nvSpPr>
          <p:cNvPr id="4" name="幻灯片编号占位符 3"/>
          <p:cNvSpPr>
            <a:spLocks noGrp="1"/>
          </p:cNvSpPr>
          <p:nvPr>
            <p:ph type="sldNum" sz="quarter" idx="12"/>
          </p:nvPr>
        </p:nvSpPr>
        <p:spPr/>
        <p:txBody>
          <a:bodyPr/>
          <a:lstStyle/>
          <a:p>
            <a:pPr>
              <a:defRPr/>
            </a:pPr>
            <a:fld id="{69F4CE7A-79A8-4EEE-8E9E-501A5B5BA217}" type="slidenum">
              <a:rPr lang="zh-CN" altLang="en-US" smtClean="0"/>
              <a:pPr>
                <a:defRPr/>
              </a:pPr>
              <a:t>6</a:t>
            </a:fld>
            <a:endParaRPr lang="zh-CN" altLang="en-US"/>
          </a:p>
        </p:txBody>
      </p:sp>
      <p:grpSp>
        <p:nvGrpSpPr>
          <p:cNvPr id="5" name="组 5"/>
          <p:cNvGrpSpPr>
            <a:grpSpLocks/>
          </p:cNvGrpSpPr>
          <p:nvPr/>
        </p:nvGrpSpPr>
        <p:grpSpPr bwMode="auto">
          <a:xfrm>
            <a:off x="379601" y="367608"/>
            <a:ext cx="838121" cy="647700"/>
            <a:chOff x="35099" y="188640"/>
            <a:chExt cx="1152525" cy="865188"/>
          </a:xfrm>
          <a:solidFill>
            <a:schemeClr val="bg1"/>
          </a:solidFill>
        </p:grpSpPr>
        <p:sp>
          <p:nvSpPr>
            <p:cNvPr id="6" name="Rectangle 45"/>
            <p:cNvSpPr>
              <a:spLocks noChangeArrowheads="1"/>
            </p:cNvSpPr>
            <p:nvPr/>
          </p:nvSpPr>
          <p:spPr bwMode="auto">
            <a:xfrm>
              <a:off x="827262" y="331515"/>
              <a:ext cx="215900" cy="1952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7" name="Rectangle 57"/>
            <p:cNvSpPr>
              <a:spLocks noChangeArrowheads="1"/>
            </p:cNvSpPr>
            <p:nvPr/>
          </p:nvSpPr>
          <p:spPr bwMode="auto">
            <a:xfrm>
              <a:off x="898699" y="779190"/>
              <a:ext cx="288925" cy="274638"/>
            </a:xfrm>
            <a:prstGeom prst="rect">
              <a:avLst/>
            </a:prstGeom>
            <a:grpFill/>
            <a:ln w="9525">
              <a:noFill/>
              <a:miter lim="800000"/>
              <a:headEnd/>
              <a:tailEnd/>
            </a:ln>
          </p:spPr>
          <p:txBody>
            <a:bodyPr wrap="none" anchor="ctr"/>
            <a:lstStyle/>
            <a:p>
              <a:endParaRPr lang="zh-CN" altLang="en-US">
                <a:latin typeface="华文中宋"/>
                <a:ea typeface="华文中宋"/>
                <a:cs typeface="华文中宋"/>
              </a:endParaRPr>
            </a:p>
          </p:txBody>
        </p:sp>
        <p:sp>
          <p:nvSpPr>
            <p:cNvPr id="8" name="Rectangle 56"/>
            <p:cNvSpPr>
              <a:spLocks noChangeArrowheads="1"/>
            </p:cNvSpPr>
            <p:nvPr/>
          </p:nvSpPr>
          <p:spPr bwMode="auto">
            <a:xfrm>
              <a:off x="324024" y="261665"/>
              <a:ext cx="215900" cy="193675"/>
            </a:xfrm>
            <a:prstGeom prst="rect">
              <a:avLst/>
            </a:prstGeom>
            <a:grpFill/>
            <a:ln w="9525">
              <a:solidFill>
                <a:srgbClr val="B2B2B2"/>
              </a:solidFill>
              <a:miter lim="800000"/>
              <a:headEnd/>
              <a:tailEnd/>
            </a:ln>
          </p:spPr>
          <p:txBody>
            <a:bodyPr wrap="none" anchor="ctr"/>
            <a:lstStyle/>
            <a:p>
              <a:endParaRPr lang="zh-CN" altLang="en-US">
                <a:latin typeface="华文中宋"/>
                <a:ea typeface="华文中宋"/>
                <a:cs typeface="华文中宋"/>
              </a:endParaRPr>
            </a:p>
          </p:txBody>
        </p:sp>
        <p:sp>
          <p:nvSpPr>
            <p:cNvPr id="9" name="Rectangle 48"/>
            <p:cNvSpPr>
              <a:spLocks noChangeArrowheads="1"/>
            </p:cNvSpPr>
            <p:nvPr/>
          </p:nvSpPr>
          <p:spPr bwMode="auto">
            <a:xfrm>
              <a:off x="250999" y="622028"/>
              <a:ext cx="142875" cy="128587"/>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0" name="Rectangle 51"/>
            <p:cNvSpPr>
              <a:spLocks noChangeArrowheads="1"/>
            </p:cNvSpPr>
            <p:nvPr/>
          </p:nvSpPr>
          <p:spPr bwMode="auto">
            <a:xfrm>
              <a:off x="611362" y="188640"/>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1" name="Rectangle 52"/>
            <p:cNvSpPr>
              <a:spLocks noChangeArrowheads="1"/>
            </p:cNvSpPr>
            <p:nvPr/>
          </p:nvSpPr>
          <p:spPr bwMode="auto">
            <a:xfrm>
              <a:off x="1106662" y="834753"/>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2" name="Rectangle 42"/>
            <p:cNvSpPr>
              <a:spLocks noChangeArrowheads="1"/>
            </p:cNvSpPr>
            <p:nvPr/>
          </p:nvSpPr>
          <p:spPr bwMode="auto">
            <a:xfrm>
              <a:off x="539924" y="549003"/>
              <a:ext cx="288925" cy="2889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3" name="Rectangle 61"/>
            <p:cNvSpPr>
              <a:spLocks noChangeArrowheads="1"/>
            </p:cNvSpPr>
            <p:nvPr/>
          </p:nvSpPr>
          <p:spPr bwMode="auto">
            <a:xfrm>
              <a:off x="827262" y="909365"/>
              <a:ext cx="152400" cy="1444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14" name="Rectangle 63"/>
            <p:cNvSpPr>
              <a:spLocks noChangeArrowheads="1"/>
            </p:cNvSpPr>
            <p:nvPr/>
          </p:nvSpPr>
          <p:spPr bwMode="auto">
            <a:xfrm>
              <a:off x="35099" y="477565"/>
              <a:ext cx="79375" cy="71438"/>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grpSp>
    </p:spTree>
    <p:extLst>
      <p:ext uri="{BB962C8B-B14F-4D97-AF65-F5344CB8AC3E}">
        <p14:creationId xmlns:p14="http://schemas.microsoft.com/office/powerpoint/2010/main" val="31803439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kumimoji="1" lang="zh-CN" altLang="en-US" sz="2800" b="1" dirty="0" smtClean="0">
                <a:latin typeface="华文中宋"/>
                <a:ea typeface="华文中宋"/>
                <a:cs typeface="华文中宋"/>
              </a:rPr>
              <a:t>      风险防范</a:t>
            </a:r>
            <a:endParaRPr kumimoji="1" lang="zh-CN" altLang="en-US" sz="2800" b="1" dirty="0">
              <a:latin typeface="华文中宋"/>
              <a:ea typeface="华文中宋"/>
              <a:cs typeface="华文中宋"/>
            </a:endParaRPr>
          </a:p>
        </p:txBody>
      </p:sp>
      <p:sp>
        <p:nvSpPr>
          <p:cNvPr id="3" name="内容占位符 2"/>
          <p:cNvSpPr>
            <a:spLocks noGrp="1"/>
          </p:cNvSpPr>
          <p:nvPr>
            <p:ph idx="1"/>
          </p:nvPr>
        </p:nvSpPr>
        <p:spPr/>
        <p:txBody>
          <a:bodyPr/>
          <a:lstStyle/>
          <a:p>
            <a:pPr>
              <a:buFont typeface="Wingdings" charset="2"/>
              <a:buChar char="l"/>
            </a:pPr>
            <a:r>
              <a:rPr lang="zh-CN" altLang="en-US" sz="2000" dirty="0" smtClean="0">
                <a:latin typeface="华文中宋"/>
                <a:ea typeface="华文中宋"/>
                <a:cs typeface="华文中宋"/>
              </a:rPr>
              <a:t>学费必须要交。</a:t>
            </a:r>
            <a:endParaRPr lang="en-US" altLang="zh-CN" sz="2000" dirty="0">
              <a:latin typeface="华文中宋"/>
              <a:ea typeface="华文中宋"/>
              <a:cs typeface="华文中宋"/>
            </a:endParaRPr>
          </a:p>
          <a:p>
            <a:pPr marL="0" indent="0">
              <a:buNone/>
            </a:pPr>
            <a:endParaRPr lang="en-US" altLang="zh-CN" sz="2000" dirty="0" smtClean="0">
              <a:latin typeface="华文中宋"/>
              <a:ea typeface="华文中宋"/>
              <a:cs typeface="华文中宋"/>
            </a:endParaRPr>
          </a:p>
          <a:p>
            <a:pPr>
              <a:buFont typeface="Wingdings" charset="2"/>
              <a:buChar char="l"/>
            </a:pPr>
            <a:r>
              <a:rPr lang="zh-CN" altLang="zh-CN" sz="2000" dirty="0">
                <a:latin typeface="华文中宋"/>
                <a:ea typeface="华文中宋"/>
                <a:cs typeface="华文中宋"/>
              </a:rPr>
              <a:t>越来越多的中国企业在进行境外投资时主动聘请财务、法律、技术、公共关系等方面的专业机构，重视尽职调查和专业机构</a:t>
            </a:r>
            <a:r>
              <a:rPr lang="zh-CN" altLang="zh-CN" sz="2000" dirty="0" smtClean="0">
                <a:latin typeface="华文中宋"/>
                <a:ea typeface="华文中宋"/>
                <a:cs typeface="华文中宋"/>
              </a:rPr>
              <a:t>的意</a:t>
            </a:r>
            <a:r>
              <a:rPr lang="zh-CN" altLang="en-US" sz="2000" dirty="0" smtClean="0">
                <a:latin typeface="华文中宋"/>
                <a:ea typeface="华文中宋"/>
                <a:cs typeface="华文中宋"/>
              </a:rPr>
              <a:t>见。</a:t>
            </a:r>
            <a:endParaRPr lang="en-US" altLang="zh-CN" sz="2000" dirty="0">
              <a:latin typeface="华文中宋"/>
              <a:ea typeface="华文中宋"/>
              <a:cs typeface="华文中宋"/>
            </a:endParaRPr>
          </a:p>
          <a:p>
            <a:pPr>
              <a:buFont typeface="Wingdings" charset="2"/>
              <a:buChar char="l"/>
            </a:pPr>
            <a:endParaRPr lang="en-US" altLang="zh-CN" sz="2000" dirty="0">
              <a:latin typeface="华文中宋"/>
              <a:ea typeface="华文中宋"/>
              <a:cs typeface="华文中宋"/>
            </a:endParaRPr>
          </a:p>
          <a:p>
            <a:pPr>
              <a:buFont typeface="Wingdings" charset="2"/>
              <a:buChar char="l"/>
            </a:pPr>
            <a:r>
              <a:rPr lang="en-US" altLang="zh-CN" sz="2000" dirty="0" smtClean="0">
                <a:latin typeface="华文中宋"/>
                <a:ea typeface="华文中宋"/>
                <a:cs typeface="华文中宋"/>
              </a:rPr>
              <a:t>“</a:t>
            </a:r>
            <a:r>
              <a:rPr lang="zh-CN" altLang="zh-CN" sz="2000" dirty="0">
                <a:latin typeface="华文中宋"/>
                <a:ea typeface="华文中宋"/>
                <a:cs typeface="华文中宋"/>
              </a:rPr>
              <a:t>抱团出海</a:t>
            </a:r>
            <a:r>
              <a:rPr lang="en-US" altLang="zh-CN" sz="2000" dirty="0">
                <a:latin typeface="华文中宋"/>
                <a:ea typeface="华文中宋"/>
                <a:cs typeface="华文中宋"/>
              </a:rPr>
              <a:t>”</a:t>
            </a:r>
            <a:r>
              <a:rPr lang="zh-CN" altLang="zh-CN" sz="2000" dirty="0">
                <a:latin typeface="华文中宋"/>
                <a:ea typeface="华文中宋"/>
                <a:cs typeface="华文中宋"/>
              </a:rPr>
              <a:t>，采用联合体收购的方式，让产业投资人、</a:t>
            </a:r>
            <a:r>
              <a:rPr lang="en-US" altLang="zh-CN" sz="2000" dirty="0">
                <a:latin typeface="华文中宋"/>
                <a:ea typeface="华文中宋"/>
                <a:cs typeface="华文中宋"/>
              </a:rPr>
              <a:t>EPC</a:t>
            </a:r>
            <a:r>
              <a:rPr lang="zh-CN" altLang="zh-CN" sz="2000" dirty="0">
                <a:latin typeface="华文中宋"/>
                <a:ea typeface="华文中宋"/>
                <a:cs typeface="华文中宋"/>
              </a:rPr>
              <a:t>承包商和财务投资人以优势互补的方式来收购和投资项目</a:t>
            </a:r>
            <a:r>
              <a:rPr lang="zh-CN" altLang="zh-CN" sz="2000" dirty="0" smtClean="0">
                <a:latin typeface="华文中宋"/>
                <a:ea typeface="华文中宋"/>
                <a:cs typeface="华文中宋"/>
              </a:rPr>
              <a:t>。</a:t>
            </a:r>
            <a:endParaRPr lang="en-US" altLang="zh-CN" sz="2000" dirty="0" smtClean="0">
              <a:latin typeface="华文中宋"/>
              <a:ea typeface="华文中宋"/>
              <a:cs typeface="华文中宋"/>
            </a:endParaRPr>
          </a:p>
          <a:p>
            <a:pPr marL="0" indent="0">
              <a:buNone/>
            </a:pPr>
            <a:endParaRPr lang="en-US" altLang="zh-CN" sz="2000" dirty="0">
              <a:latin typeface="华文中宋"/>
              <a:ea typeface="华文中宋"/>
              <a:cs typeface="华文中宋"/>
            </a:endParaRPr>
          </a:p>
          <a:p>
            <a:pPr>
              <a:buFont typeface="Wingdings" charset="2"/>
              <a:buChar char="l"/>
            </a:pPr>
            <a:r>
              <a:rPr lang="en-US" altLang="zh-CN" sz="2000" dirty="0">
                <a:latin typeface="华文中宋"/>
                <a:ea typeface="华文中宋"/>
                <a:cs typeface="华文中宋"/>
              </a:rPr>
              <a:t>  </a:t>
            </a:r>
            <a:r>
              <a:rPr lang="zh-CN" altLang="zh-CN" sz="2000" dirty="0" smtClean="0">
                <a:latin typeface="华文中宋"/>
                <a:ea typeface="华文中宋"/>
                <a:cs typeface="华文中宋"/>
              </a:rPr>
              <a:t>中国主权</a:t>
            </a:r>
            <a:r>
              <a:rPr lang="zh-CN" altLang="zh-CN" sz="2000" dirty="0">
                <a:latin typeface="华文中宋"/>
                <a:ea typeface="华文中宋"/>
                <a:cs typeface="华文中宋"/>
              </a:rPr>
              <a:t>基金和私募基金等专业投资者的介入</a:t>
            </a:r>
            <a:r>
              <a:rPr lang="zh-CN" altLang="en-US" sz="2000" dirty="0">
                <a:latin typeface="华文中宋"/>
                <a:ea typeface="华文中宋"/>
                <a:cs typeface="华文中宋"/>
              </a:rPr>
              <a:t>，</a:t>
            </a:r>
            <a:r>
              <a:rPr lang="zh-CN" altLang="zh-CN" sz="2000" dirty="0">
                <a:latin typeface="华文中宋"/>
                <a:ea typeface="华文中宋"/>
                <a:cs typeface="华文中宋"/>
              </a:rPr>
              <a:t>中国境外投资能以更加专业化的方式来进行。</a:t>
            </a:r>
            <a:endParaRPr lang="en-US" altLang="zh-CN" sz="2000" dirty="0">
              <a:latin typeface="华文中宋"/>
              <a:ea typeface="华文中宋"/>
              <a:cs typeface="华文中宋"/>
            </a:endParaRPr>
          </a:p>
          <a:p>
            <a:endParaRPr kumimoji="1" lang="zh-CN" altLang="en-US" dirty="0"/>
          </a:p>
        </p:txBody>
      </p:sp>
      <p:sp>
        <p:nvSpPr>
          <p:cNvPr id="4" name="幻灯片编号占位符 3"/>
          <p:cNvSpPr>
            <a:spLocks noGrp="1"/>
          </p:cNvSpPr>
          <p:nvPr>
            <p:ph type="sldNum" sz="quarter" idx="12"/>
          </p:nvPr>
        </p:nvSpPr>
        <p:spPr/>
        <p:txBody>
          <a:bodyPr/>
          <a:lstStyle/>
          <a:p>
            <a:pPr>
              <a:defRPr/>
            </a:pPr>
            <a:fld id="{69F4CE7A-79A8-4EEE-8E9E-501A5B5BA217}" type="slidenum">
              <a:rPr lang="zh-CN" altLang="en-US" smtClean="0"/>
              <a:pPr>
                <a:defRPr/>
              </a:pPr>
              <a:t>7</a:t>
            </a:fld>
            <a:endParaRPr lang="zh-CN" altLang="en-US"/>
          </a:p>
        </p:txBody>
      </p:sp>
      <p:grpSp>
        <p:nvGrpSpPr>
          <p:cNvPr id="5" name="组 5"/>
          <p:cNvGrpSpPr>
            <a:grpSpLocks/>
          </p:cNvGrpSpPr>
          <p:nvPr/>
        </p:nvGrpSpPr>
        <p:grpSpPr bwMode="auto">
          <a:xfrm>
            <a:off x="379601" y="367608"/>
            <a:ext cx="838121" cy="647700"/>
            <a:chOff x="35099" y="188640"/>
            <a:chExt cx="1152525" cy="865188"/>
          </a:xfrm>
          <a:solidFill>
            <a:schemeClr val="bg1"/>
          </a:solidFill>
        </p:grpSpPr>
        <p:sp>
          <p:nvSpPr>
            <p:cNvPr id="6" name="Rectangle 45"/>
            <p:cNvSpPr>
              <a:spLocks noChangeArrowheads="1"/>
            </p:cNvSpPr>
            <p:nvPr/>
          </p:nvSpPr>
          <p:spPr bwMode="auto">
            <a:xfrm>
              <a:off x="827262" y="331515"/>
              <a:ext cx="215900" cy="1952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7" name="Rectangle 57"/>
            <p:cNvSpPr>
              <a:spLocks noChangeArrowheads="1"/>
            </p:cNvSpPr>
            <p:nvPr/>
          </p:nvSpPr>
          <p:spPr bwMode="auto">
            <a:xfrm>
              <a:off x="898699" y="779190"/>
              <a:ext cx="288925" cy="274638"/>
            </a:xfrm>
            <a:prstGeom prst="rect">
              <a:avLst/>
            </a:prstGeom>
            <a:grpFill/>
            <a:ln w="9525">
              <a:noFill/>
              <a:miter lim="800000"/>
              <a:headEnd/>
              <a:tailEnd/>
            </a:ln>
          </p:spPr>
          <p:txBody>
            <a:bodyPr wrap="none" anchor="ctr"/>
            <a:lstStyle/>
            <a:p>
              <a:endParaRPr lang="zh-CN" altLang="en-US">
                <a:latin typeface="华文中宋"/>
                <a:ea typeface="华文中宋"/>
                <a:cs typeface="华文中宋"/>
              </a:endParaRPr>
            </a:p>
          </p:txBody>
        </p:sp>
        <p:sp>
          <p:nvSpPr>
            <p:cNvPr id="8" name="Rectangle 56"/>
            <p:cNvSpPr>
              <a:spLocks noChangeArrowheads="1"/>
            </p:cNvSpPr>
            <p:nvPr/>
          </p:nvSpPr>
          <p:spPr bwMode="auto">
            <a:xfrm>
              <a:off x="324024" y="261665"/>
              <a:ext cx="215900" cy="193675"/>
            </a:xfrm>
            <a:prstGeom prst="rect">
              <a:avLst/>
            </a:prstGeom>
            <a:grpFill/>
            <a:ln w="9525">
              <a:solidFill>
                <a:srgbClr val="B2B2B2"/>
              </a:solidFill>
              <a:miter lim="800000"/>
              <a:headEnd/>
              <a:tailEnd/>
            </a:ln>
          </p:spPr>
          <p:txBody>
            <a:bodyPr wrap="none" anchor="ctr"/>
            <a:lstStyle/>
            <a:p>
              <a:endParaRPr lang="zh-CN" altLang="en-US">
                <a:latin typeface="华文中宋"/>
                <a:ea typeface="华文中宋"/>
                <a:cs typeface="华文中宋"/>
              </a:endParaRPr>
            </a:p>
          </p:txBody>
        </p:sp>
        <p:sp>
          <p:nvSpPr>
            <p:cNvPr id="9" name="Rectangle 48"/>
            <p:cNvSpPr>
              <a:spLocks noChangeArrowheads="1"/>
            </p:cNvSpPr>
            <p:nvPr/>
          </p:nvSpPr>
          <p:spPr bwMode="auto">
            <a:xfrm>
              <a:off x="250999" y="622028"/>
              <a:ext cx="142875" cy="128587"/>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0" name="Rectangle 51"/>
            <p:cNvSpPr>
              <a:spLocks noChangeArrowheads="1"/>
            </p:cNvSpPr>
            <p:nvPr/>
          </p:nvSpPr>
          <p:spPr bwMode="auto">
            <a:xfrm>
              <a:off x="611362" y="188640"/>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1" name="Rectangle 52"/>
            <p:cNvSpPr>
              <a:spLocks noChangeArrowheads="1"/>
            </p:cNvSpPr>
            <p:nvPr/>
          </p:nvSpPr>
          <p:spPr bwMode="auto">
            <a:xfrm>
              <a:off x="1106662" y="834753"/>
              <a:ext cx="80962" cy="730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2" name="Rectangle 42"/>
            <p:cNvSpPr>
              <a:spLocks noChangeArrowheads="1"/>
            </p:cNvSpPr>
            <p:nvPr/>
          </p:nvSpPr>
          <p:spPr bwMode="auto">
            <a:xfrm>
              <a:off x="539924" y="549003"/>
              <a:ext cx="288925" cy="288925"/>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sp>
          <p:nvSpPr>
            <p:cNvPr id="13" name="Rectangle 61"/>
            <p:cNvSpPr>
              <a:spLocks noChangeArrowheads="1"/>
            </p:cNvSpPr>
            <p:nvPr/>
          </p:nvSpPr>
          <p:spPr bwMode="auto">
            <a:xfrm>
              <a:off x="827262" y="909365"/>
              <a:ext cx="152400" cy="144463"/>
            </a:xfrm>
            <a:prstGeom prst="rect">
              <a:avLst/>
            </a:prstGeom>
            <a:grpFill/>
            <a:ln w="9525">
              <a:solidFill>
                <a:srgbClr val="C0C0C0"/>
              </a:solidFill>
              <a:miter lim="800000"/>
              <a:headEnd/>
              <a:tailEnd/>
            </a:ln>
          </p:spPr>
          <p:txBody>
            <a:bodyPr wrap="none" anchor="ctr"/>
            <a:lstStyle/>
            <a:p>
              <a:endParaRPr lang="zh-CN" altLang="en-US">
                <a:latin typeface="华文中宋"/>
                <a:ea typeface="华文中宋"/>
                <a:cs typeface="华文中宋"/>
              </a:endParaRPr>
            </a:p>
          </p:txBody>
        </p:sp>
        <p:sp>
          <p:nvSpPr>
            <p:cNvPr id="14" name="Rectangle 63"/>
            <p:cNvSpPr>
              <a:spLocks noChangeArrowheads="1"/>
            </p:cNvSpPr>
            <p:nvPr/>
          </p:nvSpPr>
          <p:spPr bwMode="auto">
            <a:xfrm>
              <a:off x="35099" y="477565"/>
              <a:ext cx="79375" cy="71438"/>
            </a:xfrm>
            <a:prstGeom prst="rect">
              <a:avLst/>
            </a:prstGeom>
            <a:grpFill/>
            <a:ln w="9525">
              <a:solidFill>
                <a:schemeClr val="bg2"/>
              </a:solidFill>
              <a:miter lim="800000"/>
              <a:headEnd/>
              <a:tailEnd/>
            </a:ln>
          </p:spPr>
          <p:txBody>
            <a:bodyPr wrap="none" anchor="ctr"/>
            <a:lstStyle/>
            <a:p>
              <a:endParaRPr lang="zh-CN" altLang="en-US">
                <a:latin typeface="华文中宋"/>
                <a:ea typeface="华文中宋"/>
                <a:cs typeface="华文中宋"/>
              </a:endParaRPr>
            </a:p>
          </p:txBody>
        </p:sp>
      </p:grpSp>
    </p:spTree>
    <p:extLst>
      <p:ext uri="{BB962C8B-B14F-4D97-AF65-F5344CB8AC3E}">
        <p14:creationId xmlns:p14="http://schemas.microsoft.com/office/powerpoint/2010/main" val="34368927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txBox="1">
            <a:spLocks/>
          </p:cNvSpPr>
          <p:nvPr/>
        </p:nvSpPr>
        <p:spPr bwMode="auto">
          <a:xfrm>
            <a:off x="1203325" y="561975"/>
            <a:ext cx="5172075" cy="461665"/>
          </a:xfrm>
          <a:prstGeom prst="rect">
            <a:avLst/>
          </a:prstGeom>
          <a:noFill/>
          <a:ln w="9525">
            <a:noFill/>
            <a:miter lim="800000"/>
            <a:headEnd/>
            <a:tailEnd/>
          </a:ln>
        </p:spPr>
        <p:txBody>
          <a:bodyPr wrap="square">
            <a:spAutoFit/>
          </a:bodyPr>
          <a:lstStyle/>
          <a:p>
            <a:r>
              <a:rPr kumimoji="1" lang="zh-CN" altLang="en-US" sz="2400" b="1" dirty="0">
                <a:latin typeface="华文中宋"/>
                <a:ea typeface="华文中宋"/>
                <a:cs typeface="华文中宋"/>
              </a:rPr>
              <a:t>细节决定成败</a:t>
            </a:r>
            <a:r>
              <a:rPr kumimoji="1" lang="zh-CN" altLang="zh-CN" sz="2400" b="1" dirty="0">
                <a:latin typeface="华文中宋"/>
                <a:ea typeface="华文中宋"/>
                <a:cs typeface="华文中宋"/>
              </a:rPr>
              <a:t> </a:t>
            </a:r>
            <a:r>
              <a:rPr kumimoji="1" lang="en-US" altLang="zh-CN" sz="2400" b="1" dirty="0">
                <a:latin typeface="华文中宋"/>
                <a:ea typeface="华文中宋"/>
                <a:cs typeface="华文中宋"/>
              </a:rPr>
              <a:t>–</a:t>
            </a:r>
            <a:r>
              <a:rPr kumimoji="1" lang="zh-CN" altLang="en-US" sz="2400" b="1" dirty="0">
                <a:latin typeface="华文中宋"/>
                <a:ea typeface="华文中宋"/>
                <a:cs typeface="华文中宋"/>
              </a:rPr>
              <a:t> 常见问题列举</a:t>
            </a:r>
            <a:endParaRPr kumimoji="1" lang="en-US" altLang="zh-CN" sz="2400" b="1" dirty="0">
              <a:latin typeface="华文中宋"/>
              <a:ea typeface="华文中宋"/>
              <a:cs typeface="华文中宋"/>
            </a:endParaRPr>
          </a:p>
        </p:txBody>
      </p:sp>
      <p:grpSp>
        <p:nvGrpSpPr>
          <p:cNvPr id="5" name="组 5"/>
          <p:cNvGrpSpPr>
            <a:grpSpLocks/>
          </p:cNvGrpSpPr>
          <p:nvPr/>
        </p:nvGrpSpPr>
        <p:grpSpPr bwMode="auto">
          <a:xfrm>
            <a:off x="379601" y="367608"/>
            <a:ext cx="838121" cy="647700"/>
            <a:chOff x="35099" y="188640"/>
            <a:chExt cx="1152525" cy="865188"/>
          </a:xfrm>
          <a:solidFill>
            <a:schemeClr val="bg1"/>
          </a:solidFill>
        </p:grpSpPr>
        <p:sp>
          <p:nvSpPr>
            <p:cNvPr id="9" name="Rectangle 45"/>
            <p:cNvSpPr>
              <a:spLocks noChangeArrowheads="1"/>
            </p:cNvSpPr>
            <p:nvPr/>
          </p:nvSpPr>
          <p:spPr bwMode="auto">
            <a:xfrm>
              <a:off x="827262" y="331515"/>
              <a:ext cx="215900" cy="195263"/>
            </a:xfrm>
            <a:prstGeom prst="rect">
              <a:avLst/>
            </a:prstGeom>
            <a:grpFill/>
            <a:ln w="9525">
              <a:solidFill>
                <a:srgbClr val="C0C0C0"/>
              </a:solidFill>
              <a:miter lim="800000"/>
              <a:headEnd/>
              <a:tailEnd/>
            </a:ln>
          </p:spPr>
          <p:txBody>
            <a:bodyPr wrap="none" anchor="ctr"/>
            <a:lstStyle/>
            <a:p>
              <a:pPr fontAlgn="auto">
                <a:spcBef>
                  <a:spcPts val="0"/>
                </a:spcBef>
                <a:spcAft>
                  <a:spcPts val="0"/>
                </a:spcAft>
                <a:defRPr/>
              </a:pPr>
              <a:endParaRPr lang="zh-CN" altLang="en-US">
                <a:latin typeface="华文中宋"/>
                <a:ea typeface="华文中宋"/>
                <a:cs typeface="华文中宋"/>
              </a:endParaRPr>
            </a:p>
          </p:txBody>
        </p:sp>
        <p:sp>
          <p:nvSpPr>
            <p:cNvPr id="10" name="Rectangle 57"/>
            <p:cNvSpPr>
              <a:spLocks noChangeArrowheads="1"/>
            </p:cNvSpPr>
            <p:nvPr/>
          </p:nvSpPr>
          <p:spPr bwMode="auto">
            <a:xfrm>
              <a:off x="898699" y="779190"/>
              <a:ext cx="288925" cy="274638"/>
            </a:xfrm>
            <a:prstGeom prst="rect">
              <a:avLst/>
            </a:prstGeom>
            <a:grpFill/>
            <a:ln w="9525">
              <a:noFill/>
              <a:miter lim="800000"/>
              <a:headEnd/>
              <a:tailEnd/>
            </a:ln>
          </p:spPr>
          <p:txBody>
            <a:bodyPr wrap="none" anchor="ctr"/>
            <a:lstStyle/>
            <a:p>
              <a:pPr fontAlgn="auto">
                <a:spcBef>
                  <a:spcPts val="0"/>
                </a:spcBef>
                <a:spcAft>
                  <a:spcPts val="0"/>
                </a:spcAft>
                <a:defRPr/>
              </a:pPr>
              <a:endParaRPr lang="zh-CN" altLang="en-US">
                <a:latin typeface="华文中宋"/>
                <a:ea typeface="华文中宋"/>
                <a:cs typeface="华文中宋"/>
              </a:endParaRPr>
            </a:p>
          </p:txBody>
        </p:sp>
        <p:sp>
          <p:nvSpPr>
            <p:cNvPr id="11" name="Rectangle 56"/>
            <p:cNvSpPr>
              <a:spLocks noChangeArrowheads="1"/>
            </p:cNvSpPr>
            <p:nvPr/>
          </p:nvSpPr>
          <p:spPr bwMode="auto">
            <a:xfrm>
              <a:off x="324024" y="261665"/>
              <a:ext cx="215900" cy="193675"/>
            </a:xfrm>
            <a:prstGeom prst="rect">
              <a:avLst/>
            </a:prstGeom>
            <a:grpFill/>
            <a:ln w="9525">
              <a:solidFill>
                <a:srgbClr val="B2B2B2"/>
              </a:solidFill>
              <a:miter lim="800000"/>
              <a:headEnd/>
              <a:tailEnd/>
            </a:ln>
          </p:spPr>
          <p:txBody>
            <a:bodyPr wrap="none" anchor="ctr"/>
            <a:lstStyle/>
            <a:p>
              <a:pPr fontAlgn="auto">
                <a:spcBef>
                  <a:spcPts val="0"/>
                </a:spcBef>
                <a:spcAft>
                  <a:spcPts val="0"/>
                </a:spcAft>
                <a:defRPr/>
              </a:pPr>
              <a:endParaRPr lang="zh-CN" altLang="en-US">
                <a:latin typeface="华文中宋"/>
                <a:ea typeface="华文中宋"/>
                <a:cs typeface="华文中宋"/>
              </a:endParaRPr>
            </a:p>
          </p:txBody>
        </p:sp>
        <p:sp>
          <p:nvSpPr>
            <p:cNvPr id="12" name="Rectangle 48"/>
            <p:cNvSpPr>
              <a:spLocks noChangeArrowheads="1"/>
            </p:cNvSpPr>
            <p:nvPr/>
          </p:nvSpPr>
          <p:spPr bwMode="auto">
            <a:xfrm>
              <a:off x="250999" y="622028"/>
              <a:ext cx="142875" cy="128587"/>
            </a:xfrm>
            <a:prstGeom prst="rect">
              <a:avLst/>
            </a:prstGeom>
            <a:grpFill/>
            <a:ln w="9525">
              <a:solidFill>
                <a:schemeClr val="bg2"/>
              </a:solidFill>
              <a:miter lim="800000"/>
              <a:headEnd/>
              <a:tailEnd/>
            </a:ln>
          </p:spPr>
          <p:txBody>
            <a:bodyPr wrap="none" anchor="ctr"/>
            <a:lstStyle/>
            <a:p>
              <a:pPr fontAlgn="auto">
                <a:spcBef>
                  <a:spcPts val="0"/>
                </a:spcBef>
                <a:spcAft>
                  <a:spcPts val="0"/>
                </a:spcAft>
                <a:defRPr/>
              </a:pPr>
              <a:endParaRPr lang="zh-CN" altLang="en-US">
                <a:latin typeface="华文中宋"/>
                <a:ea typeface="华文中宋"/>
                <a:cs typeface="华文中宋"/>
              </a:endParaRPr>
            </a:p>
          </p:txBody>
        </p:sp>
        <p:sp>
          <p:nvSpPr>
            <p:cNvPr id="13" name="Rectangle 51"/>
            <p:cNvSpPr>
              <a:spLocks noChangeArrowheads="1"/>
            </p:cNvSpPr>
            <p:nvPr/>
          </p:nvSpPr>
          <p:spPr bwMode="auto">
            <a:xfrm>
              <a:off x="611362" y="188640"/>
              <a:ext cx="80962" cy="73025"/>
            </a:xfrm>
            <a:prstGeom prst="rect">
              <a:avLst/>
            </a:prstGeom>
            <a:grpFill/>
            <a:ln w="9525">
              <a:solidFill>
                <a:schemeClr val="bg2"/>
              </a:solidFill>
              <a:miter lim="800000"/>
              <a:headEnd/>
              <a:tailEnd/>
            </a:ln>
          </p:spPr>
          <p:txBody>
            <a:bodyPr wrap="none" anchor="ctr"/>
            <a:lstStyle/>
            <a:p>
              <a:pPr fontAlgn="auto">
                <a:spcBef>
                  <a:spcPts val="0"/>
                </a:spcBef>
                <a:spcAft>
                  <a:spcPts val="0"/>
                </a:spcAft>
                <a:defRPr/>
              </a:pPr>
              <a:endParaRPr lang="zh-CN" altLang="en-US">
                <a:latin typeface="华文中宋"/>
                <a:ea typeface="华文中宋"/>
                <a:cs typeface="华文中宋"/>
              </a:endParaRPr>
            </a:p>
          </p:txBody>
        </p:sp>
        <p:sp>
          <p:nvSpPr>
            <p:cNvPr id="14" name="Rectangle 52"/>
            <p:cNvSpPr>
              <a:spLocks noChangeArrowheads="1"/>
            </p:cNvSpPr>
            <p:nvPr/>
          </p:nvSpPr>
          <p:spPr bwMode="auto">
            <a:xfrm>
              <a:off x="1106662" y="834753"/>
              <a:ext cx="80962" cy="73025"/>
            </a:xfrm>
            <a:prstGeom prst="rect">
              <a:avLst/>
            </a:prstGeom>
            <a:grpFill/>
            <a:ln w="9525">
              <a:solidFill>
                <a:schemeClr val="bg2"/>
              </a:solidFill>
              <a:miter lim="800000"/>
              <a:headEnd/>
              <a:tailEnd/>
            </a:ln>
          </p:spPr>
          <p:txBody>
            <a:bodyPr wrap="none" anchor="ctr"/>
            <a:lstStyle/>
            <a:p>
              <a:pPr fontAlgn="auto">
                <a:spcBef>
                  <a:spcPts val="0"/>
                </a:spcBef>
                <a:spcAft>
                  <a:spcPts val="0"/>
                </a:spcAft>
                <a:defRPr/>
              </a:pPr>
              <a:endParaRPr lang="zh-CN" altLang="en-US">
                <a:latin typeface="华文中宋"/>
                <a:ea typeface="华文中宋"/>
                <a:cs typeface="华文中宋"/>
              </a:endParaRPr>
            </a:p>
          </p:txBody>
        </p:sp>
        <p:sp>
          <p:nvSpPr>
            <p:cNvPr id="15" name="Rectangle 42"/>
            <p:cNvSpPr>
              <a:spLocks noChangeArrowheads="1"/>
            </p:cNvSpPr>
            <p:nvPr/>
          </p:nvSpPr>
          <p:spPr bwMode="auto">
            <a:xfrm>
              <a:off x="539924" y="549003"/>
              <a:ext cx="288925" cy="288925"/>
            </a:xfrm>
            <a:prstGeom prst="rect">
              <a:avLst/>
            </a:prstGeom>
            <a:grpFill/>
            <a:ln w="9525">
              <a:solidFill>
                <a:schemeClr val="bg2"/>
              </a:solidFill>
              <a:miter lim="800000"/>
              <a:headEnd/>
              <a:tailEnd/>
            </a:ln>
          </p:spPr>
          <p:txBody>
            <a:bodyPr wrap="none" anchor="ctr"/>
            <a:lstStyle/>
            <a:p>
              <a:pPr fontAlgn="auto">
                <a:spcBef>
                  <a:spcPts val="0"/>
                </a:spcBef>
                <a:spcAft>
                  <a:spcPts val="0"/>
                </a:spcAft>
                <a:defRPr/>
              </a:pPr>
              <a:endParaRPr lang="zh-CN" altLang="en-US">
                <a:latin typeface="华文中宋"/>
                <a:ea typeface="华文中宋"/>
                <a:cs typeface="华文中宋"/>
              </a:endParaRPr>
            </a:p>
          </p:txBody>
        </p:sp>
        <p:sp>
          <p:nvSpPr>
            <p:cNvPr id="16" name="Rectangle 61"/>
            <p:cNvSpPr>
              <a:spLocks noChangeArrowheads="1"/>
            </p:cNvSpPr>
            <p:nvPr/>
          </p:nvSpPr>
          <p:spPr bwMode="auto">
            <a:xfrm>
              <a:off x="827262" y="909365"/>
              <a:ext cx="152400" cy="144463"/>
            </a:xfrm>
            <a:prstGeom prst="rect">
              <a:avLst/>
            </a:prstGeom>
            <a:grpFill/>
            <a:ln w="9525">
              <a:solidFill>
                <a:srgbClr val="C0C0C0"/>
              </a:solidFill>
              <a:miter lim="800000"/>
              <a:headEnd/>
              <a:tailEnd/>
            </a:ln>
          </p:spPr>
          <p:txBody>
            <a:bodyPr wrap="none" anchor="ctr"/>
            <a:lstStyle/>
            <a:p>
              <a:pPr fontAlgn="auto">
                <a:spcBef>
                  <a:spcPts val="0"/>
                </a:spcBef>
                <a:spcAft>
                  <a:spcPts val="0"/>
                </a:spcAft>
                <a:defRPr/>
              </a:pPr>
              <a:endParaRPr lang="zh-CN" altLang="en-US">
                <a:latin typeface="华文中宋"/>
                <a:ea typeface="华文中宋"/>
                <a:cs typeface="华文中宋"/>
              </a:endParaRPr>
            </a:p>
          </p:txBody>
        </p:sp>
        <p:sp>
          <p:nvSpPr>
            <p:cNvPr id="17" name="Rectangle 63"/>
            <p:cNvSpPr>
              <a:spLocks noChangeArrowheads="1"/>
            </p:cNvSpPr>
            <p:nvPr/>
          </p:nvSpPr>
          <p:spPr bwMode="auto">
            <a:xfrm>
              <a:off x="35099" y="477565"/>
              <a:ext cx="79375" cy="71438"/>
            </a:xfrm>
            <a:prstGeom prst="rect">
              <a:avLst/>
            </a:prstGeom>
            <a:grpFill/>
            <a:ln w="9525">
              <a:solidFill>
                <a:schemeClr val="bg2"/>
              </a:solidFill>
              <a:miter lim="800000"/>
              <a:headEnd/>
              <a:tailEnd/>
            </a:ln>
          </p:spPr>
          <p:txBody>
            <a:bodyPr wrap="none" anchor="ctr"/>
            <a:lstStyle/>
            <a:p>
              <a:pPr fontAlgn="auto">
                <a:spcBef>
                  <a:spcPts val="0"/>
                </a:spcBef>
                <a:spcAft>
                  <a:spcPts val="0"/>
                </a:spcAft>
                <a:defRPr/>
              </a:pPr>
              <a:endParaRPr lang="zh-CN" altLang="en-US">
                <a:latin typeface="华文中宋"/>
                <a:ea typeface="华文中宋"/>
                <a:cs typeface="华文中宋"/>
              </a:endParaRPr>
            </a:p>
          </p:txBody>
        </p:sp>
      </p:grpSp>
      <p:sp>
        <p:nvSpPr>
          <p:cNvPr id="19" name="幻灯片编号占位符 1"/>
          <p:cNvSpPr>
            <a:spLocks noGrp="1"/>
          </p:cNvSpPr>
          <p:nvPr>
            <p:ph type="sldNum" sz="quarter" idx="12"/>
          </p:nvPr>
        </p:nvSpPr>
        <p:spPr>
          <a:xfrm>
            <a:off x="6654800" y="6508750"/>
            <a:ext cx="2133600" cy="365125"/>
          </a:xfrm>
        </p:spPr>
        <p:txBody>
          <a:bodyPr/>
          <a:lstStyle/>
          <a:p>
            <a:pPr>
              <a:defRPr/>
            </a:pPr>
            <a:fld id="{96C9ED08-FF3A-4DD6-9EA6-53920E6B78E5}" type="slidenum">
              <a:rPr lang="zh-CN" altLang="en-US" sz="1000">
                <a:latin typeface="华文中宋"/>
                <a:ea typeface="华文中宋"/>
                <a:cs typeface="华文中宋"/>
              </a:rPr>
              <a:pPr>
                <a:defRPr/>
              </a:pPr>
              <a:t>8</a:t>
            </a:fld>
            <a:endParaRPr lang="zh-CN" altLang="en-US" sz="1000" dirty="0">
              <a:latin typeface="华文中宋"/>
              <a:ea typeface="华文中宋"/>
              <a:cs typeface="华文中宋"/>
            </a:endParaRPr>
          </a:p>
        </p:txBody>
      </p:sp>
      <p:sp>
        <p:nvSpPr>
          <p:cNvPr id="27652" name="矩形 20"/>
          <p:cNvSpPr>
            <a:spLocks noChangeArrowheads="1"/>
          </p:cNvSpPr>
          <p:nvPr/>
        </p:nvSpPr>
        <p:spPr bwMode="auto">
          <a:xfrm>
            <a:off x="639763" y="1473200"/>
            <a:ext cx="4313237" cy="641350"/>
          </a:xfrm>
          <a:prstGeom prst="rect">
            <a:avLst/>
          </a:prstGeom>
          <a:noFill/>
          <a:ln w="9525">
            <a:noFill/>
            <a:miter lim="800000"/>
            <a:headEnd/>
            <a:tailEnd/>
          </a:ln>
        </p:spPr>
        <p:txBody>
          <a:bodyPr>
            <a:spAutoFit/>
          </a:bodyPr>
          <a:lstStyle/>
          <a:p>
            <a:pPr algn="just">
              <a:lnSpc>
                <a:spcPct val="150000"/>
              </a:lnSpc>
            </a:pPr>
            <a:endParaRPr lang="zh-CN" altLang="en-US" sz="1200">
              <a:solidFill>
                <a:srgbClr val="000000"/>
              </a:solidFill>
              <a:latin typeface="华文中宋"/>
              <a:ea typeface="华文中宋"/>
              <a:cs typeface="华文中宋"/>
            </a:endParaRPr>
          </a:p>
          <a:p>
            <a:pPr algn="just">
              <a:lnSpc>
                <a:spcPct val="150000"/>
              </a:lnSpc>
            </a:pPr>
            <a:r>
              <a:rPr lang="zh-CN" altLang="en-US" sz="1200">
                <a:solidFill>
                  <a:srgbClr val="000000"/>
                </a:solidFill>
                <a:latin typeface="华文中宋"/>
                <a:ea typeface="华文中宋"/>
                <a:cs typeface="华文中宋"/>
              </a:rPr>
              <a:t> </a:t>
            </a:r>
            <a:endParaRPr lang="en-US" altLang="zh-CN" sz="1200">
              <a:solidFill>
                <a:srgbClr val="000000"/>
              </a:solidFill>
              <a:latin typeface="华文中宋"/>
              <a:ea typeface="华文中宋"/>
              <a:cs typeface="华文中宋"/>
            </a:endParaRPr>
          </a:p>
        </p:txBody>
      </p:sp>
      <p:pic>
        <p:nvPicPr>
          <p:cNvPr id="27653" name="图片 19"/>
          <p:cNvPicPr>
            <a:picLocks noChangeAspect="1"/>
          </p:cNvPicPr>
          <p:nvPr/>
        </p:nvPicPr>
        <p:blipFill>
          <a:blip r:embed="rId3"/>
          <a:srcRect l="3519" r="28703" b="11940"/>
          <a:stretch>
            <a:fillRect/>
          </a:stretch>
        </p:blipFill>
        <p:spPr bwMode="auto">
          <a:xfrm>
            <a:off x="6111875" y="3124200"/>
            <a:ext cx="2511425" cy="3263900"/>
          </a:xfrm>
          <a:prstGeom prst="rect">
            <a:avLst/>
          </a:prstGeom>
          <a:noFill/>
          <a:ln w="9525">
            <a:noFill/>
            <a:miter lim="800000"/>
            <a:headEnd/>
            <a:tailEnd/>
          </a:ln>
        </p:spPr>
      </p:pic>
      <p:sp>
        <p:nvSpPr>
          <p:cNvPr id="18" name="矩形 24"/>
          <p:cNvSpPr>
            <a:spLocks noChangeArrowheads="1"/>
          </p:cNvSpPr>
          <p:nvPr/>
        </p:nvSpPr>
        <p:spPr bwMode="auto">
          <a:xfrm>
            <a:off x="588963" y="1281078"/>
            <a:ext cx="5240337" cy="5157822"/>
          </a:xfrm>
          <a:prstGeom prst="rect">
            <a:avLst/>
          </a:prstGeom>
          <a:noFill/>
          <a:ln w="9525">
            <a:noFill/>
            <a:miter lim="800000"/>
            <a:headEnd/>
            <a:tailEnd/>
          </a:ln>
        </p:spPr>
        <p:txBody>
          <a:bodyPr wrap="square">
            <a:spAutoFit/>
          </a:bodyPr>
          <a:lstStyle/>
          <a:p>
            <a:pPr marL="285750" indent="-285750" algn="just">
              <a:lnSpc>
                <a:spcPct val="125000"/>
              </a:lnSpc>
              <a:spcAft>
                <a:spcPts val="600"/>
              </a:spcAft>
              <a:buFont typeface="Wingdings" charset="2"/>
              <a:buChar char="l"/>
            </a:pPr>
            <a:r>
              <a:rPr lang="zh-CN" altLang="en-US" sz="2000" dirty="0" smtClean="0">
                <a:latin typeface="华文中宋"/>
                <a:ea typeface="华文中宋"/>
                <a:cs typeface="华文中宋"/>
              </a:rPr>
              <a:t>交易流程管理：对各项目步骤安排预估不充分或过于乐观，尤其在涉及上市公司交易的披露规则及公司治理批准程序</a:t>
            </a:r>
            <a:endParaRPr lang="en-US" altLang="zh-CN" sz="2000" dirty="0">
              <a:latin typeface="华文中宋"/>
              <a:ea typeface="华文中宋"/>
              <a:cs typeface="华文中宋"/>
            </a:endParaRPr>
          </a:p>
          <a:p>
            <a:pPr marL="285750" indent="-285750" algn="just">
              <a:lnSpc>
                <a:spcPct val="125000"/>
              </a:lnSpc>
              <a:spcAft>
                <a:spcPts val="600"/>
              </a:spcAft>
              <a:buFont typeface="Wingdings" charset="2"/>
              <a:buChar char="l"/>
            </a:pPr>
            <a:r>
              <a:rPr lang="zh-CN" altLang="en-US" sz="2000" dirty="0" smtClean="0">
                <a:latin typeface="华文中宋"/>
                <a:ea typeface="华文中宋"/>
                <a:cs typeface="华文中宋"/>
              </a:rPr>
              <a:t>项目管理：分工不明确，多头管理，重复工作</a:t>
            </a:r>
            <a:endParaRPr lang="en-US" altLang="zh-CN" sz="2000" dirty="0">
              <a:latin typeface="华文中宋"/>
              <a:ea typeface="华文中宋"/>
              <a:cs typeface="华文中宋"/>
            </a:endParaRPr>
          </a:p>
          <a:p>
            <a:pPr marL="285750" indent="-285750" algn="just">
              <a:lnSpc>
                <a:spcPct val="125000"/>
              </a:lnSpc>
              <a:spcAft>
                <a:spcPts val="600"/>
              </a:spcAft>
              <a:buFont typeface="Wingdings" charset="2"/>
              <a:buChar char="l"/>
            </a:pPr>
            <a:r>
              <a:rPr lang="zh-CN" altLang="en-US" sz="2000" dirty="0" smtClean="0">
                <a:latin typeface="华文中宋"/>
                <a:ea typeface="华文中宋"/>
                <a:cs typeface="华文中宋"/>
              </a:rPr>
              <a:t>保密协议</a:t>
            </a:r>
            <a:r>
              <a:rPr lang="en-US" altLang="zh-CN" sz="2000" dirty="0" smtClean="0">
                <a:latin typeface="华文中宋"/>
                <a:ea typeface="华文中宋"/>
                <a:cs typeface="华文中宋"/>
              </a:rPr>
              <a:t>/</a:t>
            </a:r>
            <a:r>
              <a:rPr lang="zh-CN" altLang="en-US" sz="2000" dirty="0" smtClean="0">
                <a:latin typeface="华文中宋"/>
                <a:ea typeface="华文中宋"/>
                <a:cs typeface="华文中宋"/>
              </a:rPr>
              <a:t>静默协议：急于进入项目，签署过于草率</a:t>
            </a:r>
            <a:endParaRPr lang="en-US" altLang="zh-CN" sz="2000" dirty="0">
              <a:latin typeface="华文中宋"/>
              <a:ea typeface="华文中宋"/>
              <a:cs typeface="华文中宋"/>
            </a:endParaRPr>
          </a:p>
          <a:p>
            <a:pPr marL="285750" indent="-285750" algn="just">
              <a:lnSpc>
                <a:spcPct val="125000"/>
              </a:lnSpc>
              <a:spcAft>
                <a:spcPts val="600"/>
              </a:spcAft>
              <a:buFont typeface="Wingdings" charset="2"/>
              <a:buChar char="l"/>
            </a:pPr>
            <a:r>
              <a:rPr lang="zh-CN" altLang="en-US" sz="2000" dirty="0" smtClean="0">
                <a:latin typeface="华文中宋"/>
                <a:ea typeface="华文中宋"/>
                <a:cs typeface="华文中宋"/>
              </a:rPr>
              <a:t>尽职调查：现场调查不仔细、不到位</a:t>
            </a:r>
            <a:endParaRPr lang="en-US" altLang="zh-CN" sz="2000" dirty="0">
              <a:latin typeface="华文中宋"/>
              <a:ea typeface="华文中宋"/>
              <a:cs typeface="华文中宋"/>
            </a:endParaRPr>
          </a:p>
          <a:p>
            <a:pPr marL="285750" indent="-285750" algn="just">
              <a:lnSpc>
                <a:spcPct val="125000"/>
              </a:lnSpc>
              <a:spcAft>
                <a:spcPts val="600"/>
              </a:spcAft>
              <a:buFont typeface="Wingdings" charset="2"/>
              <a:buChar char="l"/>
            </a:pPr>
            <a:r>
              <a:rPr lang="zh-CN" altLang="en-US" sz="2000" dirty="0" smtClean="0">
                <a:latin typeface="华文中宋"/>
                <a:ea typeface="华文中宋"/>
                <a:cs typeface="华文中宋"/>
              </a:rPr>
              <a:t>谈判：主谈和辅助分工配合不清晰</a:t>
            </a:r>
            <a:endParaRPr lang="en-US" altLang="zh-CN" sz="2000" dirty="0">
              <a:latin typeface="华文中宋"/>
              <a:ea typeface="华文中宋"/>
              <a:cs typeface="华文中宋"/>
            </a:endParaRPr>
          </a:p>
          <a:p>
            <a:pPr marL="285750" indent="-285750" algn="just">
              <a:lnSpc>
                <a:spcPct val="125000"/>
              </a:lnSpc>
              <a:spcAft>
                <a:spcPts val="600"/>
              </a:spcAft>
              <a:buFont typeface="Wingdings" charset="2"/>
              <a:buChar char="l"/>
            </a:pPr>
            <a:r>
              <a:rPr lang="zh-CN" altLang="en-US" sz="2000" dirty="0" smtClean="0">
                <a:latin typeface="华文中宋"/>
                <a:ea typeface="华文中宋"/>
                <a:cs typeface="华文中宋"/>
              </a:rPr>
              <a:t>协议文本：条款语言模糊</a:t>
            </a:r>
            <a:endParaRPr lang="en-US" altLang="zh-CN" sz="2000" dirty="0">
              <a:latin typeface="华文中宋"/>
              <a:ea typeface="华文中宋"/>
              <a:cs typeface="华文中宋"/>
            </a:endParaRPr>
          </a:p>
          <a:p>
            <a:pPr marL="285750" indent="-285750" algn="just">
              <a:lnSpc>
                <a:spcPct val="125000"/>
              </a:lnSpc>
              <a:spcAft>
                <a:spcPts val="600"/>
              </a:spcAft>
              <a:buFont typeface="Wingdings" charset="2"/>
              <a:buChar char="l"/>
            </a:pPr>
            <a:r>
              <a:rPr lang="zh-CN" altLang="en-US" sz="2000" dirty="0" smtClean="0">
                <a:latin typeface="华文中宋"/>
                <a:ea typeface="华文中宋"/>
                <a:cs typeface="华文中宋"/>
              </a:rPr>
              <a:t>交割：交割文件清详细单列明所有交割文件及步骤</a:t>
            </a:r>
            <a:endParaRPr lang="en-US" altLang="zh-CN" sz="2000" dirty="0" smtClean="0">
              <a:latin typeface="华文中宋"/>
              <a:ea typeface="华文中宋"/>
              <a:cs typeface="华文中宋"/>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17596</TotalTime>
  <Words>712</Words>
  <Application>Microsoft Macintosh PowerPoint</Application>
  <PresentationFormat>全屏显示(4:3)</PresentationFormat>
  <Paragraphs>117</Paragraphs>
  <Slides>10</Slides>
  <Notes>1</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中国企业投资美国趋势以及风险防范</vt:lpstr>
      <vt:lpstr>PowerPoint 演示文稿</vt:lpstr>
      <vt:lpstr>PowerPoint 演示文稿</vt:lpstr>
      <vt:lpstr>      中国企业投资美国最新趋势</vt:lpstr>
      <vt:lpstr>      中国企业投资美国最新趋势（续）</vt:lpstr>
      <vt:lpstr>       中国企业投资美国主要案例</vt:lpstr>
      <vt:lpstr>       主要风险分析</vt:lpstr>
      <vt:lpstr>      风险防范</vt:lpstr>
      <vt:lpstr>PowerPoint 演示文稿</vt:lpstr>
      <vt:lpstr>PowerPoint 演示文稿</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助力中国企业走向世界</dc:title>
  <dc:subject/>
  <dc:creator>Charles Wang</dc:creator>
  <cp:keywords/>
  <dc:description/>
  <cp:lastModifiedBy>Wu</cp:lastModifiedBy>
  <cp:revision>485</cp:revision>
  <cp:lastPrinted>2012-12-14T11:02:05Z</cp:lastPrinted>
  <dcterms:created xsi:type="dcterms:W3CDTF">2012-10-26T04:17:14Z</dcterms:created>
  <dcterms:modified xsi:type="dcterms:W3CDTF">2014-09-10T04:50:26Z</dcterms:modified>
  <cp:category/>
</cp:coreProperties>
</file>