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4" r:id="rId4"/>
    <p:sldId id="266" r:id="rId5"/>
    <p:sldId id="305" r:id="rId6"/>
    <p:sldId id="268" r:id="rId7"/>
    <p:sldId id="285" r:id="rId8"/>
    <p:sldId id="269" r:id="rId9"/>
    <p:sldId id="287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7" r:id="rId19"/>
    <p:sldId id="316" r:id="rId20"/>
    <p:sldId id="318" r:id="rId21"/>
  </p:sldIdLst>
  <p:sldSz cx="9144000" cy="6858000" type="screen4x3"/>
  <p:notesSz cx="6797675" cy="9928225"/>
  <p:embeddedFontLst>
    <p:embeddedFont>
      <p:font typeface="楷体" pitchFamily="49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微软雅黑" pitchFamily="34" charset="-122"/>
      <p:regular r:id="rId29"/>
      <p:bold r:id="rId30"/>
    </p:embeddedFont>
    <p:embeddedFont>
      <p:font typeface="黑体" pitchFamily="49" charset="-122"/>
      <p:regular r:id="rId31"/>
    </p:embeddedFont>
    <p:embeddedFont>
      <p:font typeface="Dotum" pitchFamily="34" charset="-127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54F"/>
    <a:srgbClr val="15756C"/>
    <a:srgbClr val="19897E"/>
    <a:srgbClr val="1A786D"/>
    <a:srgbClr val="904ACA"/>
    <a:srgbClr val="006600"/>
    <a:srgbClr val="9CCF87"/>
    <a:srgbClr val="98B957"/>
    <a:srgbClr val="9CBC5C"/>
    <a:srgbClr val="85A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1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6026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092" y="1"/>
            <a:ext cx="2946065" cy="496026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4706555D-FF63-4A59-96FA-B2F6E28718A6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658"/>
            <a:ext cx="2946065" cy="496026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092" y="9430658"/>
            <a:ext cx="2946065" cy="496026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E56F900-C1C2-4597-8CC3-9C4FEF328C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028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D533C8A3-B71A-4C64-A6EB-C351DFBFEDFC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F1A78EC7-183F-4561-BB29-547D4FC39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840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4DCF0-F376-43A2-80AE-CD623845C1D0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未命名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7504" y="195829"/>
            <a:ext cx="2500330" cy="518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56D1-DC7B-4E41-8DB6-06EDC059FC3D}" type="datetimeFigureOut">
              <a:rPr lang="zh-CN" altLang="en-US" smtClean="0"/>
              <a:pPr/>
              <a:t>2014/9/9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8833-FB1F-41C3-BA1E-9507A63E26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38091" y="5733256"/>
            <a:ext cx="1867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2014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9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日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Picture 6" descr="D:\2011年\2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9300" y="4205387"/>
            <a:ext cx="51054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528" y="1700809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推进跨国投资 实现合作共赢</a:t>
            </a:r>
            <a:endParaRPr kumimoji="1" lang="zh-CN" altLang="en-US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796" y="31409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绿地集团董事长、总裁    张玉良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644008" y="3045341"/>
            <a:ext cx="374441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位于市中心核心区。投资金额超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亿美元，占地面积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2.76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万平方米。产品组合包括酒店、服务式公寓和高档住宅。预计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2019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年前全部完工。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8" name="图片 27" descr="美国洛杉矶绿地中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064759"/>
            <a:ext cx="3384376" cy="228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组合 20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2" name="TextBox 21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美国投资情况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二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9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洛杉矶大都会项目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美国纽约绿地大西洋广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4759"/>
            <a:ext cx="3384376" cy="228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827584" y="2949331"/>
            <a:ext cx="36724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位于纽约布鲁克林区。项目总投资高达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亿美元，占地面积约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6.45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万平方米，产品组合包括公寓、商业、酒店等，是中国企业在美投资的最大房地产项目。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3" name="TextBox 22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美国投资情况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二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9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32152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纽约大西洋广场项目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043608" y="3236979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下一步，绿地将继续加大在美国市场的拓展力度。除现有投资项目外，还将密切关注纽约、洛杉矶、旧金山等地投资机会。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19" name="TextBox 18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美国投资情况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二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7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32152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未来投资计划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1" name="Picture 6" descr="http://img9.jiwu.com/news_pics/21156/21156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2880320" cy="2369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259632" y="2984949"/>
            <a:ext cx="27363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扩大当地需求，提振经济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2264483"/>
            <a:ext cx="703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促进当地经济发展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7984" y="2855257"/>
            <a:ext cx="4248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属地化经营，为当地上下游企业带来商机，在美项目共涉及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59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家合作伙伴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5" name="Picture 2" descr="http://www.aspirepropertyinvest.com.au/wp-content/uploads/2012/02/Invest_SA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-43200" r="-2702" b="31599"/>
          <a:stretch>
            <a:fillRect/>
          </a:stretch>
        </p:blipFill>
        <p:spPr bwMode="auto">
          <a:xfrm>
            <a:off x="1403648" y="3525011"/>
            <a:ext cx="2088232" cy="227141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43808" y="362102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93B54F"/>
                </a:solidFill>
                <a:latin typeface="黑体" pitchFamily="49" charset="-122"/>
                <a:ea typeface="黑体" pitchFamily="49" charset="-122"/>
              </a:rPr>
              <a:t>投资</a:t>
            </a:r>
            <a:endParaRPr lang="zh-CN" altLang="en-US" sz="3200" b="1" dirty="0">
              <a:solidFill>
                <a:srgbClr val="93B54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30" name="TextBox 29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海外投资的基本体会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三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4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32152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惠及投资地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3" name="图片 22" descr="图片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93097"/>
            <a:ext cx="1767694" cy="1763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115616" y="3429000"/>
            <a:ext cx="28803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两个项目预计将直接创造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万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个就业岗位，通过合作伙伴间接创造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1200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个。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2264483"/>
            <a:ext cx="703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改善当地就业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19" name="TextBox 18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海外投资的基本体会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三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7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32152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惠及投资地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9" name="Picture 2" descr="http://image.3607.com/2012/04/22/2012042420084496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553"/>
          <a:stretch>
            <a:fillRect/>
          </a:stretch>
        </p:blipFill>
        <p:spPr bwMode="auto">
          <a:xfrm>
            <a:off x="4139952" y="2852937"/>
            <a:ext cx="3888432" cy="30797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2264483"/>
            <a:ext cx="703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提升当地城市功能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8" name="TextBox 27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海外投资的基本体会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三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2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32152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惠及投资地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5616" y="3429000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改善环境，提升品质，完善城市空间布局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852937"/>
            <a:ext cx="3978449" cy="310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2264483"/>
            <a:ext cx="703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树立跨国公司形象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5" name="TextBox 24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海外投资的基本体会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三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9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53755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惠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及自身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8" name="图片 17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368" y="3322165"/>
            <a:ext cx="7357264" cy="25357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2264483"/>
            <a:ext cx="703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开拓新的发展空间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5" name="TextBox 24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海外投资的基本体会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三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47994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惠及自身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 descr="D:\0df431adcbef760904798f912cdda3cc7cd99e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1255" y="2926588"/>
            <a:ext cx="3359931" cy="335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矩形 135"/>
          <p:cNvSpPr/>
          <p:nvPr/>
        </p:nvSpPr>
        <p:spPr>
          <a:xfrm>
            <a:off x="1619672" y="3429000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在全球范围内寻找投资机会，开辟新的成长空间。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2264483"/>
            <a:ext cx="703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提升配置全球资源的能力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5" name="TextBox 24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海外投资的基本体会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三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48714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惠及自身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 descr="D:\学习\素材\6608733_201355134000_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3214686"/>
            <a:ext cx="3167149" cy="2780607"/>
          </a:xfrm>
          <a:prstGeom prst="rect">
            <a:avLst/>
          </a:prstGeom>
          <a:noFill/>
        </p:spPr>
      </p:pic>
      <p:sp>
        <p:nvSpPr>
          <p:cNvPr id="49" name="矩形 48"/>
          <p:cNvSpPr/>
          <p:nvPr/>
        </p:nvSpPr>
        <p:spPr>
          <a:xfrm>
            <a:off x="1331640" y="3525012"/>
            <a:ext cx="28803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提升企业在全球范围内配置土地、资金、市场、人才等资源的能力。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07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2264483"/>
            <a:ext cx="703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提升管理水平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5" name="TextBox 24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海外投资的基本体会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三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50154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惠及自身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8" name="Freeform 38"/>
          <p:cNvSpPr>
            <a:spLocks/>
          </p:cNvSpPr>
          <p:nvPr/>
        </p:nvSpPr>
        <p:spPr bwMode="auto">
          <a:xfrm>
            <a:off x="3275212" y="3303073"/>
            <a:ext cx="2082606" cy="2269067"/>
          </a:xfrm>
          <a:custGeom>
            <a:avLst/>
            <a:gdLst>
              <a:gd name="T0" fmla="*/ 273 w 984"/>
              <a:gd name="T1" fmla="*/ 960 h 960"/>
              <a:gd name="T2" fmla="*/ 0 w 984"/>
              <a:gd name="T3" fmla="*/ 617 h 960"/>
              <a:gd name="T4" fmla="*/ 97 w 984"/>
              <a:gd name="T5" fmla="*/ 190 h 960"/>
              <a:gd name="T6" fmla="*/ 492 w 984"/>
              <a:gd name="T7" fmla="*/ 0 h 960"/>
              <a:gd name="T8" fmla="*/ 886 w 984"/>
              <a:gd name="T9" fmla="*/ 190 h 960"/>
              <a:gd name="T10" fmla="*/ 984 w 984"/>
              <a:gd name="T11" fmla="*/ 618 h 960"/>
              <a:gd name="T12" fmla="*/ 710 w 984"/>
              <a:gd name="T13" fmla="*/ 960 h 960"/>
              <a:gd name="T14" fmla="*/ 273 w 984"/>
              <a:gd name="T15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4" h="960">
                <a:moveTo>
                  <a:pt x="273" y="960"/>
                </a:moveTo>
                <a:lnTo>
                  <a:pt x="0" y="617"/>
                </a:lnTo>
                <a:lnTo>
                  <a:pt x="97" y="190"/>
                </a:lnTo>
                <a:lnTo>
                  <a:pt x="492" y="0"/>
                </a:lnTo>
                <a:lnTo>
                  <a:pt x="886" y="190"/>
                </a:lnTo>
                <a:lnTo>
                  <a:pt x="984" y="618"/>
                </a:lnTo>
                <a:lnTo>
                  <a:pt x="710" y="960"/>
                </a:lnTo>
                <a:lnTo>
                  <a:pt x="273" y="9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9" name="Freeform 39"/>
          <p:cNvSpPr>
            <a:spLocks/>
          </p:cNvSpPr>
          <p:nvPr/>
        </p:nvSpPr>
        <p:spPr bwMode="auto">
          <a:xfrm>
            <a:off x="1924681" y="3837619"/>
            <a:ext cx="1459398" cy="276999"/>
          </a:xfrm>
          <a:custGeom>
            <a:avLst/>
            <a:gdLst>
              <a:gd name="T0" fmla="*/ 2234 w 2234"/>
              <a:gd name="T1" fmla="*/ 107 h 107"/>
              <a:gd name="T2" fmla="*/ 2014 w 2234"/>
              <a:gd name="T3" fmla="*/ 5 h 107"/>
              <a:gd name="T4" fmla="*/ 0 w 2234"/>
              <a:gd name="T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" h="107">
                <a:moveTo>
                  <a:pt x="2234" y="107"/>
                </a:moveTo>
                <a:lnTo>
                  <a:pt x="2014" y="5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triangle" w="med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1" name="Freeform 53"/>
          <p:cNvSpPr>
            <a:spLocks/>
          </p:cNvSpPr>
          <p:nvPr/>
        </p:nvSpPr>
        <p:spPr bwMode="auto">
          <a:xfrm>
            <a:off x="1924682" y="4959177"/>
            <a:ext cx="1501864" cy="276999"/>
          </a:xfrm>
          <a:custGeom>
            <a:avLst/>
            <a:gdLst>
              <a:gd name="T0" fmla="*/ 2122 w 2122"/>
              <a:gd name="T1" fmla="*/ 0 h 75"/>
              <a:gd name="T2" fmla="*/ 1865 w 2122"/>
              <a:gd name="T3" fmla="*/ 75 h 75"/>
              <a:gd name="T4" fmla="*/ 0 w 2122"/>
              <a:gd name="T5" fmla="*/ 7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2" h="75">
                <a:moveTo>
                  <a:pt x="2122" y="0"/>
                </a:moveTo>
                <a:lnTo>
                  <a:pt x="1865" y="75"/>
                </a:lnTo>
                <a:lnTo>
                  <a:pt x="0" y="74"/>
                </a:lnTo>
              </a:path>
            </a:pathLst>
          </a:custGeom>
          <a:noFill/>
          <a:ln w="222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triangle" w="med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0893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国际经验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24681" y="3325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管理理念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59762" y="528544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运营思维</a:t>
            </a:r>
          </a:p>
        </p:txBody>
      </p:sp>
      <p:sp>
        <p:nvSpPr>
          <p:cNvPr id="74" name="AutoShape 42"/>
          <p:cNvSpPr>
            <a:spLocks noChangeArrowheads="1"/>
          </p:cNvSpPr>
          <p:nvPr/>
        </p:nvSpPr>
        <p:spPr bwMode="auto">
          <a:xfrm>
            <a:off x="5500694" y="3894679"/>
            <a:ext cx="976313" cy="1248833"/>
          </a:xfrm>
          <a:custGeom>
            <a:avLst/>
            <a:gdLst>
              <a:gd name="G0" fmla="+- 9237 0 0"/>
              <a:gd name="G1" fmla="+- 4833 0 0"/>
              <a:gd name="G2" fmla="+- 21600 0 4833"/>
              <a:gd name="G3" fmla="+- 10800 0 4833"/>
              <a:gd name="G4" fmla="+- 21600 0 9237"/>
              <a:gd name="G5" fmla="*/ G4 G3 10800"/>
              <a:gd name="G6" fmla="+- 21600 0 G5"/>
              <a:gd name="T0" fmla="*/ 9237 w 21600"/>
              <a:gd name="T1" fmla="*/ 0 h 21600"/>
              <a:gd name="T2" fmla="*/ 0 w 21600"/>
              <a:gd name="T3" fmla="*/ 10800 h 21600"/>
              <a:gd name="T4" fmla="*/ 923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237" y="0"/>
                </a:moveTo>
                <a:lnTo>
                  <a:pt x="9237" y="4833"/>
                </a:lnTo>
                <a:lnTo>
                  <a:pt x="3375" y="4833"/>
                </a:lnTo>
                <a:lnTo>
                  <a:pt x="3375" y="16767"/>
                </a:lnTo>
                <a:lnTo>
                  <a:pt x="9237" y="16767"/>
                </a:lnTo>
                <a:lnTo>
                  <a:pt x="92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33"/>
                </a:moveTo>
                <a:lnTo>
                  <a:pt x="1350" y="16767"/>
                </a:lnTo>
                <a:lnTo>
                  <a:pt x="2700" y="16767"/>
                </a:lnTo>
                <a:lnTo>
                  <a:pt x="2700" y="4833"/>
                </a:lnTo>
                <a:close/>
              </a:path>
              <a:path w="21600" h="21600">
                <a:moveTo>
                  <a:pt x="0" y="4833"/>
                </a:moveTo>
                <a:lnTo>
                  <a:pt x="0" y="16767"/>
                </a:lnTo>
                <a:lnTo>
                  <a:pt x="675" y="16767"/>
                </a:lnTo>
                <a:lnTo>
                  <a:pt x="675" y="483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6588224" y="4220553"/>
            <a:ext cx="1440160" cy="40011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管理提升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2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115616" y="2375979"/>
            <a:ext cx="712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绿地成立于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1992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年，通过全球投资、多元发展，已成为特大型跨国企业，集团总资产超过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707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亿美元。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2014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财富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全球企业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500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强排名</a:t>
            </a:r>
            <a:r>
              <a:rPr lang="en-US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268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位。</a:t>
            </a:r>
          </a:p>
        </p:txBody>
      </p:sp>
      <p:grpSp>
        <p:nvGrpSpPr>
          <p:cNvPr id="26" name="组合 34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7" name="TextBox 26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企业及海外发展概况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一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企业概况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403648" y="3717032"/>
            <a:ext cx="2160240" cy="384043"/>
          </a:xfrm>
          <a:prstGeom prst="roundRect">
            <a:avLst/>
          </a:prstGeom>
          <a:solidFill>
            <a:srgbClr val="85A6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年经营业绩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619672" y="4197085"/>
            <a:ext cx="2736304" cy="2016224"/>
            <a:chOff x="1547664" y="4581128"/>
            <a:chExt cx="2880320" cy="1800200"/>
          </a:xfrm>
        </p:grpSpPr>
        <p:sp>
          <p:nvSpPr>
            <p:cNvPr id="42" name="矩形 41"/>
            <p:cNvSpPr/>
            <p:nvPr/>
          </p:nvSpPr>
          <p:spPr>
            <a:xfrm>
              <a:off x="1547664" y="4653136"/>
              <a:ext cx="2880320" cy="1728192"/>
            </a:xfrm>
            <a:prstGeom prst="rect">
              <a:avLst/>
            </a:prstGeom>
            <a:solidFill>
              <a:srgbClr val="EFF4E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 descr="绿地---展板新--绿地在中国-01.jpg"/>
            <p:cNvPicPr>
              <a:picLocks noChangeAspect="1"/>
            </p:cNvPicPr>
            <p:nvPr/>
          </p:nvPicPr>
          <p:blipFill>
            <a:blip r:embed="rId3" cstate="print"/>
            <a:srcRect l="11842" t="47109" r="63446" b="50739"/>
            <a:stretch>
              <a:fillRect/>
            </a:stretch>
          </p:blipFill>
          <p:spPr>
            <a:xfrm>
              <a:off x="1547664" y="4581128"/>
              <a:ext cx="2808312" cy="50405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835696" y="4941168"/>
              <a:ext cx="2304256" cy="906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85A644"/>
                  </a:solidFill>
                  <a:latin typeface="Dotum" pitchFamily="34" charset="-127"/>
                  <a:ea typeface="Dotum" pitchFamily="34" charset="-127"/>
                  <a:cs typeface="Arial" pitchFamily="34" charset="0"/>
                </a:rPr>
                <a:t>534</a:t>
              </a:r>
              <a:r>
                <a:rPr lang="zh-CN" altLang="en-US" sz="1600" b="1" dirty="0" smtClean="0">
                  <a:solidFill>
                    <a:srgbClr val="0066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亿美元</a:t>
              </a:r>
              <a:endParaRPr lang="zh-CN" altLang="en-US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16016" y="4197085"/>
            <a:ext cx="2736304" cy="2016224"/>
            <a:chOff x="4932040" y="4077072"/>
            <a:chExt cx="2880320" cy="1800200"/>
          </a:xfrm>
        </p:grpSpPr>
        <p:sp>
          <p:nvSpPr>
            <p:cNvPr id="46" name="矩形 45"/>
            <p:cNvSpPr/>
            <p:nvPr/>
          </p:nvSpPr>
          <p:spPr>
            <a:xfrm>
              <a:off x="4932040" y="4077072"/>
              <a:ext cx="2880320" cy="1800200"/>
            </a:xfrm>
            <a:prstGeom prst="rect">
              <a:avLst/>
            </a:prstGeom>
            <a:solidFill>
              <a:srgbClr val="EFF4E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08104" y="4437112"/>
              <a:ext cx="2304256" cy="906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85A644"/>
                  </a:solidFill>
                  <a:latin typeface="Dotum" pitchFamily="34" charset="-127"/>
                  <a:ea typeface="Dotum" pitchFamily="34" charset="-127"/>
                  <a:cs typeface="Arial" pitchFamily="34" charset="0"/>
                </a:rPr>
                <a:t>46</a:t>
              </a:r>
              <a:r>
                <a:rPr lang="zh-CN" altLang="en-US" sz="1600" b="1" dirty="0" smtClean="0">
                  <a:solidFill>
                    <a:srgbClr val="0066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亿美元</a:t>
              </a:r>
              <a:endParaRPr lang="zh-CN" altLang="en-US" b="1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pic>
          <p:nvPicPr>
            <p:cNvPr id="48" name="图片 47" descr="绿地---展板新--绿地在中国-01.jpg"/>
            <p:cNvPicPr>
              <a:picLocks noChangeAspect="1"/>
            </p:cNvPicPr>
            <p:nvPr/>
          </p:nvPicPr>
          <p:blipFill>
            <a:blip r:embed="rId3" cstate="print"/>
            <a:srcRect l="37188" t="47109" r="38101" b="50432"/>
            <a:stretch>
              <a:fillRect/>
            </a:stretch>
          </p:blipFill>
          <p:spPr>
            <a:xfrm>
              <a:off x="5004048" y="4077072"/>
              <a:ext cx="2808312" cy="57606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5776" y="304495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谢  谢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2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4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3" name="TextBox 22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企业及海外发展概况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一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5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产业布局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87624" y="2802931"/>
            <a:ext cx="6408712" cy="2977519"/>
            <a:chOff x="251520" y="1923678"/>
            <a:chExt cx="7237721" cy="2569899"/>
          </a:xfrm>
        </p:grpSpPr>
        <p:pic>
          <p:nvPicPr>
            <p:cNvPr id="36" name="图片 35" descr="图片3.png"/>
            <p:cNvPicPr>
              <a:picLocks noChangeAspect="1"/>
            </p:cNvPicPr>
            <p:nvPr/>
          </p:nvPicPr>
          <p:blipFill>
            <a:blip r:embed="rId3" cstate="print"/>
            <a:srcRect l="25443" r="3318" b="45895"/>
            <a:stretch>
              <a:fillRect/>
            </a:stretch>
          </p:blipFill>
          <p:spPr>
            <a:xfrm>
              <a:off x="251520" y="1923678"/>
              <a:ext cx="2698087" cy="2304256"/>
            </a:xfrm>
            <a:prstGeom prst="rect">
              <a:avLst/>
            </a:prstGeom>
          </p:spPr>
        </p:pic>
        <p:pic>
          <p:nvPicPr>
            <p:cNvPr id="44" name="Picture 2" descr="http://www.safehoo.cn/safe/UploadFiles_1210/201001/2010011814564559_S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167" t="3350" r="4167" b="4983"/>
            <a:stretch>
              <a:fillRect/>
            </a:stretch>
          </p:blipFill>
          <p:spPr bwMode="auto">
            <a:xfrm>
              <a:off x="6409121" y="3363838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45" name="图片 44" descr="图片3.png"/>
            <p:cNvPicPr>
              <a:picLocks noChangeAspect="1"/>
            </p:cNvPicPr>
            <p:nvPr/>
          </p:nvPicPr>
          <p:blipFill>
            <a:blip r:embed="rId3" cstate="print"/>
            <a:srcRect l="73784" t="72402"/>
            <a:stretch>
              <a:fillRect/>
            </a:stretch>
          </p:blipFill>
          <p:spPr>
            <a:xfrm>
              <a:off x="5019073" y="3291830"/>
              <a:ext cx="741976" cy="878330"/>
            </a:xfrm>
            <a:prstGeom prst="rect">
              <a:avLst/>
            </a:prstGeom>
          </p:spPr>
        </p:pic>
        <p:pic>
          <p:nvPicPr>
            <p:cNvPr id="46" name="图片 45" descr="图片3.png"/>
            <p:cNvPicPr>
              <a:picLocks noChangeAspect="1"/>
            </p:cNvPicPr>
            <p:nvPr/>
          </p:nvPicPr>
          <p:blipFill>
            <a:blip r:embed="rId3" cstate="print"/>
            <a:srcRect t="72402" r="51659"/>
            <a:stretch>
              <a:fillRect/>
            </a:stretch>
          </p:blipFill>
          <p:spPr>
            <a:xfrm>
              <a:off x="3168761" y="3363838"/>
              <a:ext cx="1368152" cy="87833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08521" y="4227934"/>
              <a:ext cx="1296144" cy="26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房地产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40769" y="4227934"/>
              <a:ext cx="1296144" cy="26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能  源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24945" y="4227934"/>
              <a:ext cx="1296144" cy="26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金  融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93097" y="4227934"/>
              <a:ext cx="1296144" cy="26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地  铁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23728" y="2468893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主要涉及房地产、能源、金融、地铁、酒店及商业、建筑等，并形成“房地产主业突出，金融、能源等相关产业并举发展”的多元经营格局。</a:t>
            </a:r>
            <a:endParaRPr lang="zh-CN" altLang="en-US" sz="1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平行四边形 26"/>
          <p:cNvSpPr/>
          <p:nvPr/>
        </p:nvSpPr>
        <p:spPr>
          <a:xfrm>
            <a:off x="1300860" y="2492896"/>
            <a:ext cx="3744416" cy="360040"/>
          </a:xfrm>
          <a:prstGeom prst="parallelogram">
            <a:avLst/>
          </a:prstGeom>
          <a:solidFill>
            <a:schemeClr val="bg1">
              <a:alpha val="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i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超高层地标建筑</a:t>
            </a:r>
            <a:endParaRPr lang="zh-CN" altLang="en-US" sz="1600" i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5405316" y="2492896"/>
            <a:ext cx="3024336" cy="360040"/>
          </a:xfrm>
          <a:prstGeom prst="parallelogram">
            <a:avLst/>
          </a:prstGeom>
          <a:solidFill>
            <a:schemeClr val="bg1">
              <a:alpha val="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i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大型城市综合体</a:t>
            </a:r>
            <a:endParaRPr lang="zh-CN" altLang="en-US" sz="1200" i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平行四边形 28"/>
          <p:cNvSpPr/>
          <p:nvPr/>
        </p:nvSpPr>
        <p:spPr>
          <a:xfrm>
            <a:off x="5045276" y="4509120"/>
            <a:ext cx="1598426" cy="360040"/>
          </a:xfrm>
          <a:prstGeom prst="parallelogram">
            <a:avLst/>
          </a:prstGeom>
          <a:solidFill>
            <a:schemeClr val="bg1">
              <a:alpha val="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i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产地一体化新城</a:t>
            </a:r>
          </a:p>
        </p:txBody>
      </p:sp>
      <p:sp>
        <p:nvSpPr>
          <p:cNvPr id="30" name="平行四边形 29"/>
          <p:cNvSpPr/>
          <p:nvPr/>
        </p:nvSpPr>
        <p:spPr>
          <a:xfrm>
            <a:off x="6773468" y="4485117"/>
            <a:ext cx="1512168" cy="360040"/>
          </a:xfrm>
          <a:prstGeom prst="parallelogram">
            <a:avLst/>
          </a:prstGeom>
          <a:solidFill>
            <a:schemeClr val="bg1">
              <a:alpha val="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i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智慧城镇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4" name="TextBox 23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企业及海外发展概况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一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6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房地产业务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4" name="Picture 2" descr="C:\Users\徐庆江\Desktop\澳洲迎接韩正的展板\绿地---展板新--绿地在中国-04.jpg"/>
          <p:cNvPicPr>
            <a:picLocks noChangeAspect="1" noChangeArrowheads="1"/>
          </p:cNvPicPr>
          <p:nvPr/>
        </p:nvPicPr>
        <p:blipFill>
          <a:blip r:embed="rId3" cstate="print"/>
          <a:srcRect l="3947" t="19851" r="3947" b="52153"/>
          <a:stretch>
            <a:fillRect/>
          </a:stretch>
        </p:blipFill>
        <p:spPr bwMode="auto">
          <a:xfrm>
            <a:off x="868812" y="2948948"/>
            <a:ext cx="4176464" cy="3102517"/>
          </a:xfrm>
          <a:prstGeom prst="rect">
            <a:avLst/>
          </a:prstGeom>
          <a:noFill/>
        </p:spPr>
      </p:pic>
      <p:pic>
        <p:nvPicPr>
          <p:cNvPr id="45" name="Picture 2" descr="C:\Users\徐庆江\Desktop\澳洲迎接韩正的展板\绿地---展板新--绿地在中国-04.jpg"/>
          <p:cNvPicPr>
            <a:picLocks noChangeAspect="1" noChangeArrowheads="1"/>
          </p:cNvPicPr>
          <p:nvPr/>
        </p:nvPicPr>
        <p:blipFill>
          <a:blip r:embed="rId4" cstate="print"/>
          <a:srcRect l="4054" t="54937" r="4054" b="28107"/>
          <a:stretch>
            <a:fillRect/>
          </a:stretch>
        </p:blipFill>
        <p:spPr bwMode="auto">
          <a:xfrm>
            <a:off x="5189292" y="2960242"/>
            <a:ext cx="3168352" cy="1428865"/>
          </a:xfrm>
          <a:prstGeom prst="rect">
            <a:avLst/>
          </a:prstGeom>
          <a:noFill/>
        </p:spPr>
      </p:pic>
      <p:pic>
        <p:nvPicPr>
          <p:cNvPr id="46" name="Picture 2" descr="C:\Users\徐庆江\Desktop\澳洲迎接韩正的展板\绿地---展板新--绿地在中国-04.jpg"/>
          <p:cNvPicPr>
            <a:picLocks noChangeAspect="1" noChangeArrowheads="1"/>
          </p:cNvPicPr>
          <p:nvPr/>
        </p:nvPicPr>
        <p:blipFill>
          <a:blip r:embed="rId4" cstate="print"/>
          <a:srcRect l="4054" t="78528" r="4054" b="8001"/>
          <a:stretch>
            <a:fillRect/>
          </a:stretch>
        </p:blipFill>
        <p:spPr bwMode="auto">
          <a:xfrm>
            <a:off x="4901260" y="4941169"/>
            <a:ext cx="3384376" cy="12125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43608" y="2372883"/>
            <a:ext cx="70567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2014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年，绿地集团房地产销售金额有望超过</a:t>
            </a:r>
            <a:r>
              <a:rPr lang="en-US" altLang="zh-CN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390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亿美元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16" name="TextBox 15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企业及海外发展概况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一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5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房地产业务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6" name="图片 25" descr="pageBanner3.jpg"/>
          <p:cNvPicPr>
            <a:picLocks noChangeAspect="1"/>
          </p:cNvPicPr>
          <p:nvPr/>
        </p:nvPicPr>
        <p:blipFill>
          <a:blip r:embed="rId3" cstate="print"/>
          <a:srcRect l="25869" t="3704" r="32806"/>
          <a:stretch>
            <a:fillRect/>
          </a:stretch>
        </p:blipFill>
        <p:spPr>
          <a:xfrm>
            <a:off x="899592" y="3140968"/>
            <a:ext cx="7416824" cy="2719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绿地---展板新--绿地在世界-01.jpg"/>
          <p:cNvPicPr>
            <a:picLocks noChangeAspect="1"/>
          </p:cNvPicPr>
          <p:nvPr/>
        </p:nvPicPr>
        <p:blipFill>
          <a:blip r:embed="rId3" cstate="print"/>
          <a:srcRect l="7143" t="25230" r="5714" b="49919"/>
          <a:stretch>
            <a:fillRect/>
          </a:stretch>
        </p:blipFill>
        <p:spPr>
          <a:xfrm>
            <a:off x="1214414" y="2214554"/>
            <a:ext cx="6286544" cy="35633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47664" y="563724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spc="3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海外</a:t>
            </a:r>
            <a:r>
              <a:rPr lang="en-US" altLang="zh-CN" sz="3200" spc="3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b="1" spc="3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大洲</a:t>
            </a:r>
            <a:r>
              <a:rPr lang="en-US" altLang="zh-CN" sz="1400" b="1" spc="3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3200" spc="3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b="1" spc="3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国家</a:t>
            </a:r>
            <a:r>
              <a:rPr lang="en-US" altLang="zh-CN" sz="1400" b="1" spc="3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3200" spc="3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400" b="1" spc="300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城市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3" name="TextBox 22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企业及海外发展概况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一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0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海外发展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79512" y="573325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美国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洛杉矶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、澳洲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悉尼、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韩国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济州、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马来西亚新山等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项目先后启动销售并取得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佳绩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18" name="TextBox 17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企业及海外发展概况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一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7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海外发展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2976" y="2348881"/>
            <a:ext cx="6643734" cy="3289171"/>
            <a:chOff x="1579264" y="1761661"/>
            <a:chExt cx="5585024" cy="2466878"/>
          </a:xfrm>
        </p:grpSpPr>
        <p:pic>
          <p:nvPicPr>
            <p:cNvPr id="24" name="图片 23" descr="图片2.png"/>
            <p:cNvPicPr>
              <a:picLocks noChangeAspect="1"/>
            </p:cNvPicPr>
            <p:nvPr/>
          </p:nvPicPr>
          <p:blipFill>
            <a:blip r:embed="rId3" cstate="print"/>
            <a:srcRect r="43421"/>
            <a:stretch>
              <a:fillRect/>
            </a:stretch>
          </p:blipFill>
          <p:spPr>
            <a:xfrm>
              <a:off x="4067944" y="1761661"/>
              <a:ext cx="3096344" cy="2448877"/>
            </a:xfrm>
            <a:prstGeom prst="rect">
              <a:avLst/>
            </a:prstGeom>
          </p:spPr>
        </p:pic>
        <p:pic>
          <p:nvPicPr>
            <p:cNvPr id="14" name="图片 13" descr="图片2.png"/>
            <p:cNvPicPr>
              <a:picLocks noChangeAspect="1"/>
            </p:cNvPicPr>
            <p:nvPr/>
          </p:nvPicPr>
          <p:blipFill>
            <a:blip r:embed="rId3" cstate="print"/>
            <a:srcRect l="56426"/>
            <a:stretch>
              <a:fillRect/>
            </a:stretch>
          </p:blipFill>
          <p:spPr>
            <a:xfrm>
              <a:off x="1579264" y="1779662"/>
              <a:ext cx="2384648" cy="244887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043608" y="2564907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预计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今年海外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总投资额将超</a:t>
            </a:r>
            <a:r>
              <a:rPr lang="en-US" altLang="zh-CN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100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亿美元，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海外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销售收入将超过</a:t>
            </a:r>
            <a:r>
              <a:rPr lang="en-US" altLang="zh-CN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33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亿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美元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明年海外销售收入将超过</a:t>
            </a:r>
            <a:r>
              <a:rPr lang="en-US" altLang="zh-CN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66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亿美元，</a:t>
            </a:r>
            <a:r>
              <a:rPr lang="zh-CN" altLang="zh-CN" sz="1600" b="1" dirty="0" smtClean="0">
                <a:latin typeface="楷体" pitchFamily="49" charset="-122"/>
                <a:ea typeface="楷体" pitchFamily="49" charset="-122"/>
              </a:rPr>
              <a:t>成为中国房地产行业的全球化经营领跑者。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24" name="TextBox 23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企业及海外发展概况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一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0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国际化领跑者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" name="图片 19" descr="图片3.png"/>
          <p:cNvPicPr>
            <a:picLocks noChangeAspect="1"/>
          </p:cNvPicPr>
          <p:nvPr/>
        </p:nvPicPr>
        <p:blipFill>
          <a:blip r:embed="rId3" cstate="print"/>
          <a:srcRect t="5321" b="4216"/>
          <a:stretch>
            <a:fillRect/>
          </a:stretch>
        </p:blipFill>
        <p:spPr>
          <a:xfrm>
            <a:off x="827585" y="4197086"/>
            <a:ext cx="7643753" cy="16321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直接连接符 138"/>
          <p:cNvCxnSpPr/>
          <p:nvPr/>
        </p:nvCxnSpPr>
        <p:spPr>
          <a:xfrm>
            <a:off x="2643174" y="500041"/>
            <a:ext cx="6143668" cy="157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214313" y="6500813"/>
            <a:ext cx="8572500" cy="158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3608" y="2276873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自</a:t>
            </a:r>
            <a:r>
              <a:rPr lang="en-US" altLang="zh-CN" sz="1600" b="1" dirty="0" smtClean="0"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年进入美国市场，短短一年时间，已在东西海岸的纽约和洛杉矶各投资一个房地产项目。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2080" y="573325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纽约绿地大西洋广场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47664" y="573325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洛杉矶绿地中心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14348" y="932723"/>
            <a:ext cx="6786610" cy="749285"/>
            <a:chOff x="714348" y="1081086"/>
            <a:chExt cx="6786610" cy="561964"/>
          </a:xfrm>
        </p:grpSpPr>
        <p:sp>
          <p:nvSpPr>
            <p:cNvPr id="19" name="TextBox 18"/>
            <p:cNvSpPr txBox="1"/>
            <p:nvPr/>
          </p:nvSpPr>
          <p:spPr>
            <a:xfrm>
              <a:off x="1357290" y="1142985"/>
              <a:ext cx="614366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美国投资情况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724093" y="1081086"/>
              <a:ext cx="562428" cy="56196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 flipH="1">
              <a:off x="714348" y="1202281"/>
              <a:ext cx="581454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二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428728" y="1705368"/>
            <a:ext cx="2786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总体情况</a:t>
            </a:r>
            <a:endParaRPr kumimoji="1"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2" name="图片 31" descr="美国洛杉矶绿地中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25011"/>
            <a:ext cx="2376264" cy="2138639"/>
          </a:xfrm>
          <a:prstGeom prst="rect">
            <a:avLst/>
          </a:prstGeom>
        </p:spPr>
      </p:pic>
      <p:pic>
        <p:nvPicPr>
          <p:cNvPr id="33" name="图片 32" descr="美国纽约绿地大西洋广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25011"/>
            <a:ext cx="2376264" cy="21386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1081</Words>
  <Application>Microsoft Office PowerPoint</Application>
  <PresentationFormat>全屏显示(4:3)</PresentationFormat>
  <Paragraphs>119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楷体</vt:lpstr>
      <vt:lpstr>Calibri</vt:lpstr>
      <vt:lpstr>微软雅黑</vt:lpstr>
      <vt:lpstr>Wingdings</vt:lpstr>
      <vt:lpstr>黑体</vt:lpstr>
      <vt:lpstr>Dotum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徐庆江</dc:creator>
  <cp:lastModifiedBy>ylmf-PC</cp:lastModifiedBy>
  <cp:revision>192</cp:revision>
  <dcterms:created xsi:type="dcterms:W3CDTF">2014-05-22T06:16:41Z</dcterms:created>
  <dcterms:modified xsi:type="dcterms:W3CDTF">2014-09-09T09:54:48Z</dcterms:modified>
</cp:coreProperties>
</file>