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71" r:id="rId17"/>
    <p:sldId id="272" r:id="rId18"/>
  </p:sldIdLst>
  <p:sldSz cx="9144000" cy="6858000" type="screen4x3"/>
  <p:notesSz cx="6858000" cy="9144000"/>
  <p:defaultTextStyle>
    <a:lvl1pPr algn="ctr" defTabSz="406400">
      <a:defRPr sz="2800">
        <a:latin typeface="+mj-lt"/>
        <a:ea typeface="+mj-ea"/>
        <a:cs typeface="+mj-cs"/>
        <a:sym typeface="Gill Sans"/>
      </a:defRPr>
    </a:lvl1pPr>
    <a:lvl2pPr indent="342900" algn="ctr" defTabSz="406400">
      <a:defRPr sz="2800">
        <a:latin typeface="+mj-lt"/>
        <a:ea typeface="+mj-ea"/>
        <a:cs typeface="+mj-cs"/>
        <a:sym typeface="Gill Sans"/>
      </a:defRPr>
    </a:lvl2pPr>
    <a:lvl3pPr indent="685800" algn="ctr" defTabSz="406400">
      <a:defRPr sz="2800">
        <a:latin typeface="+mj-lt"/>
        <a:ea typeface="+mj-ea"/>
        <a:cs typeface="+mj-cs"/>
        <a:sym typeface="Gill Sans"/>
      </a:defRPr>
    </a:lvl3pPr>
    <a:lvl4pPr indent="1028700" algn="ctr" defTabSz="406400">
      <a:defRPr sz="2800">
        <a:latin typeface="+mj-lt"/>
        <a:ea typeface="+mj-ea"/>
        <a:cs typeface="+mj-cs"/>
        <a:sym typeface="Gill Sans"/>
      </a:defRPr>
    </a:lvl4pPr>
    <a:lvl5pPr indent="1371600" algn="ctr" defTabSz="406400">
      <a:defRPr sz="2800">
        <a:latin typeface="+mj-lt"/>
        <a:ea typeface="+mj-ea"/>
        <a:cs typeface="+mj-cs"/>
        <a:sym typeface="Gill Sans"/>
      </a:defRPr>
    </a:lvl5pPr>
    <a:lvl6pPr indent="1714500" algn="ctr" defTabSz="406400">
      <a:defRPr sz="2800">
        <a:latin typeface="+mj-lt"/>
        <a:ea typeface="+mj-ea"/>
        <a:cs typeface="+mj-cs"/>
        <a:sym typeface="Gill Sans"/>
      </a:defRPr>
    </a:lvl6pPr>
    <a:lvl7pPr indent="2057400" algn="ctr" defTabSz="406400">
      <a:defRPr sz="2800">
        <a:latin typeface="+mj-lt"/>
        <a:ea typeface="+mj-ea"/>
        <a:cs typeface="+mj-cs"/>
        <a:sym typeface="Gill Sans"/>
      </a:defRPr>
    </a:lvl7pPr>
    <a:lvl8pPr indent="2400300" algn="ctr" defTabSz="406400">
      <a:defRPr sz="2800">
        <a:latin typeface="+mj-lt"/>
        <a:ea typeface="+mj-ea"/>
        <a:cs typeface="+mj-cs"/>
        <a:sym typeface="Gill Sans"/>
      </a:defRPr>
    </a:lvl8pPr>
    <a:lvl9pPr indent="2743200" algn="ctr" defTabSz="406400">
      <a:defRPr sz="2800">
        <a:latin typeface="+mj-lt"/>
        <a:ea typeface="+mj-ea"/>
        <a:cs typeface="+mj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F4D4"/>
          </a:solidFill>
        </a:fill>
      </a:tcStyle>
    </a:wholeTbl>
    <a:band2H>
      <a:tcTxStyle/>
      <a:tcStyle>
        <a:tcBdr/>
        <a:fill>
          <a:solidFill>
            <a:srgbClr val="F7FAEB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3C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3CD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3CD00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54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200" y="-12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289232"/>
          <c:y val="0.0692694"/>
          <c:w val="0.971077"/>
          <c:h val="0.819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Untitled 3</c:v>
                </c:pt>
              </c:strCache>
            </c:strRef>
          </c:tx>
          <c:spPr>
            <a:solidFill>
              <a:srgbClr val="FF72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96%</c:v>
                </c:pt>
                <c:pt idx="1">
                  <c:v>67%</c:v>
                </c:pt>
                <c:pt idx="2">
                  <c:v>67%</c:v>
                </c:pt>
                <c:pt idx="3">
                  <c:v>61%</c:v>
                </c:pt>
                <c:pt idx="4">
                  <c:v>55%</c:v>
                </c:pt>
                <c:pt idx="5">
                  <c:v>52%</c:v>
                </c:pt>
                <c:pt idx="6">
                  <c:v>45%</c:v>
                </c:pt>
                <c:pt idx="7">
                  <c:v>43%</c:v>
                </c:pt>
                <c:pt idx="8">
                  <c:v>40%</c:v>
                </c:pt>
                <c:pt idx="9">
                  <c:v>36%</c:v>
                </c:pt>
                <c:pt idx="10">
                  <c:v>30%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96.0</c:v>
                </c:pt>
                <c:pt idx="1">
                  <c:v>67.0</c:v>
                </c:pt>
                <c:pt idx="2">
                  <c:v>67.0</c:v>
                </c:pt>
                <c:pt idx="3">
                  <c:v>61.0</c:v>
                </c:pt>
                <c:pt idx="4">
                  <c:v>55.0</c:v>
                </c:pt>
                <c:pt idx="5">
                  <c:v>52.0</c:v>
                </c:pt>
                <c:pt idx="6">
                  <c:v>45.0</c:v>
                </c:pt>
                <c:pt idx="7">
                  <c:v>43.0</c:v>
                </c:pt>
                <c:pt idx="8">
                  <c:v>40.0</c:v>
                </c:pt>
                <c:pt idx="9">
                  <c:v>36.0</c:v>
                </c:pt>
                <c:pt idx="10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40595384"/>
        <c:axId val="2125933144"/>
      </c:barChart>
      <c:catAx>
        <c:axId val="2140595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629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125933144"/>
        <c:crosses val="autoZero"/>
        <c:auto val="1"/>
        <c:lblAlgn val="ctr"/>
        <c:lblOffset val="100"/>
        <c:noMultiLvlLbl val="1"/>
      </c:catAx>
      <c:valAx>
        <c:axId val="212593314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140595384"/>
        <c:crosses val="autoZero"/>
        <c:crossBetween val="between"/>
        <c:majorUnit val="25.0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311373"/>
          <c:y val="0.0692836"/>
          <c:w val="0.968863"/>
          <c:h val="0.819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Untitled 3</c:v>
                </c:pt>
              </c:strCache>
            </c:strRef>
          </c:tx>
          <c:spPr>
            <a:solidFill>
              <a:srgbClr val="FF72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16.0</c:v>
                </c:pt>
                <c:pt idx="1">
                  <c:v>43.0</c:v>
                </c:pt>
                <c:pt idx="2">
                  <c:v>28.0</c:v>
                </c:pt>
                <c:pt idx="3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Untitled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6.0</c:v>
                </c:pt>
                <c:pt idx="1">
                  <c:v>34.0</c:v>
                </c:pt>
                <c:pt idx="2">
                  <c:v>37.0</c:v>
                </c:pt>
                <c:pt idx="3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24871576"/>
        <c:axId val="2084955176"/>
      </c:barChart>
      <c:catAx>
        <c:axId val="2124871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619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084955176"/>
        <c:crosses val="autoZero"/>
        <c:auto val="1"/>
        <c:lblAlgn val="ctr"/>
        <c:lblOffset val="100"/>
        <c:noMultiLvlLbl val="1"/>
      </c:catAx>
      <c:valAx>
        <c:axId val="208495517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619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124871576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602187"/>
          <c:y val="0.0808542"/>
          <c:w val="0.939781"/>
          <c:h val="0.78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Untitled 3</c:v>
                </c:pt>
              </c:strCache>
            </c:strRef>
          </c:tx>
          <c:spPr>
            <a:solidFill>
              <a:srgbClr val="FF72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58%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03998136"/>
        <c:axId val="2139352952"/>
      </c:barChart>
      <c:catAx>
        <c:axId val="2103998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139352952"/>
        <c:crosses val="autoZero"/>
        <c:auto val="1"/>
        <c:lblAlgn val="ctr"/>
        <c:lblOffset val="100"/>
        <c:noMultiLvlLbl val="1"/>
      </c:catAx>
      <c:valAx>
        <c:axId val="21393529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103998136"/>
        <c:crosses val="autoZero"/>
        <c:crossBetween val="between"/>
        <c:majorUnit val="14.5"/>
        <c:minorUnit val="7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328053"/>
          <c:y val="0.0809339"/>
          <c:w val="0.967195"/>
          <c:h val="0.79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Untitled 3</c:v>
                </c:pt>
              </c:strCache>
            </c:strRef>
          </c:tx>
          <c:spPr>
            <a:solidFill>
              <a:srgbClr val="FF72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63%</c:v>
                </c:pt>
                <c:pt idx="1">
                  <c:v>62%</c:v>
                </c:pt>
                <c:pt idx="2">
                  <c:v>52%</c:v>
                </c:pt>
                <c:pt idx="3">
                  <c:v>49%</c:v>
                </c:pt>
                <c:pt idx="4">
                  <c:v>45%</c:v>
                </c:pt>
                <c:pt idx="5">
                  <c:v>41%</c:v>
                </c:pt>
                <c:pt idx="6">
                  <c:v>36%</c:v>
                </c:pt>
                <c:pt idx="7">
                  <c:v>34%</c:v>
                </c:pt>
                <c:pt idx="8">
                  <c:v>29%</c:v>
                </c:pt>
                <c:pt idx="9">
                  <c:v>27%</c:v>
                </c:pt>
                <c:pt idx="10">
                  <c:v>23%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63.0</c:v>
                </c:pt>
                <c:pt idx="1">
                  <c:v>62.0</c:v>
                </c:pt>
                <c:pt idx="2">
                  <c:v>52.0</c:v>
                </c:pt>
                <c:pt idx="3">
                  <c:v>49.0</c:v>
                </c:pt>
                <c:pt idx="4">
                  <c:v>45.0</c:v>
                </c:pt>
                <c:pt idx="5">
                  <c:v>41.0</c:v>
                </c:pt>
                <c:pt idx="6">
                  <c:v>36.0</c:v>
                </c:pt>
                <c:pt idx="7">
                  <c:v>34.0</c:v>
                </c:pt>
                <c:pt idx="8">
                  <c:v>29.0</c:v>
                </c:pt>
                <c:pt idx="9">
                  <c:v>27.0</c:v>
                </c:pt>
                <c:pt idx="10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00930824"/>
        <c:axId val="2100710568"/>
      </c:barChart>
      <c:catAx>
        <c:axId val="2100930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10" b="0" i="0" u="none" strike="noStrike">
                <a:solidFill>
                  <a:srgbClr val="000000"/>
                </a:solidFill>
                <a:effectLst/>
                <a:latin typeface="Cambria"/>
                <a:cs typeface="Cambria"/>
              </a:defRPr>
            </a:pPr>
            <a:endParaRPr lang="en-US"/>
          </a:p>
        </c:txPr>
        <c:crossAx val="2100710568"/>
        <c:crosses val="autoZero"/>
        <c:auto val="1"/>
        <c:lblAlgn val="ctr"/>
        <c:lblOffset val="100"/>
        <c:noMultiLvlLbl val="1"/>
      </c:catAx>
      <c:valAx>
        <c:axId val="210071056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222" b="0" i="0" u="none" strike="noStrike">
                <a:solidFill>
                  <a:srgbClr val="000000"/>
                </a:solidFill>
                <a:effectLst/>
                <a:latin typeface="Dosis Book"/>
              </a:defRPr>
            </a:pPr>
            <a:endParaRPr lang="en-US"/>
          </a:p>
        </c:txPr>
        <c:crossAx val="2100930824"/>
        <c:crosses val="autoZero"/>
        <c:crossBetween val="between"/>
        <c:majorUnit val="17.5"/>
        <c:minorUnit val="8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481254"/>
          <c:y val="0.0891128"/>
          <c:w val="0.951875"/>
          <c:h val="0.769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Untitled 3</c:v>
                </c:pt>
              </c:strCache>
            </c:strRef>
          </c:tx>
          <c:spPr>
            <a:solidFill>
              <a:srgbClr val="FF72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47%</c:v>
                </c:pt>
                <c:pt idx="1">
                  <c:v>26%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47.0</c:v>
                </c:pt>
                <c:pt idx="1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41127208"/>
        <c:axId val="2084609352"/>
      </c:barChart>
      <c:catAx>
        <c:axId val="2141127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222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084609352"/>
        <c:crosses val="autoZero"/>
        <c:auto val="1"/>
        <c:lblAlgn val="ctr"/>
        <c:lblOffset val="100"/>
        <c:noMultiLvlLbl val="1"/>
      </c:catAx>
      <c:valAx>
        <c:axId val="20846093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222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141127208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311059"/>
          <c:y val="0.0751737"/>
          <c:w val="0.968894"/>
          <c:h val="0.804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Untitled 3</c:v>
                </c:pt>
              </c:strCache>
            </c:strRef>
          </c:tx>
          <c:spPr>
            <a:solidFill>
              <a:srgbClr val="FF72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75%</c:v>
                </c:pt>
                <c:pt idx="1">
                  <c:v>53%</c:v>
                </c:pt>
                <c:pt idx="2">
                  <c:v>52%</c:v>
                </c:pt>
                <c:pt idx="3">
                  <c:v>50%</c:v>
                </c:pt>
                <c:pt idx="4">
                  <c:v>48%</c:v>
                </c:pt>
                <c:pt idx="5">
                  <c:v>41%</c:v>
                </c:pt>
                <c:pt idx="6">
                  <c:v>29%</c:v>
                </c:pt>
                <c:pt idx="7">
                  <c:v>17%</c:v>
                </c:pt>
                <c:pt idx="8">
                  <c:v>9%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75.0</c:v>
                </c:pt>
                <c:pt idx="1">
                  <c:v>53.0</c:v>
                </c:pt>
                <c:pt idx="2">
                  <c:v>52.0</c:v>
                </c:pt>
                <c:pt idx="3">
                  <c:v>50.0</c:v>
                </c:pt>
                <c:pt idx="4">
                  <c:v>48.0</c:v>
                </c:pt>
                <c:pt idx="5">
                  <c:v>41.0</c:v>
                </c:pt>
                <c:pt idx="6">
                  <c:v>29.0</c:v>
                </c:pt>
                <c:pt idx="7">
                  <c:v>17.0</c:v>
                </c:pt>
                <c:pt idx="8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41832968"/>
        <c:axId val="2103235736"/>
      </c:barChart>
      <c:catAx>
        <c:axId val="2141832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10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103235736"/>
        <c:crosses val="autoZero"/>
        <c:auto val="1"/>
        <c:lblAlgn val="ctr"/>
        <c:lblOffset val="100"/>
        <c:noMultiLvlLbl val="1"/>
      </c:catAx>
      <c:valAx>
        <c:axId val="210323573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222" b="0" i="0" u="none" strike="noStrike">
                <a:solidFill>
                  <a:srgbClr val="000000"/>
                </a:solidFill>
                <a:effectLst/>
                <a:latin typeface="Cambria"/>
              </a:defRPr>
            </a:pPr>
            <a:endParaRPr lang="en-US"/>
          </a:p>
        </c:txPr>
        <c:crossAx val="2141832968"/>
        <c:crosses val="autoZero"/>
        <c:crossBetween val="between"/>
        <c:majorUnit val="20.0"/>
        <c:minorUnit val="10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656002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850" y="-1459"/>
            <a:ext cx="7988300" cy="4050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3705" y="6026044"/>
            <a:ext cx="2996867" cy="419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3538" y="5365855"/>
            <a:ext cx="2997201" cy="3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850" y="-1459"/>
            <a:ext cx="7988300" cy="4050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1073706" y="6340936"/>
            <a:ext cx="1988582" cy="278399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marL="22859" indent="-22859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1pPr>
      <a:lvl2pPr marL="22859" indent="205740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2pPr>
      <a:lvl3pPr marL="22859" indent="434340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3pPr>
      <a:lvl4pPr marL="22859" indent="662940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4pPr>
      <a:lvl5pPr marL="22859" indent="891539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5pPr>
      <a:lvl6pPr marL="22859" indent="1120139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6pPr>
      <a:lvl7pPr marL="22859" indent="1348739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7pPr>
      <a:lvl8pPr marL="22859" indent="1577339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8pPr>
      <a:lvl9pPr marL="22859" indent="1805939">
        <a:spcBef>
          <a:spcPts val="100"/>
        </a:spcBef>
        <a:defRPr sz="2400" b="1">
          <a:uFill>
            <a:solidFill/>
          </a:uFill>
          <a:latin typeface="+mn-lt"/>
          <a:ea typeface="+mn-ea"/>
          <a:cs typeface="+mn-cs"/>
          <a:sym typeface="ArialUnicodeMS"/>
        </a:defRPr>
      </a:lvl9pPr>
    </p:titleStyle>
    <p:bodyStyle>
      <a:lvl1pPr marL="388615" indent="-365755">
        <a:spcBef>
          <a:spcPts val="1400"/>
        </a:spcBef>
        <a:buClr>
          <a:srgbClr val="FE553B"/>
        </a:buClr>
        <a:buSzPct val="69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1pPr>
      <a:lvl2pPr marL="950966" indent="-402331">
        <a:spcBef>
          <a:spcPts val="1400"/>
        </a:spcBef>
        <a:buClr>
          <a:srgbClr val="FE553B"/>
        </a:buClr>
        <a:buSzPct val="69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2pPr>
      <a:lvl3pPr marL="1498585" indent="-447035">
        <a:spcBef>
          <a:spcPts val="1400"/>
        </a:spcBef>
        <a:buClr>
          <a:srgbClr val="FE553B"/>
        </a:buClr>
        <a:buSzPct val="69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3pPr>
      <a:lvl4pPr marL="1943080" indent="-502914">
        <a:spcBef>
          <a:spcPts val="1400"/>
        </a:spcBef>
        <a:buClr>
          <a:srgbClr val="FE553B"/>
        </a:buClr>
        <a:buSzPct val="69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4pPr>
      <a:lvl5pPr marL="2403541" indent="-574759">
        <a:spcBef>
          <a:spcPts val="1400"/>
        </a:spcBef>
        <a:buClr>
          <a:srgbClr val="FE553B"/>
        </a:buClr>
        <a:buSzPct val="69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5pPr>
      <a:lvl6pPr marL="3349171" indent="-898071">
        <a:spcBef>
          <a:spcPts val="1400"/>
        </a:spcBef>
        <a:buClr>
          <a:srgbClr val="FE553B"/>
        </a:buClr>
        <a:buSzPct val="171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6pPr>
      <a:lvl7pPr marL="3704771" indent="-898071">
        <a:spcBef>
          <a:spcPts val="1400"/>
        </a:spcBef>
        <a:buClr>
          <a:srgbClr val="FE553B"/>
        </a:buClr>
        <a:buSzPct val="171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7pPr>
      <a:lvl8pPr marL="4060371" indent="-898071">
        <a:spcBef>
          <a:spcPts val="1400"/>
        </a:spcBef>
        <a:buClr>
          <a:srgbClr val="FE553B"/>
        </a:buClr>
        <a:buSzPct val="171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8pPr>
      <a:lvl9pPr marL="4415971" indent="-898071">
        <a:spcBef>
          <a:spcPts val="1400"/>
        </a:spcBef>
        <a:buClr>
          <a:srgbClr val="FE553B"/>
        </a:buClr>
        <a:buSzPct val="171000"/>
        <a:buFont typeface="Arial"/>
        <a:buChar char="•"/>
        <a:defRPr sz="2200">
          <a:solidFill>
            <a:srgbClr val="847B6D"/>
          </a:solidFill>
          <a:uFill>
            <a:solidFill>
              <a:srgbClr val="847B6D"/>
            </a:solidFill>
          </a:uFill>
          <a:latin typeface="+mn-lt"/>
          <a:ea typeface="+mn-ea"/>
          <a:cs typeface="+mn-cs"/>
          <a:sym typeface="ArialUnicodeMS"/>
        </a:defRPr>
      </a:lvl9pPr>
    </p:bodyStyle>
    <p:otherStyle>
      <a:lvl1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1pPr>
      <a:lvl2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2pPr>
      <a:lvl3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3pPr>
      <a:lvl4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4pPr>
      <a:lvl5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5pPr>
      <a:lvl6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6pPr>
      <a:lvl7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7pPr>
      <a:lvl8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8pPr>
      <a:lvl9pPr algn="r" defTabSz="457195">
        <a:defRPr sz="11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Unicode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850" y="-1459"/>
            <a:ext cx="7988300" cy="4050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3705" y="6026044"/>
            <a:ext cx="2996867" cy="419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3538" y="5365855"/>
            <a:ext cx="2997201" cy="38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1012649" y="333518"/>
            <a:ext cx="7296503" cy="4268861"/>
          </a:xfrm>
          <a:prstGeom prst="rect">
            <a:avLst/>
          </a:prstGeom>
          <a:ln w="12700">
            <a:miter lim="400000"/>
          </a:ln>
          <a:effectLst>
            <a:outerShdw blurRad="63500" dist="25400" dir="27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lnSpc>
                <a:spcPct val="90000"/>
              </a:lnSpc>
              <a:spcAft>
                <a:spcPts val="2400"/>
              </a:spcAft>
              <a:defRPr sz="1800"/>
            </a:pPr>
            <a:r>
              <a:rPr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China Going Global: 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</a:br>
            <a:r>
              <a:rPr sz="4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New Day, </a:t>
            </a:r>
            <a:r>
              <a:rPr sz="4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New </a:t>
            </a:r>
            <a:r>
              <a:rPr sz="4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Dream</a:t>
            </a:r>
            <a:endParaRPr lang="en-US" sz="4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  <a:p>
            <a:pPr lvl="0" algn="l" defTabSz="457200">
              <a:spcAft>
                <a:spcPts val="2400"/>
              </a:spcAft>
              <a:defRPr sz="1800"/>
            </a:pPr>
            <a:r>
              <a:rPr lang="zh-TW" altLang="en-US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中国企业国际化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：</a:t>
            </a:r>
            <a:r>
              <a:rPr lang="en-US" altLang="zh-TW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TW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</a:b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新的一天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，新的梦想</a:t>
            </a:r>
            <a:endParaRPr sz="4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  <a:p>
            <a:pPr lvl="0" algn="l" defTabSz="457200">
              <a:lnSpc>
                <a:spcPct val="90000"/>
              </a:lnSpc>
              <a:spcAft>
                <a:spcPts val="2400"/>
              </a:spcAft>
              <a:defRPr sz="1800"/>
            </a:pPr>
            <a:endParaRPr sz="6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035424" y="4345528"/>
            <a:ext cx="3774533" cy="71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lnSpc>
                <a:spcPct val="90000"/>
              </a:lnSpc>
              <a:defRPr sz="1800"/>
            </a:pPr>
            <a:r>
              <a:rPr sz="2200" b="1" dirty="0" smtClean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Scott </a:t>
            </a:r>
            <a:r>
              <a:rPr sz="2200" b="1" dirty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Markman</a:t>
            </a:r>
          </a:p>
          <a:p>
            <a:pPr lvl="0" algn="l" defTabSz="457200">
              <a:lnSpc>
                <a:spcPct val="90000"/>
              </a:lnSpc>
              <a:defRPr sz="1800"/>
            </a:pPr>
            <a:r>
              <a:rPr lang="en-US" sz="2200" b="1" dirty="0" smtClean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President, Monogram Group</a:t>
            </a:r>
            <a:endParaRPr sz="2200" b="1" dirty="0">
              <a:solidFill>
                <a:srgbClr val="80808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Shape 21"/>
          <p:cNvSpPr/>
          <p:nvPr/>
        </p:nvSpPr>
        <p:spPr>
          <a:xfrm>
            <a:off x="5486362" y="4314494"/>
            <a:ext cx="207749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lang="zh-TW" altLang="en-US" sz="2200" b="1" dirty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司考特</a:t>
            </a:r>
            <a:r>
              <a:rPr lang="en-US" altLang="zh-TW" sz="2200" b="1" dirty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·</a:t>
            </a:r>
            <a:r>
              <a:rPr lang="zh-TW" altLang="en-US" sz="2200" b="1" dirty="0" smtClean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马克曼</a:t>
            </a:r>
            <a:r>
              <a:rPr lang="en-US" altLang="zh-TW" sz="2200" b="1" dirty="0" smtClean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TW" sz="2200" b="1" dirty="0" smtClean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2200" b="1" dirty="0" smtClean="0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美国曼格兰总裁</a:t>
            </a:r>
            <a:endParaRPr sz="2200" b="1" dirty="0">
              <a:solidFill>
                <a:srgbClr val="80808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2649" y="5205981"/>
            <a:ext cx="3797308" cy="3269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008879" y="352419"/>
            <a:ext cx="6937505" cy="255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5400" lvl="0" algn="l" defTabSz="457200">
              <a:defRPr sz="1800"/>
            </a:pPr>
            <a:r>
              <a:rPr lang="en-US" sz="22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Technology has </a:t>
            </a:r>
            <a:r>
              <a:rPr lang="en-US" sz="220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transformed how consumers </a:t>
            </a:r>
            <a:r>
              <a:rPr lang="en-US" sz="22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gather information and how brands communicate with them.</a:t>
            </a:r>
            <a:endParaRPr lang="en-US" sz="22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5400" lvl="0" algn="l" defTabSz="457200">
              <a:spcBef>
                <a:spcPts val="600"/>
              </a:spcBef>
              <a:defRPr sz="1800"/>
            </a:pP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互联网科技</a:t>
            </a:r>
            <a:r>
              <a:rPr 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改变了消费者</a:t>
            </a:r>
            <a:r>
              <a:rPr lang="en-US" sz="23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收集</a:t>
            </a:r>
            <a:r>
              <a:rPr 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信息</a:t>
            </a: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以及品牌如何与消费者沟通</a:t>
            </a:r>
            <a:r>
              <a:rPr lang="en-US" sz="23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的方式</a:t>
            </a:r>
            <a:r>
              <a:rPr 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。</a:t>
            </a:r>
            <a:r>
              <a:rPr lang="en-US" sz="23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3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sz="23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5400" lvl="0" algn="l" defTabSz="457200">
              <a:defRPr sz="1800"/>
            </a:pPr>
            <a:r>
              <a:rPr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3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36" name="Chart 136"/>
          <p:cNvGraphicFramePr/>
          <p:nvPr>
            <p:extLst>
              <p:ext uri="{D42A27DB-BD31-4B8C-83A1-F6EECF244321}">
                <p14:modId xmlns:p14="http://schemas.microsoft.com/office/powerpoint/2010/main" val="3505505159"/>
              </p:ext>
            </p:extLst>
          </p:nvPr>
        </p:nvGraphicFramePr>
        <p:xfrm>
          <a:off x="980730" y="1723148"/>
          <a:ext cx="6946543" cy="334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7" name="Shape 137"/>
          <p:cNvSpPr/>
          <p:nvPr/>
        </p:nvSpPr>
        <p:spPr>
          <a:xfrm rot="18900000">
            <a:off x="1139354" y="5309278"/>
            <a:ext cx="876997" cy="45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600" b="1" dirty="0" smtClean="0">
                <a:solidFill>
                  <a:srgbClr val="424242"/>
                </a:solidFill>
              </a:rPr>
              <a:t>亲友口碑</a:t>
            </a:r>
            <a:r>
              <a:rPr sz="1600" b="1" dirty="0" smtClean="0">
                <a:solidFill>
                  <a:srgbClr val="424242"/>
                </a:solidFill>
              </a:rPr>
              <a:t> </a:t>
            </a:r>
            <a:endParaRPr sz="1600" b="1" dirty="0">
              <a:solidFill>
                <a:srgbClr val="424242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 rot="18900000">
            <a:off x="1905128" y="5229329"/>
            <a:ext cx="686782" cy="455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600" b="1" dirty="0" smtClean="0">
                <a:solidFill>
                  <a:srgbClr val="424242"/>
                </a:solidFill>
              </a:rPr>
              <a:t>零售店</a:t>
            </a:r>
            <a:endParaRPr sz="1600" b="1" dirty="0">
              <a:solidFill>
                <a:srgbClr val="424242"/>
              </a:solidFill>
            </a:endParaRPr>
          </a:p>
        </p:txBody>
      </p:sp>
      <p:sp>
        <p:nvSpPr>
          <p:cNvPr id="139" name="Shape 139"/>
          <p:cNvSpPr/>
          <p:nvPr/>
        </p:nvSpPr>
        <p:spPr>
          <a:xfrm rot="18900000">
            <a:off x="2197602" y="5469318"/>
            <a:ext cx="1329657" cy="45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r">
              <a:lnSpc>
                <a:spcPct val="90000"/>
              </a:lnSpc>
              <a:defRPr sz="1800"/>
            </a:pPr>
            <a:r>
              <a:rPr lang="zh-CN" altLang="en-US" sz="1600" b="1" dirty="0" smtClean="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新媒体</a:t>
            </a:r>
            <a:endParaRPr sz="1600" b="1" dirty="0">
              <a:solidFill>
                <a:srgbClr val="42424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Shape 140"/>
          <p:cNvSpPr/>
          <p:nvPr/>
        </p:nvSpPr>
        <p:spPr>
          <a:xfrm rot="18900000">
            <a:off x="3104511" y="5385489"/>
            <a:ext cx="1092553" cy="45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600" b="1" dirty="0" smtClean="0">
                <a:solidFill>
                  <a:srgbClr val="424242"/>
                </a:solidFill>
              </a:rPr>
              <a:t>公司网站</a:t>
            </a:r>
            <a:endParaRPr sz="1600" b="1" dirty="0">
              <a:solidFill>
                <a:srgbClr val="424242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 rot="18900000">
            <a:off x="3858332" y="5401228"/>
            <a:ext cx="1137067" cy="45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600" b="1" dirty="0" smtClean="0">
                <a:solidFill>
                  <a:srgbClr val="424242"/>
                </a:solidFill>
              </a:rPr>
              <a:t>网络点评</a:t>
            </a:r>
            <a:endParaRPr sz="1600" b="1" dirty="0">
              <a:solidFill>
                <a:srgbClr val="424242"/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 rot="18900000">
            <a:off x="4342016" y="5502061"/>
            <a:ext cx="1417556" cy="45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r">
              <a:lnSpc>
                <a:spcPct val="90000"/>
              </a:lnSpc>
              <a:defRPr sz="1800"/>
            </a:pPr>
            <a:r>
              <a:rPr lang="zh-CN" altLang="en-US" sz="1600" b="1" dirty="0" smtClean="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付费广告</a:t>
            </a:r>
            <a:r>
              <a:rPr lang="en-US" altLang="zh-CN" sz="1600" b="1" dirty="0" smtClean="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1600" b="1" dirty="0" smtClean="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1600" b="1" dirty="0" smtClean="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（电视</a:t>
            </a:r>
            <a:r>
              <a:rPr lang="zh-CN" altLang="zh-CN" sz="1600" b="1" dirty="0" smtClean="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、</a:t>
            </a:r>
            <a:r>
              <a:rPr lang="zh-CN" altLang="en-US" sz="1600" b="1" dirty="0" smtClean="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平面等</a:t>
            </a:r>
            <a:r>
              <a:rPr lang="zh-CN" altLang="zh-CN" sz="1600" b="1" dirty="0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rPr>
              <a:t>）</a:t>
            </a:r>
            <a:endParaRPr sz="1600" b="1" dirty="0">
              <a:solidFill>
                <a:srgbClr val="42424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Shape 143"/>
          <p:cNvSpPr/>
          <p:nvPr/>
        </p:nvSpPr>
        <p:spPr>
          <a:xfrm rot="18900000">
            <a:off x="5386586" y="5377330"/>
            <a:ext cx="1105396" cy="45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600" b="1" dirty="0" smtClean="0">
                <a:solidFill>
                  <a:srgbClr val="424242"/>
                </a:solidFill>
              </a:rPr>
              <a:t>媒体报道</a:t>
            </a:r>
            <a:endParaRPr sz="1600" b="1" dirty="0">
              <a:solidFill>
                <a:srgbClr val="424242"/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 rot="18900000">
            <a:off x="6057377" y="5400576"/>
            <a:ext cx="1144461" cy="45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600" b="1" dirty="0" smtClean="0">
                <a:solidFill>
                  <a:srgbClr val="424242"/>
                </a:solidFill>
              </a:rPr>
              <a:t>博客</a:t>
            </a:r>
            <a:endParaRPr sz="1600" b="1" dirty="0">
              <a:solidFill>
                <a:srgbClr val="424242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 rot="18900000">
            <a:off x="6949205" y="5364413"/>
            <a:ext cx="1064153" cy="45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600" b="1" dirty="0" smtClean="0">
                <a:solidFill>
                  <a:srgbClr val="424242"/>
                </a:solidFill>
              </a:rPr>
              <a:t>电子邮件</a:t>
            </a:r>
            <a:endParaRPr sz="1600" b="1" dirty="0">
              <a:solidFill>
                <a:srgbClr val="424242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778720" y="2830021"/>
            <a:ext cx="2079620" cy="3030918"/>
          </a:xfrm>
          <a:prstGeom prst="rect">
            <a:avLst/>
          </a:prstGeom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pPr>
            <a:endParaRPr dirty="0"/>
          </a:p>
        </p:txBody>
      </p:sp>
      <p:sp>
        <p:nvSpPr>
          <p:cNvPr id="147" name="Shape 147"/>
          <p:cNvSpPr/>
          <p:nvPr/>
        </p:nvSpPr>
        <p:spPr>
          <a:xfrm>
            <a:off x="1168474" y="2083302"/>
            <a:ext cx="791540" cy="3777637"/>
          </a:xfrm>
          <a:prstGeom prst="rect">
            <a:avLst/>
          </a:prstGeom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3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creen Shot 2014-09-07 at 11.57.3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805" y="-20086"/>
            <a:ext cx="7962390" cy="530098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904538" y="-7743"/>
            <a:ext cx="2001442" cy="2959101"/>
          </a:xfrm>
          <a:prstGeom prst="rect">
            <a:avLst/>
          </a:prstGeom>
          <a:ln w="12700">
            <a:miter lim="400000"/>
          </a:ln>
          <a:effectLst>
            <a:outerShdw blurRad="38100" dist="81820" dir="2186890" rotWithShape="0">
              <a:srgbClr val="000000">
                <a:alpha val="2582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9200">
                <a:solidFill>
                  <a:srgbClr val="F39019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200">
                <a:solidFill>
                  <a:srgbClr val="F39019"/>
                </a:solidFill>
              </a:rPr>
              <a:t>7 </a:t>
            </a:r>
          </a:p>
        </p:txBody>
      </p:sp>
      <p:sp>
        <p:nvSpPr>
          <p:cNvPr id="153" name="Shape 153"/>
          <p:cNvSpPr/>
          <p:nvPr/>
        </p:nvSpPr>
        <p:spPr>
          <a:xfrm>
            <a:off x="2021792" y="-7743"/>
            <a:ext cx="2001441" cy="2959101"/>
          </a:xfrm>
          <a:prstGeom prst="rect">
            <a:avLst/>
          </a:prstGeom>
          <a:ln w="12700">
            <a:miter lim="400000"/>
          </a:ln>
          <a:effectLst>
            <a:outerShdw blurRad="38100" dist="81820" dir="2186890" rotWithShape="0">
              <a:srgbClr val="000000">
                <a:alpha val="2582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9200">
                <a:solidFill>
                  <a:srgbClr val="F39019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200">
                <a:solidFill>
                  <a:srgbClr val="F39019"/>
                </a:solidFill>
              </a:rPr>
              <a:t>0 </a:t>
            </a:r>
          </a:p>
        </p:txBody>
      </p:sp>
      <p:sp>
        <p:nvSpPr>
          <p:cNvPr id="154" name="Shape 154"/>
          <p:cNvSpPr/>
          <p:nvPr/>
        </p:nvSpPr>
        <p:spPr>
          <a:xfrm>
            <a:off x="3275847" y="352729"/>
            <a:ext cx="1411065" cy="1460501"/>
          </a:xfrm>
          <a:prstGeom prst="rect">
            <a:avLst/>
          </a:prstGeom>
          <a:ln w="12700">
            <a:miter lim="400000"/>
          </a:ln>
          <a:effectLst>
            <a:outerShdw blurRad="38100" dist="81820" dir="2186890" rotWithShape="0">
              <a:srgbClr val="000000">
                <a:alpha val="2582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9200">
                <a:solidFill>
                  <a:srgbClr val="F39019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200">
                <a:solidFill>
                  <a:srgbClr val="F39019"/>
                </a:solidFill>
              </a:rPr>
              <a:t>% </a:t>
            </a:r>
          </a:p>
        </p:txBody>
      </p:sp>
      <p:sp>
        <p:nvSpPr>
          <p:cNvPr id="155" name="Shape 155"/>
          <p:cNvSpPr/>
          <p:nvPr/>
        </p:nvSpPr>
        <p:spPr>
          <a:xfrm>
            <a:off x="1062756" y="2552761"/>
            <a:ext cx="3624156" cy="210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lnSpc>
                <a:spcPct val="90000"/>
              </a:lnSpc>
              <a:defRPr sz="1800"/>
            </a:pPr>
            <a:r>
              <a:rPr sz="2200" b="1" dirty="0">
                <a:latin typeface="Cambria"/>
                <a:ea typeface="Cambria"/>
                <a:cs typeface="Cambria"/>
                <a:sym typeface="Cambria"/>
              </a:rPr>
              <a:t>make their buying decision </a:t>
            </a:r>
            <a:br>
              <a:rPr sz="2200" b="1" dirty="0">
                <a:latin typeface="Cambria"/>
                <a:ea typeface="Cambria"/>
                <a:cs typeface="Cambria"/>
                <a:sym typeface="Cambria"/>
              </a:rPr>
            </a:br>
            <a:r>
              <a:rPr sz="2200" b="1" dirty="0">
                <a:latin typeface="Cambria"/>
                <a:ea typeface="Cambria"/>
                <a:cs typeface="Cambria"/>
                <a:sym typeface="Cambria"/>
              </a:rPr>
              <a:t>before entering a store </a:t>
            </a:r>
            <a:br>
              <a:rPr sz="2200" b="1" dirty="0">
                <a:latin typeface="Cambria"/>
                <a:ea typeface="Cambria"/>
                <a:cs typeface="Cambria"/>
                <a:sym typeface="Cambria"/>
              </a:rPr>
            </a:br>
            <a:r>
              <a:rPr sz="2200" b="1" dirty="0">
                <a:latin typeface="Cambria"/>
                <a:ea typeface="Cambria"/>
                <a:cs typeface="Cambria"/>
                <a:sym typeface="Cambria"/>
              </a:rPr>
              <a:t>or shopping </a:t>
            </a:r>
            <a:r>
              <a:rPr sz="2200" b="1" dirty="0" smtClean="0">
                <a:latin typeface="Cambria"/>
                <a:ea typeface="Cambria"/>
                <a:cs typeface="Cambria"/>
                <a:sym typeface="Cambria"/>
              </a:rPr>
              <a:t>online</a:t>
            </a:r>
            <a:endParaRPr lang="en-US" sz="2200" b="1" dirty="0">
              <a:latin typeface="Cambria"/>
              <a:ea typeface="Cambria"/>
              <a:cs typeface="Cambria"/>
              <a:sym typeface="Cambria"/>
            </a:endParaRPr>
          </a:p>
          <a:p>
            <a:pPr lvl="0" algn="l" defTabSz="457200">
              <a:spcBef>
                <a:spcPts val="600"/>
              </a:spcBef>
              <a:defRPr sz="1800"/>
            </a:pPr>
            <a:r>
              <a:rPr lang="zh-CN" altLang="en-US" sz="2200" b="1" dirty="0" smtClean="0">
                <a:latin typeface="Cambria"/>
                <a:ea typeface="Cambria"/>
                <a:cs typeface="Cambria"/>
                <a:sym typeface="Cambria"/>
              </a:rPr>
              <a:t>在进入零售店</a:t>
            </a:r>
            <a:r>
              <a:rPr lang="zh-CN" altLang="en-US" sz="2200" b="1" dirty="0" smtClean="0">
                <a:latin typeface="Cambria"/>
                <a:ea typeface="Cambria"/>
                <a:cs typeface="Cambria"/>
                <a:sym typeface="Cambria"/>
              </a:rPr>
              <a:t>或</a:t>
            </a:r>
            <a:r>
              <a:rPr lang="zh-CN" altLang="en-US" sz="2200" b="1" dirty="0" smtClean="0">
                <a:latin typeface="Cambria"/>
                <a:ea typeface="Cambria"/>
                <a:cs typeface="Cambria"/>
                <a:sym typeface="Cambria"/>
              </a:rPr>
              <a:t>在</a:t>
            </a:r>
            <a:r>
              <a:rPr lang="zh-CN" altLang="en-US" sz="2200" b="1" dirty="0" smtClean="0">
                <a:latin typeface="Cambria"/>
                <a:ea typeface="Cambria"/>
                <a:cs typeface="Cambria"/>
                <a:sym typeface="Cambria"/>
              </a:rPr>
              <a:t>网</a:t>
            </a:r>
            <a:r>
              <a:rPr lang="zh-CN" altLang="en-US" sz="2200" b="1" dirty="0" smtClean="0">
                <a:latin typeface="Cambria"/>
                <a:ea typeface="Cambria"/>
                <a:cs typeface="Cambria"/>
                <a:sym typeface="Cambria"/>
              </a:rPr>
              <a:t>上</a:t>
            </a:r>
            <a:r>
              <a:rPr lang="zh-CN" altLang="en-US" sz="2200" b="1" dirty="0" smtClean="0">
                <a:latin typeface="Cambria"/>
                <a:ea typeface="Cambria"/>
                <a:cs typeface="Cambria"/>
                <a:sym typeface="Cambria"/>
              </a:rPr>
              <a:t>购买</a:t>
            </a:r>
            <a:r>
              <a:rPr lang="en-US" altLang="zh-CN" sz="22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2200" b="1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2200" b="1" dirty="0" smtClean="0">
                <a:latin typeface="Cambria"/>
                <a:ea typeface="Cambria"/>
                <a:cs typeface="Cambria"/>
                <a:sym typeface="Cambria"/>
              </a:rPr>
              <a:t>前就已经决定了买什么产</a:t>
            </a:r>
            <a:r>
              <a:rPr lang="en-US" altLang="zh-CN" sz="22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2200" b="1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2200" b="1" dirty="0" smtClean="0">
                <a:latin typeface="Cambria"/>
                <a:ea typeface="Cambria"/>
                <a:cs typeface="Cambria"/>
                <a:sym typeface="Cambria"/>
              </a:rPr>
              <a:t>品和品牌</a:t>
            </a:r>
            <a:endParaRPr sz="2200" b="1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/>
          <p:nvPr/>
        </p:nvPicPr>
        <p:blipFill>
          <a:blip r:embed="rId3">
            <a:extLst/>
          </a:blip>
          <a:srcRect r="5173"/>
          <a:stretch>
            <a:fillRect/>
          </a:stretch>
        </p:blipFill>
        <p:spPr>
          <a:xfrm>
            <a:off x="1074860" y="6385731"/>
            <a:ext cx="2252033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-374" y="-38594"/>
            <a:ext cx="9144373" cy="7133958"/>
          </a:xfrm>
          <a:prstGeom prst="rect">
            <a:avLst/>
          </a:prstGeom>
          <a:solid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6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0319" y="340538"/>
            <a:ext cx="9184638" cy="6079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df"/>
          <p:cNvPicPr/>
          <p:nvPr/>
        </p:nvPicPr>
        <p:blipFill>
          <a:blip r:embed="rId3">
            <a:extLst/>
          </a:blip>
          <a:srcRect r="5173"/>
          <a:stretch>
            <a:fillRect/>
          </a:stretch>
        </p:blipFill>
        <p:spPr>
          <a:xfrm>
            <a:off x="1074860" y="6385731"/>
            <a:ext cx="2252033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574785" y="-17428"/>
            <a:ext cx="7994430" cy="6885760"/>
          </a:xfrm>
          <a:prstGeom prst="rect">
            <a:avLst/>
          </a:prstGeom>
          <a:solid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-4337" y="15120"/>
            <a:ext cx="629925" cy="6852910"/>
          </a:xfrm>
          <a:prstGeom prst="rect">
            <a:avLst/>
          </a:prstGeom>
          <a:solidFill>
            <a:srgbClr val="53585F">
              <a:alpha val="5278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569212" y="15120"/>
            <a:ext cx="629925" cy="6852910"/>
          </a:xfrm>
          <a:prstGeom prst="rect">
            <a:avLst/>
          </a:prstGeom>
          <a:solidFill>
            <a:srgbClr val="53585F">
              <a:alpha val="5278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2500607" y="912497"/>
            <a:ext cx="4142786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defTabSz="457200">
              <a:lnSpc>
                <a:spcPct val="70000"/>
              </a:lnSpc>
              <a:defRPr sz="1800"/>
            </a:pPr>
            <a:r>
              <a:rPr sz="92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4x </a:t>
            </a:r>
            <a:r>
              <a:rPr sz="3200" dirty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sales </a:t>
            </a:r>
            <a:r>
              <a:rPr sz="3200" dirty="0" smtClean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in 2 </a:t>
            </a:r>
            <a:r>
              <a:rPr sz="3200" dirty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years</a:t>
            </a:r>
          </a:p>
        </p:txBody>
      </p:sp>
      <p:sp>
        <p:nvSpPr>
          <p:cNvPr id="169" name="Shape 169"/>
          <p:cNvSpPr/>
          <p:nvPr/>
        </p:nvSpPr>
        <p:spPr>
          <a:xfrm>
            <a:off x="2500607" y="2017527"/>
            <a:ext cx="4126731" cy="906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lnSpc>
                <a:spcPct val="80000"/>
              </a:lnSpc>
              <a:defRPr sz="1800"/>
            </a:pPr>
            <a:r>
              <a:rPr sz="3200" dirty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Secured distribution in</a:t>
            </a:r>
          </a:p>
          <a:p>
            <a:pPr lvl="0" defTabSz="457200">
              <a:lnSpc>
                <a:spcPct val="80000"/>
              </a:lnSpc>
              <a:defRPr sz="1800"/>
            </a:pPr>
            <a:r>
              <a:rPr sz="32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Target, Costco, Kohl’s</a:t>
            </a:r>
          </a:p>
        </p:txBody>
      </p:sp>
      <p:sp>
        <p:nvSpPr>
          <p:cNvPr id="10" name="Shape 167"/>
          <p:cNvSpPr/>
          <p:nvPr/>
        </p:nvSpPr>
        <p:spPr>
          <a:xfrm>
            <a:off x="2623606" y="3290619"/>
            <a:ext cx="3896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defTabSz="457200">
              <a:defRPr sz="1800"/>
            </a:pPr>
            <a:r>
              <a:rPr lang="zh-CN" altLang="en-US" sz="3200" dirty="0" smtClean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两年内销售翻</a:t>
            </a:r>
            <a:r>
              <a:rPr lang="en-US" altLang="zh-CN" sz="72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zh-CN" altLang="en-US" sz="72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倍</a:t>
            </a:r>
            <a:endParaRPr sz="4800" dirty="0">
              <a:solidFill>
                <a:srgbClr val="A6AAA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69"/>
          <p:cNvSpPr/>
          <p:nvPr/>
        </p:nvSpPr>
        <p:spPr>
          <a:xfrm>
            <a:off x="2623606" y="4529570"/>
            <a:ext cx="385041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defRPr sz="1800"/>
            </a:pPr>
            <a:r>
              <a:rPr lang="zh-CN" altLang="en-US" sz="3200" dirty="0" smtClean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进入大型零售商</a:t>
            </a:r>
            <a:r>
              <a:rPr lang="en-US" altLang="zh-CN" sz="3200" dirty="0" smtClean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3200" dirty="0" smtClean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sz="32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Target</a:t>
            </a:r>
            <a:r>
              <a:rPr sz="32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, Costco, Kohl’s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1008879" y="352419"/>
            <a:ext cx="712624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5400" lvl="0" algn="l" defTabSz="457200">
              <a:defRPr sz="1800"/>
            </a:pPr>
            <a:r>
              <a:rPr sz="22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Stages of Brand Development</a:t>
            </a:r>
            <a:r>
              <a:rPr sz="22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25400" lvl="0" algn="l" defTabSz="457200">
              <a:defRPr sz="1800"/>
            </a:pP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品牌的不同发展阶段。</a:t>
            </a:r>
            <a:endParaRPr sz="23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2991277" y="1735135"/>
            <a:ext cx="1905095" cy="970524"/>
          </a:xfrm>
          <a:prstGeom prst="rect">
            <a:avLst/>
          </a:prstGeom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001652" y="1798201"/>
            <a:ext cx="1894719" cy="85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Household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nown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brand</a:t>
            </a:r>
            <a:endParaRPr lang="en-US" sz="16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zh-CN" altLang="en-US" sz="1800" b="1" dirty="0" smtClean="0">
                <a:latin typeface="Cambria"/>
                <a:ea typeface="Cambria"/>
                <a:cs typeface="Cambria"/>
                <a:sym typeface="Cambria"/>
              </a:rPr>
              <a:t>家喻户晓品牌</a:t>
            </a:r>
            <a:endParaRPr sz="1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001652" y="2821755"/>
            <a:ext cx="1894720" cy="97052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001651" y="2820088"/>
            <a:ext cx="1894719" cy="983223"/>
          </a:xfrm>
          <a:prstGeom prst="rect">
            <a:avLst/>
          </a:prstGeom>
          <a:ln w="12700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600" b="1" dirty="0">
                <a:latin typeface="Cambria"/>
                <a:ea typeface="Cambria"/>
                <a:cs typeface="Cambria"/>
                <a:sym typeface="Cambria"/>
              </a:rPr>
              <a:t>Target 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market</a:t>
            </a:r>
            <a:r>
              <a:rPr lang="en-US" sz="1600" b="1" dirty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600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CN" sz="1600" b="1" dirty="0" smtClean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nown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brand</a:t>
            </a:r>
            <a:endParaRPr lang="en-US" sz="16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zh-CN" altLang="en-US" sz="1800" b="1" dirty="0" smtClean="0">
                <a:latin typeface="Cambria"/>
                <a:ea typeface="Cambria"/>
                <a:cs typeface="Cambria"/>
                <a:sym typeface="Cambria"/>
              </a:rPr>
              <a:t>行业知名品牌</a:t>
            </a:r>
            <a:endParaRPr sz="1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3001652" y="3908376"/>
            <a:ext cx="1894720" cy="970523"/>
          </a:xfrm>
          <a:prstGeom prst="rect">
            <a:avLst/>
          </a:prstGeom>
          <a:noFill/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001652" y="3942340"/>
            <a:ext cx="1894718" cy="8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Distribution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CN" sz="1600" b="1" dirty="0" smtClean="0"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riven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brand</a:t>
            </a:r>
            <a:endParaRPr lang="en-US" sz="16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zh-CN" altLang="en-US" sz="1800" b="1" dirty="0" smtClean="0">
                <a:latin typeface="Cambria"/>
                <a:ea typeface="Cambria"/>
                <a:cs typeface="Cambria"/>
                <a:sym typeface="Cambria"/>
              </a:rPr>
              <a:t>销售支持性品牌</a:t>
            </a:r>
            <a:endParaRPr sz="1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001653" y="5137036"/>
            <a:ext cx="1905036" cy="970524"/>
          </a:xfrm>
          <a:prstGeom prst="rect">
            <a:avLst/>
          </a:prstGeom>
          <a:solidFill>
            <a:srgbClr val="A6AAA9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003850" y="5034537"/>
            <a:ext cx="1919942" cy="1"/>
          </a:xfrm>
          <a:prstGeom prst="line">
            <a:avLst/>
          </a:prstGeom>
          <a:ln w="254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27" name="photo[2]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9538" y="3286550"/>
            <a:ext cx="1376460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hoto[1]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099" y="2019590"/>
            <a:ext cx="638571" cy="63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hoto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81730" y="1677244"/>
            <a:ext cx="1332077" cy="309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67667" y="2837553"/>
            <a:ext cx="1807706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hot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33207" y="4152337"/>
            <a:ext cx="1229123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2522579" y="1514849"/>
            <a:ext cx="46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22758" y="2595435"/>
            <a:ext cx="46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32775" y="3684167"/>
            <a:ext cx="46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32954" y="4920249"/>
            <a:ext cx="46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0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Shape 119"/>
          <p:cNvSpPr/>
          <p:nvPr/>
        </p:nvSpPr>
        <p:spPr>
          <a:xfrm>
            <a:off x="3001654" y="5189663"/>
            <a:ext cx="1894718" cy="8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OEM manufacturer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zh-CN" altLang="en-US" sz="1800" b="1" dirty="0" smtClean="0">
                <a:latin typeface="Cambria"/>
                <a:ea typeface="Cambria"/>
                <a:cs typeface="Cambria"/>
                <a:sym typeface="Cambria"/>
              </a:rPr>
              <a:t>代理加工厂</a:t>
            </a:r>
            <a:endParaRPr lang="en-US" sz="1800" b="1" dirty="0" smtClean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991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df"/>
          <p:cNvPicPr/>
          <p:nvPr/>
        </p:nvPicPr>
        <p:blipFill>
          <a:blip r:embed="rId3">
            <a:extLst/>
          </a:blip>
          <a:srcRect r="5173"/>
          <a:stretch>
            <a:fillRect/>
          </a:stretch>
        </p:blipFill>
        <p:spPr>
          <a:xfrm>
            <a:off x="1074860" y="6385731"/>
            <a:ext cx="2252033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creen Shot 2014-09-06 at 2.51.08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8" y="2198"/>
            <a:ext cx="913592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df"/>
          <p:cNvPicPr/>
          <p:nvPr/>
        </p:nvPicPr>
        <p:blipFill>
          <a:blip r:embed="rId3">
            <a:extLst/>
          </a:blip>
          <a:srcRect r="5173"/>
          <a:stretch>
            <a:fillRect/>
          </a:stretch>
        </p:blipFill>
        <p:spPr>
          <a:xfrm>
            <a:off x="1074860" y="6385731"/>
            <a:ext cx="2252033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74785" y="-17428"/>
            <a:ext cx="7994430" cy="6885760"/>
          </a:xfrm>
          <a:prstGeom prst="rect">
            <a:avLst/>
          </a:prstGeom>
          <a:solid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-4337" y="15120"/>
            <a:ext cx="629925" cy="6852910"/>
          </a:xfrm>
          <a:prstGeom prst="rect">
            <a:avLst/>
          </a:prstGeom>
          <a:solidFill>
            <a:srgbClr val="53585F">
              <a:alpha val="5278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8569212" y="15120"/>
            <a:ext cx="629925" cy="6852910"/>
          </a:xfrm>
          <a:prstGeom prst="rect">
            <a:avLst/>
          </a:prstGeom>
          <a:solidFill>
            <a:srgbClr val="53585F">
              <a:alpha val="5278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545319" y="947974"/>
            <a:ext cx="6053365" cy="200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sz="1800"/>
            </a:pPr>
            <a:r>
              <a:rPr lang="en-US" sz="3200" dirty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 (in 2 years) </a:t>
            </a:r>
          </a:p>
          <a:p>
            <a:pPr lvl="0" defTabSz="457200">
              <a:lnSpc>
                <a:spcPct val="80000"/>
              </a:lnSpc>
              <a:defRPr sz="1800"/>
            </a:pPr>
            <a:r>
              <a:rPr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  <a:r>
              <a:rPr lang="en-US" sz="60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60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projects, </a:t>
            </a:r>
            <a:br>
              <a:rPr sz="60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sz="60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$500 </a:t>
            </a:r>
            <a:r>
              <a:rPr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million</a:t>
            </a:r>
            <a:r>
              <a:rPr lang="en-US"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altLang="zh-CN"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-US"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ales</a:t>
            </a:r>
            <a:r>
              <a:rPr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6000" dirty="0">
              <a:solidFill>
                <a:srgbClr val="A6AAA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Shape 203"/>
          <p:cNvSpPr/>
          <p:nvPr/>
        </p:nvSpPr>
        <p:spPr>
          <a:xfrm>
            <a:off x="1999357" y="3352120"/>
            <a:ext cx="5145289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800"/>
            </a:pPr>
            <a:r>
              <a:rPr lang="en-US" sz="3200" dirty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smtClean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zh-CN" altLang="en-US" sz="3200" dirty="0" smtClean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两年内</a:t>
            </a:r>
            <a:r>
              <a:rPr lang="en-US" sz="3200" dirty="0" smtClean="0">
                <a:solidFill>
                  <a:srgbClr val="A6AAA9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endParaRPr lang="en-US" sz="3200" dirty="0">
              <a:solidFill>
                <a:srgbClr val="A6AAA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defTabSz="457200">
              <a:defRPr sz="1800"/>
            </a:pPr>
            <a:r>
              <a:rPr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  <a:r>
              <a:rPr lang="en-US"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+ </a:t>
            </a:r>
            <a:r>
              <a:rPr lang="zh-CN" altLang="en-US"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项目</a:t>
            </a:r>
            <a:r>
              <a:rPr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60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sz="60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r>
              <a:rPr lang="zh-CN" altLang="en-US"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亿美元销售额</a:t>
            </a:r>
            <a:r>
              <a:rPr sz="60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6000" dirty="0">
              <a:solidFill>
                <a:srgbClr val="A6AAA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850" y="-1459"/>
            <a:ext cx="7988300" cy="405040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062961" y="284902"/>
            <a:ext cx="7296503" cy="2222404"/>
          </a:xfrm>
          <a:prstGeom prst="rect">
            <a:avLst/>
          </a:prstGeom>
          <a:ln w="12700">
            <a:miter lim="400000"/>
          </a:ln>
          <a:effectLst>
            <a:outerShdw blurRad="63500" dist="25400" dir="27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lnSpc>
                <a:spcPct val="90000"/>
              </a:lnSpc>
              <a:defRPr sz="1800"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谢谢</a:t>
            </a:r>
            <a:r>
              <a:rPr sz="5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!</a:t>
            </a:r>
            <a:endParaRPr sz="5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  <a:p>
            <a:pPr lvl="0" algn="l" defTabSz="457200">
              <a:lnSpc>
                <a:spcPct val="90000"/>
              </a:lnSpc>
              <a:spcBef>
                <a:spcPts val="1200"/>
              </a:spcBef>
              <a:defRPr sz="1800"/>
            </a:pPr>
            <a: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Scott Markman</a:t>
            </a:r>
            <a:b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</a:br>
            <a: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smarkman@monogramgroup.com</a:t>
            </a:r>
            <a:b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</a:br>
            <a: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Willis Tower (Sears Tower)</a:t>
            </a:r>
            <a:b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</a:br>
            <a: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233 S. Wacker Dr. Suite 410</a:t>
            </a:r>
            <a:b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</a:br>
            <a: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Chicago, IL USA 60606</a:t>
            </a:r>
          </a:p>
        </p:txBody>
      </p:sp>
      <p:pic>
        <p:nvPicPr>
          <p:cNvPr id="20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3705" y="5683144"/>
            <a:ext cx="2996867" cy="41955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1062961" y="2632789"/>
            <a:ext cx="7296503" cy="1057469"/>
          </a:xfrm>
          <a:prstGeom prst="rect">
            <a:avLst/>
          </a:prstGeom>
          <a:ln w="12700">
            <a:miter lim="400000"/>
          </a:ln>
          <a:effectLst>
            <a:outerShdw blurRad="63500" dist="25400" dir="27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lnSpc>
                <a:spcPct val="90000"/>
              </a:lnSpc>
              <a:defRPr sz="1800"/>
            </a:pPr>
            <a: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John </a:t>
            </a:r>
            <a:r>
              <a:rPr sz="19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Yang</a:t>
            </a:r>
            <a:endParaRPr sz="19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  <a:p>
            <a:pPr lvl="0" algn="l" defTabSz="457200">
              <a:lnSpc>
                <a:spcPct val="90000"/>
              </a:lnSpc>
              <a:defRPr sz="1800"/>
            </a:pPr>
            <a:r>
              <a:rPr sz="19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jyang</a:t>
            </a:r>
            <a:r>
              <a:rPr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@</a:t>
            </a:r>
            <a:r>
              <a:rPr sz="19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monogramgroup.com</a:t>
            </a:r>
            <a:endParaRPr lang="en-US" sz="19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  <a:p>
            <a:pPr algn="l" defTabSz="457200">
              <a:lnSpc>
                <a:spcPct val="90000"/>
              </a:lnSpc>
              <a:defRPr sz="1800"/>
            </a:pPr>
            <a:r>
              <a:rPr lang="fr-FR"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+ 86-15618271616 </a:t>
            </a:r>
            <a:r>
              <a:rPr lang="fr-FR" sz="19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cell</a:t>
            </a:r>
            <a:endParaRPr lang="fr-FR" sz="19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  <a:p>
            <a:pPr lvl="0" algn="l" defTabSz="457200">
              <a:lnSpc>
                <a:spcPct val="90000"/>
              </a:lnSpc>
              <a:defRPr sz="1800"/>
            </a:pPr>
            <a:endParaRPr sz="19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01068" y="606998"/>
            <a:ext cx="2359232" cy="236619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576712" y="3055194"/>
            <a:ext cx="241570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Wechat (微信)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/>
          <p:nvPr/>
        </p:nvPicPr>
        <p:blipFill>
          <a:blip r:embed="rId3">
            <a:extLst/>
          </a:blip>
          <a:srcRect r="5173"/>
          <a:stretch>
            <a:fillRect/>
          </a:stretch>
        </p:blipFill>
        <p:spPr>
          <a:xfrm>
            <a:off x="1074860" y="6385731"/>
            <a:ext cx="2252033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612630" y="-17428"/>
            <a:ext cx="7943626" cy="6885760"/>
          </a:xfrm>
          <a:prstGeom prst="rect">
            <a:avLst/>
          </a:prstGeom>
          <a:solid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307402" y="761192"/>
            <a:ext cx="6529231" cy="468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lnSpc>
                <a:spcPct val="80000"/>
              </a:lnSpc>
              <a:defRPr sz="1800"/>
            </a:pPr>
            <a:r>
              <a:rPr sz="4800" dirty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  <a:t>The US consumer </a:t>
            </a:r>
            <a:br>
              <a:rPr sz="4800" dirty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sz="4800" dirty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  <a:t>is saying yes. </a:t>
            </a:r>
            <a:r>
              <a:rPr sz="48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sz="48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sz="48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The opportunity is now</a:t>
            </a:r>
            <a:r>
              <a:rPr sz="48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en-US" sz="4800" dirty="0" smtClean="0">
              <a:solidFill>
                <a:srgbClr val="DE6A1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defTabSz="457200">
              <a:lnSpc>
                <a:spcPct val="80000"/>
              </a:lnSpc>
              <a:defRPr sz="1800"/>
            </a:pPr>
            <a:endParaRPr lang="en-US" sz="4800" dirty="0">
              <a:solidFill>
                <a:srgbClr val="DE6A1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defTabSz="457200">
              <a:defRPr sz="1800"/>
            </a:pPr>
            <a:r>
              <a:rPr lang="zh-CN" altLang="en-US" sz="4800" dirty="0" smtClean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  <a:t>美国消费者</a:t>
            </a:r>
            <a:r>
              <a:rPr lang="en-US" altLang="zh-CN" sz="4800" dirty="0" smtClean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4800" dirty="0" smtClean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CN" sz="4800" dirty="0" smtClean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zh-CN" altLang="en-US" sz="4800" dirty="0" smtClean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  <a:t>准备好</a:t>
            </a:r>
            <a:r>
              <a:rPr lang="zh-CN" altLang="en-US" sz="4800" dirty="0" smtClean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  <a:t>购买</a:t>
            </a:r>
            <a:r>
              <a:rPr lang="zh-CN" altLang="en-US" sz="4800" dirty="0" smtClean="0">
                <a:solidFill>
                  <a:srgbClr val="C0C0C0"/>
                </a:solidFill>
                <a:latin typeface="Cambria"/>
                <a:ea typeface="Cambria"/>
                <a:cs typeface="Cambria"/>
                <a:sym typeface="Cambria"/>
              </a:rPr>
              <a:t>中国品牌。</a:t>
            </a:r>
            <a:r>
              <a:rPr lang="en-US" sz="48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800" dirty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4800" dirty="0" smtClean="0">
                <a:solidFill>
                  <a:srgbClr val="DE6A10"/>
                </a:solidFill>
                <a:latin typeface="Cambria"/>
                <a:ea typeface="Cambria"/>
                <a:cs typeface="Cambria"/>
                <a:sym typeface="Cambria"/>
              </a:rPr>
              <a:t>机会就是现在。</a:t>
            </a:r>
            <a:endParaRPr sz="4800" dirty="0">
              <a:solidFill>
                <a:srgbClr val="DE6A1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4337" y="2545"/>
            <a:ext cx="629925" cy="6852910"/>
          </a:xfrm>
          <a:prstGeom prst="rect">
            <a:avLst/>
          </a:prstGeom>
          <a:solidFill>
            <a:srgbClr val="53585F">
              <a:alpha val="5278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8569212" y="2545"/>
            <a:ext cx="629925" cy="6852910"/>
          </a:xfrm>
          <a:prstGeom prst="rect">
            <a:avLst/>
          </a:prstGeom>
          <a:solidFill>
            <a:srgbClr val="53585F">
              <a:alpha val="5278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008879" y="352419"/>
            <a:ext cx="7415294" cy="139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25400" algn="l" defTabSz="457200">
              <a:defRPr sz="2300">
                <a:solidFill>
                  <a:srgbClr val="797979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tx1"/>
                </a:solidFill>
              </a:rPr>
              <a:t>C</a:t>
            </a:r>
            <a:r>
              <a:rPr sz="2200" dirty="0" smtClean="0">
                <a:solidFill>
                  <a:schemeClr val="tx1"/>
                </a:solidFill>
              </a:rPr>
              <a:t>onsumers </a:t>
            </a:r>
            <a:r>
              <a:rPr sz="2200" dirty="0">
                <a:solidFill>
                  <a:schemeClr val="tx1"/>
                </a:solidFill>
              </a:rPr>
              <a:t>have a stronger willingness to purchase goods from China than those from France, Mexico and Korea</a:t>
            </a:r>
            <a:r>
              <a:rPr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2300" dirty="0" smtClean="0">
                <a:solidFill>
                  <a:schemeClr val="tx1"/>
                </a:solidFill>
              </a:rPr>
              <a:t>美国消费者购买中国产品的意愿超过购买法国、墨西哥和韩国的产品。</a:t>
            </a:r>
            <a:r>
              <a:rPr sz="2300" dirty="0" smtClean="0">
                <a:solidFill>
                  <a:schemeClr val="tx1"/>
                </a:solidFill>
              </a:rPr>
              <a:t>  </a:t>
            </a:r>
            <a:endParaRPr sz="2300" dirty="0">
              <a:solidFill>
                <a:schemeClr val="tx1"/>
              </a:solidFill>
            </a:endParaRPr>
          </a:p>
        </p:txBody>
      </p:sp>
      <p:graphicFrame>
        <p:nvGraphicFramePr>
          <p:cNvPr id="34" name="Chart 34"/>
          <p:cNvGraphicFramePr/>
          <p:nvPr>
            <p:extLst>
              <p:ext uri="{D42A27DB-BD31-4B8C-83A1-F6EECF244321}">
                <p14:modId xmlns:p14="http://schemas.microsoft.com/office/powerpoint/2010/main" val="3627918368"/>
              </p:ext>
            </p:extLst>
          </p:nvPr>
        </p:nvGraphicFramePr>
        <p:xfrm>
          <a:off x="772613" y="1834415"/>
          <a:ext cx="7343256" cy="348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Shape 46"/>
          <p:cNvSpPr/>
          <p:nvPr/>
        </p:nvSpPr>
        <p:spPr>
          <a:xfrm>
            <a:off x="2958032" y="3112902"/>
            <a:ext cx="603848" cy="2560648"/>
          </a:xfrm>
          <a:prstGeom prst="rect">
            <a:avLst/>
          </a:prstGeom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9497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52157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美国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99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b="1" dirty="0" smtClean="0">
                <a:solidFill>
                  <a:schemeClr val="tx1"/>
                </a:solidFill>
                <a:latin typeface="Cambria"/>
                <a:cs typeface="Cambria"/>
              </a:rPr>
              <a:t>德国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cs typeface="Cambria"/>
              <a:sym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4935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日本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8460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中国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4848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法国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3499" y="5281449"/>
            <a:ext cx="71814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墨西哥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9907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韩国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8578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印度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2713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泰国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9104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南非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2919" y="5281449"/>
            <a:ext cx="5129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/>
                <a:ea typeface="+mj-ea"/>
                <a:cs typeface="Cambria"/>
                <a:sym typeface="Gill Sans"/>
              </a:rPr>
              <a:t>俄国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/>
              <a:ea typeface="+mj-ea"/>
              <a:cs typeface="Cambria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008878" y="352419"/>
            <a:ext cx="7616469" cy="10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5400" lvl="0" algn="l" defTabSz="457200">
              <a:lnSpc>
                <a:spcPct val="90000"/>
              </a:lnSpc>
              <a:defRPr sz="1800"/>
            </a:pPr>
            <a:r>
              <a:rPr sz="22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3x as many consumers will consider purchasing Chinese branded goods they recognize than from a brand they don’t</a:t>
            </a:r>
            <a:r>
              <a:rPr sz="22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en-US" sz="2200" dirty="0" smtClean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5400" lvl="0" algn="l" defTabSz="457200">
              <a:spcBef>
                <a:spcPts val="600"/>
              </a:spcBef>
              <a:defRPr sz="1800"/>
            </a:pP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愿意购买中国品牌的消费</a:t>
            </a: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者是购买无</a:t>
            </a: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品</a:t>
            </a: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牌中国产品的</a:t>
            </a: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三倍。</a:t>
            </a:r>
            <a:r>
              <a:rPr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3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51" name="Chart 51"/>
          <p:cNvGraphicFramePr/>
          <p:nvPr/>
        </p:nvGraphicFramePr>
        <p:xfrm>
          <a:off x="1617651" y="1549339"/>
          <a:ext cx="5912549" cy="348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Shape 52"/>
          <p:cNvSpPr/>
          <p:nvPr/>
        </p:nvSpPr>
        <p:spPr>
          <a:xfrm>
            <a:off x="1845289" y="5070770"/>
            <a:ext cx="1256263" cy="524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zh-CN" altLang="en-US" sz="1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不购买任何</a:t>
            </a:r>
            <a:r>
              <a:rPr lang="en-US" altLang="zh-CN" sz="1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1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1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中国制造</a:t>
            </a:r>
            <a:endParaRPr sz="1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3349363" y="5089256"/>
            <a:ext cx="1188585" cy="48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zh-CN" altLang="en-US" sz="1800" b="1" dirty="0" smtClean="0">
                <a:solidFill>
                  <a:srgbClr val="000000"/>
                </a:solidFill>
              </a:rPr>
              <a:t>美国品牌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/>
            </a:r>
            <a:br>
              <a:rPr lang="en-US" altLang="zh-CN" sz="1800" b="1" dirty="0" smtClean="0">
                <a:solidFill>
                  <a:srgbClr val="000000"/>
                </a:solidFill>
              </a:rPr>
            </a:br>
            <a:r>
              <a:rPr lang="zh-CN" altLang="en-US" sz="1800" b="1" dirty="0" smtClean="0">
                <a:solidFill>
                  <a:srgbClr val="000000"/>
                </a:solidFill>
              </a:rPr>
              <a:t>中国制造</a:t>
            </a:r>
            <a:endParaRPr lang="en-US" sz="1800" b="1" dirty="0" smtClean="0">
              <a:solidFill>
                <a:srgbClr val="000000"/>
              </a:solidFill>
            </a:endParaRPr>
          </a:p>
        </p:txBody>
      </p:sp>
      <p:sp>
        <p:nvSpPr>
          <p:cNvPr id="54" name="Shape 54"/>
          <p:cNvSpPr/>
          <p:nvPr/>
        </p:nvSpPr>
        <p:spPr>
          <a:xfrm>
            <a:off x="4761452" y="5076745"/>
            <a:ext cx="1248217" cy="512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zh-CN" altLang="en-US" sz="1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中国品牌</a:t>
            </a:r>
            <a:r>
              <a:rPr lang="en-US" altLang="zh-CN" sz="1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1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1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中国制造</a:t>
            </a:r>
            <a:endParaRPr sz="1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158491" y="5090694"/>
            <a:ext cx="1334670" cy="48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zh-CN" altLang="en-US" sz="1800" b="1" dirty="0" smtClean="0">
                <a:solidFill>
                  <a:srgbClr val="000000"/>
                </a:solidFill>
              </a:rPr>
              <a:t>无</a:t>
            </a:r>
            <a:r>
              <a:rPr lang="zh-CN" altLang="en-US" sz="1800" b="1" dirty="0" smtClean="0">
                <a:solidFill>
                  <a:srgbClr val="000000"/>
                </a:solidFill>
              </a:rPr>
              <a:t>品</a:t>
            </a:r>
            <a:r>
              <a:rPr lang="zh-CN" altLang="en-US" sz="1800" b="1" dirty="0" smtClean="0">
                <a:solidFill>
                  <a:srgbClr val="000000"/>
                </a:solidFill>
              </a:rPr>
              <a:t>牌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/>
            </a:r>
            <a:br>
              <a:rPr lang="en-US" altLang="zh-CN" sz="1800" b="1" dirty="0" smtClean="0">
                <a:solidFill>
                  <a:srgbClr val="000000"/>
                </a:solidFill>
              </a:rPr>
            </a:br>
            <a:r>
              <a:rPr lang="zh-CN" altLang="en-US" sz="1800" b="1" dirty="0" smtClean="0">
                <a:solidFill>
                  <a:srgbClr val="000000"/>
                </a:solidFill>
              </a:rPr>
              <a:t>中国制造</a:t>
            </a:r>
            <a:endParaRPr lang="en-US" sz="1800" b="1" dirty="0" smtClean="0">
              <a:solidFill>
                <a:srgbClr val="000000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706103" y="2452328"/>
            <a:ext cx="1353859" cy="3231498"/>
          </a:xfrm>
          <a:prstGeom prst="rect">
            <a:avLst/>
          </a:prstGeom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85027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625960" y="1873651"/>
            <a:ext cx="2895500" cy="3923347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1554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738639" y="1889038"/>
            <a:ext cx="174406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lang="zh-CN" altLang="en-US" sz="1600" dirty="0" smtClean="0">
                <a:solidFill>
                  <a:schemeClr val="tx1"/>
                </a:solidFill>
              </a:rPr>
              <a:t>购买中国品牌意愿</a:t>
            </a:r>
            <a:r>
              <a:rPr lang="en-US" altLang="zh-CN" sz="1600" dirty="0" smtClean="0">
                <a:solidFill>
                  <a:schemeClr val="tx1"/>
                </a:solidFill>
              </a:rPr>
              <a:t/>
            </a:r>
            <a:br>
              <a:rPr lang="en-US" altLang="zh-CN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41</a:t>
            </a:r>
            <a:r>
              <a:rPr sz="1600" dirty="0" smtClean="0">
                <a:solidFill>
                  <a:schemeClr val="tx1"/>
                </a:solidFill>
              </a:rPr>
              <a:t>% </a:t>
            </a:r>
            <a:r>
              <a:rPr sz="1600" dirty="0" err="1">
                <a:solidFill>
                  <a:schemeClr val="tx1"/>
                </a:solidFill>
              </a:rPr>
              <a:t>vs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52</a:t>
            </a:r>
            <a:r>
              <a:rPr sz="1600" dirty="0" smtClean="0">
                <a:solidFill>
                  <a:schemeClr val="tx1"/>
                </a:solidFill>
              </a:rPr>
              <a:t>%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628990" y="4742942"/>
            <a:ext cx="40759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6%</a:t>
            </a:r>
          </a:p>
        </p:txBody>
      </p:sp>
      <p:sp>
        <p:nvSpPr>
          <p:cNvPr id="60" name="Shape 60"/>
          <p:cNvSpPr/>
          <p:nvPr/>
        </p:nvSpPr>
        <p:spPr>
          <a:xfrm>
            <a:off x="1940742" y="4742942"/>
            <a:ext cx="52010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16%</a:t>
            </a:r>
          </a:p>
        </p:txBody>
      </p:sp>
      <p:sp>
        <p:nvSpPr>
          <p:cNvPr id="61" name="Shape 61"/>
          <p:cNvSpPr/>
          <p:nvPr/>
        </p:nvSpPr>
        <p:spPr>
          <a:xfrm>
            <a:off x="4001939" y="4742942"/>
            <a:ext cx="52010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34%</a:t>
            </a:r>
          </a:p>
        </p:txBody>
      </p:sp>
      <p:sp>
        <p:nvSpPr>
          <p:cNvPr id="62" name="Shape 62"/>
          <p:cNvSpPr/>
          <p:nvPr/>
        </p:nvSpPr>
        <p:spPr>
          <a:xfrm>
            <a:off x="3384267" y="4742942"/>
            <a:ext cx="52010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43%</a:t>
            </a:r>
          </a:p>
        </p:txBody>
      </p:sp>
      <p:sp>
        <p:nvSpPr>
          <p:cNvPr id="63" name="Shape 63"/>
          <p:cNvSpPr/>
          <p:nvPr/>
        </p:nvSpPr>
        <p:spPr>
          <a:xfrm>
            <a:off x="5449301" y="4742942"/>
            <a:ext cx="52010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37%</a:t>
            </a:r>
          </a:p>
        </p:txBody>
      </p:sp>
      <p:sp>
        <p:nvSpPr>
          <p:cNvPr id="64" name="Shape 64"/>
          <p:cNvSpPr/>
          <p:nvPr/>
        </p:nvSpPr>
        <p:spPr>
          <a:xfrm>
            <a:off x="4827792" y="4742942"/>
            <a:ext cx="52010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28%</a:t>
            </a:r>
          </a:p>
        </p:txBody>
      </p:sp>
      <p:sp>
        <p:nvSpPr>
          <p:cNvPr id="65" name="Shape 65"/>
          <p:cNvSpPr/>
          <p:nvPr/>
        </p:nvSpPr>
        <p:spPr>
          <a:xfrm>
            <a:off x="6244021" y="4742942"/>
            <a:ext cx="52010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13%</a:t>
            </a:r>
          </a:p>
        </p:txBody>
      </p:sp>
      <p:sp>
        <p:nvSpPr>
          <p:cNvPr id="66" name="Shape 66"/>
          <p:cNvSpPr/>
          <p:nvPr/>
        </p:nvSpPr>
        <p:spPr>
          <a:xfrm>
            <a:off x="6867425" y="4742942"/>
            <a:ext cx="52010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15%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2" name="Chart 72"/>
          <p:cNvGraphicFramePr/>
          <p:nvPr/>
        </p:nvGraphicFramePr>
        <p:xfrm>
          <a:off x="2716335" y="1498539"/>
          <a:ext cx="3526983" cy="361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" name="Shape 73"/>
          <p:cNvSpPr/>
          <p:nvPr/>
        </p:nvSpPr>
        <p:spPr>
          <a:xfrm>
            <a:off x="3769182" y="5111214"/>
            <a:ext cx="1613563" cy="81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zh-CN" altLang="en-US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消费者</a:t>
            </a:r>
            <a:r>
              <a:rPr lang="zh-CN" altLang="en-US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认为</a:t>
            </a:r>
            <a:r>
              <a:rPr lang="en-US" altLang="zh-CN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会在未来</a:t>
            </a:r>
            <a:r>
              <a:rPr lang="en-US" altLang="zh-CN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zh-CN" altLang="en-US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年内</a:t>
            </a:r>
            <a:r>
              <a:rPr lang="en-US" altLang="zh-CN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altLang="zh-CN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CN" altLang="en-US" sz="18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购买中国品牌</a:t>
            </a:r>
            <a:endParaRPr sz="18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Shape 50"/>
          <p:cNvSpPr/>
          <p:nvPr/>
        </p:nvSpPr>
        <p:spPr>
          <a:xfrm>
            <a:off x="1008878" y="352419"/>
            <a:ext cx="7616469" cy="103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5400" lvl="0" algn="l" defTabSz="457200">
              <a:lnSpc>
                <a:spcPct val="90000"/>
              </a:lnSpc>
              <a:defRPr sz="1800"/>
            </a:pPr>
            <a:r>
              <a:rPr lang="en-US" sz="22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More than half believe within 3 years, they will purchase a product from a Chinese brand</a:t>
            </a:r>
            <a:r>
              <a:rPr lang="en-US" sz="22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25400" lvl="0" algn="l" defTabSz="457200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zh-TW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超过一</a:t>
            </a: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半</a:t>
            </a:r>
            <a:r>
              <a:rPr lang="zh-TW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的消费</a:t>
            </a:r>
            <a:r>
              <a:rPr lang="zh-TW" altLang="en-US" sz="23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者认为他们会在未来三年内购买中国品牌。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1008879" y="352419"/>
            <a:ext cx="7126243" cy="10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5400" algn="l" defTabSz="457200">
              <a:defRPr sz="2300">
                <a:solidFill>
                  <a:srgbClr val="797979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chemeClr val="tx1"/>
                </a:solidFill>
              </a:rPr>
              <a:t>There are many product categories these consumers are very willing to purchase from Chinese brands.  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2300" dirty="0" smtClean="0">
                <a:solidFill>
                  <a:schemeClr val="tx1"/>
                </a:solidFill>
              </a:rPr>
              <a:t>消费者愿意购买中国品牌产品的种类非常广泛。</a:t>
            </a:r>
            <a:endParaRPr sz="2300" dirty="0">
              <a:solidFill>
                <a:schemeClr val="tx1"/>
              </a:solidFill>
            </a:endParaRPr>
          </a:p>
        </p:txBody>
      </p:sp>
      <p:graphicFrame>
        <p:nvGraphicFramePr>
          <p:cNvPr id="78" name="Chart 78"/>
          <p:cNvGraphicFramePr/>
          <p:nvPr>
            <p:extLst>
              <p:ext uri="{D42A27DB-BD31-4B8C-83A1-F6EECF244321}">
                <p14:modId xmlns:p14="http://schemas.microsoft.com/office/powerpoint/2010/main" val="2483954641"/>
              </p:ext>
            </p:extLst>
          </p:nvPr>
        </p:nvGraphicFramePr>
        <p:xfrm>
          <a:off x="743138" y="1498539"/>
          <a:ext cx="7372731" cy="360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" name="Shape 79"/>
          <p:cNvSpPr/>
          <p:nvPr/>
        </p:nvSpPr>
        <p:spPr>
          <a:xfrm rot="18938058">
            <a:off x="772573" y="5356702"/>
            <a:ext cx="93287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办公用品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0" name="Shape 80"/>
          <p:cNvSpPr/>
          <p:nvPr/>
        </p:nvSpPr>
        <p:spPr>
          <a:xfrm rot="18900000">
            <a:off x="1369784" y="5364377"/>
            <a:ext cx="9545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电子</a:t>
            </a:r>
            <a:r>
              <a:rPr lang="zh-CN" altLang="en-US" sz="1800" dirty="0" smtClean="0">
                <a:solidFill>
                  <a:srgbClr val="000000"/>
                </a:solidFill>
              </a:rPr>
              <a:t>产品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 rot="18900000">
            <a:off x="2018922" y="5364082"/>
            <a:ext cx="95374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altLang="zh-CN" sz="1800" dirty="0" smtClean="0">
                <a:solidFill>
                  <a:srgbClr val="000000"/>
                </a:solidFill>
              </a:rPr>
              <a:t>LED</a:t>
            </a:r>
            <a:r>
              <a:rPr lang="zh-CN" altLang="en-US" sz="1800" dirty="0" smtClean="0">
                <a:solidFill>
                  <a:srgbClr val="000000"/>
                </a:solidFill>
              </a:rPr>
              <a:t>灯泡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2" name="Shape 82"/>
          <p:cNvSpPr/>
          <p:nvPr/>
        </p:nvSpPr>
        <p:spPr>
          <a:xfrm rot="18900000">
            <a:off x="2830404" y="5314737"/>
            <a:ext cx="74233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服装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3" name="Shape 83"/>
          <p:cNvSpPr/>
          <p:nvPr/>
        </p:nvSpPr>
        <p:spPr>
          <a:xfrm rot="18900000">
            <a:off x="3180933" y="5422283"/>
            <a:ext cx="11183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家电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 rot="18900000">
            <a:off x="3797008" y="5436424"/>
            <a:ext cx="115364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厨具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 rot="18900000">
            <a:off x="4489307" y="5423467"/>
            <a:ext cx="112170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体育用品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 rot="18900000">
            <a:off x="5161909" y="5389068"/>
            <a:ext cx="106033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家具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7" name="Shape 87"/>
          <p:cNvSpPr/>
          <p:nvPr/>
        </p:nvSpPr>
        <p:spPr>
          <a:xfrm rot="18900000">
            <a:off x="5910753" y="5363858"/>
            <a:ext cx="94839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太阳能</a:t>
            </a:r>
            <a:endParaRPr lang="en-US" altLang="zh-CN" sz="1800" dirty="0" smtClean="0">
              <a:solidFill>
                <a:srgbClr val="000000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电池板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8" name="Shape 88"/>
          <p:cNvSpPr/>
          <p:nvPr/>
        </p:nvSpPr>
        <p:spPr>
          <a:xfrm rot="18900000">
            <a:off x="6380628" y="5454888"/>
            <a:ext cx="120822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汽车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9" name="Shape 89"/>
          <p:cNvSpPr/>
          <p:nvPr/>
        </p:nvSpPr>
        <p:spPr>
          <a:xfrm rot="18900000">
            <a:off x="6969779" y="5505281"/>
            <a:ext cx="138668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 smtClean="0">
                <a:solidFill>
                  <a:srgbClr val="000000"/>
                </a:solidFill>
              </a:rPr>
              <a:t>护理用品</a:t>
            </a: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4" name="Chart 94"/>
          <p:cNvGraphicFramePr/>
          <p:nvPr>
            <p:extLst>
              <p:ext uri="{D42A27DB-BD31-4B8C-83A1-F6EECF244321}">
                <p14:modId xmlns:p14="http://schemas.microsoft.com/office/powerpoint/2010/main" val="502717353"/>
              </p:ext>
            </p:extLst>
          </p:nvPr>
        </p:nvGraphicFramePr>
        <p:xfrm>
          <a:off x="2175788" y="1699364"/>
          <a:ext cx="4757018" cy="370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Shape 95"/>
          <p:cNvSpPr/>
          <p:nvPr/>
        </p:nvSpPr>
        <p:spPr>
          <a:xfrm>
            <a:off x="3000383" y="5322269"/>
            <a:ext cx="1030585" cy="873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zh-CN" altLang="en-US" sz="1800" b="1" dirty="0" smtClean="0">
                <a:solidFill>
                  <a:srgbClr val="424242"/>
                </a:solidFill>
              </a:rPr>
              <a:t>低质低价</a:t>
            </a:r>
            <a:r>
              <a:rPr lang="en-US" altLang="zh-CN" sz="1800" b="1" dirty="0" smtClean="0">
                <a:solidFill>
                  <a:srgbClr val="424242"/>
                </a:solidFill>
              </a:rPr>
              <a:t/>
            </a:r>
            <a:br>
              <a:rPr lang="en-US" altLang="zh-CN" sz="1800" b="1" dirty="0" smtClean="0">
                <a:solidFill>
                  <a:srgbClr val="424242"/>
                </a:solidFill>
              </a:rPr>
            </a:br>
            <a:r>
              <a:rPr lang="zh-CN" altLang="en-US" sz="1800" b="1" dirty="0" smtClean="0">
                <a:solidFill>
                  <a:srgbClr val="424242"/>
                </a:solidFill>
              </a:rPr>
              <a:t>产品</a:t>
            </a:r>
            <a:endParaRPr sz="1800" b="1" dirty="0">
              <a:solidFill>
                <a:srgbClr val="424242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5268880" y="5258769"/>
            <a:ext cx="1023477" cy="873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300" b="1">
                <a:solidFill>
                  <a:srgbClr val="424242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zh-CN" altLang="en-US" sz="1800" b="1" dirty="0" smtClean="0">
                <a:solidFill>
                  <a:srgbClr val="424242"/>
                </a:solidFill>
              </a:rPr>
              <a:t>物美价廉</a:t>
            </a:r>
            <a:r>
              <a:rPr lang="en-US" altLang="zh-CN" sz="1800" b="1" dirty="0" smtClean="0">
                <a:solidFill>
                  <a:srgbClr val="424242"/>
                </a:solidFill>
              </a:rPr>
              <a:t/>
            </a:r>
            <a:br>
              <a:rPr lang="en-US" altLang="zh-CN" sz="1800" b="1" dirty="0" smtClean="0">
                <a:solidFill>
                  <a:srgbClr val="424242"/>
                </a:solidFill>
              </a:rPr>
            </a:br>
            <a:r>
              <a:rPr lang="zh-CN" altLang="en-US" sz="1800" b="1" dirty="0" smtClean="0">
                <a:solidFill>
                  <a:srgbClr val="424242"/>
                </a:solidFill>
              </a:rPr>
              <a:t>产品</a:t>
            </a:r>
            <a:endParaRPr lang="en-US" altLang="zh-CN" sz="1800" b="1" dirty="0" smtClean="0">
              <a:solidFill>
                <a:srgbClr val="424242"/>
              </a:solidFill>
            </a:endParaRPr>
          </a:p>
        </p:txBody>
      </p:sp>
      <p:sp>
        <p:nvSpPr>
          <p:cNvPr id="8" name="Shape 77"/>
          <p:cNvSpPr/>
          <p:nvPr/>
        </p:nvSpPr>
        <p:spPr>
          <a:xfrm>
            <a:off x="1008879" y="352419"/>
            <a:ext cx="7193994" cy="142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25400" algn="l" defTabSz="457200">
              <a:defRPr sz="2300">
                <a:solidFill>
                  <a:srgbClr val="797979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tx1"/>
                </a:solidFill>
              </a:rPr>
              <a:t>Any Chinese company entering the US market must overcome the perception of low quality, low price</a:t>
            </a:r>
            <a:r>
              <a:rPr sz="2200" dirty="0" smtClean="0">
                <a:solidFill>
                  <a:schemeClr val="tx1"/>
                </a:solidFill>
              </a:rPr>
              <a:t>.  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2300" dirty="0" smtClean="0">
                <a:solidFill>
                  <a:schemeClr val="tx1"/>
                </a:solidFill>
              </a:rPr>
              <a:t>任何希望进入美国市场的中国企业必须克服“</a:t>
            </a:r>
            <a:r>
              <a:rPr lang="zh-CN" altLang="en-US" sz="2300" dirty="0" smtClean="0">
                <a:solidFill>
                  <a:schemeClr val="tx1"/>
                </a:solidFill>
              </a:rPr>
              <a:t>低质</a:t>
            </a:r>
            <a:r>
              <a:rPr lang="zh-CN" altLang="en-US" sz="2300" dirty="0" smtClean="0">
                <a:solidFill>
                  <a:schemeClr val="tx1"/>
                </a:solidFill>
              </a:rPr>
              <a:t>低</a:t>
            </a:r>
            <a:r>
              <a:rPr lang="zh-CN" altLang="en-US" sz="2300" dirty="0" smtClean="0">
                <a:solidFill>
                  <a:schemeClr val="tx1"/>
                </a:solidFill>
              </a:rPr>
              <a:t>价”</a:t>
            </a:r>
            <a:r>
              <a:rPr lang="en-US" altLang="zh-CN" sz="2300" dirty="0" smtClean="0">
                <a:solidFill>
                  <a:schemeClr val="tx1"/>
                </a:solidFill>
              </a:rPr>
              <a:t> </a:t>
            </a:r>
            <a:r>
              <a:rPr lang="zh-CN" altLang="en-US" sz="2300" dirty="0" smtClean="0">
                <a:solidFill>
                  <a:schemeClr val="tx1"/>
                </a:solidFill>
              </a:rPr>
              <a:t>的负面</a:t>
            </a:r>
            <a:r>
              <a:rPr lang="zh-CN" altLang="en-US" sz="2300" dirty="0" smtClean="0">
                <a:solidFill>
                  <a:schemeClr val="tx1"/>
                </a:solidFill>
              </a:rPr>
              <a:t>印象。</a:t>
            </a:r>
            <a:endParaRPr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1008879" y="352419"/>
            <a:ext cx="7126243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5400" lvl="0" algn="l" defTabSz="457200">
              <a:defRPr sz="1800"/>
            </a:pPr>
            <a:r>
              <a:rPr sz="22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They all used to be considered junk by US consumers.</a:t>
            </a:r>
          </a:p>
          <a:p>
            <a:pPr marL="25400" lvl="0" algn="l" defTabSz="457200">
              <a:spcBef>
                <a:spcPts val="600"/>
              </a:spcBef>
              <a:defRPr sz="1800"/>
            </a:pP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日本和韩国产品也曾被</a:t>
            </a:r>
            <a:r>
              <a:rPr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美国</a:t>
            </a: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消费者</a:t>
            </a:r>
            <a:r>
              <a:rPr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认为</a:t>
            </a:r>
            <a:r>
              <a:rPr sz="23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是垃圾产品。</a:t>
            </a:r>
          </a:p>
        </p:txBody>
      </p:sp>
      <p:pic>
        <p:nvPicPr>
          <p:cNvPr id="10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1985" y="2700984"/>
            <a:ext cx="888550" cy="75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6775" y="1825741"/>
            <a:ext cx="1575919" cy="58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77328" y="1951984"/>
            <a:ext cx="1290912" cy="435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86762" y="4094663"/>
            <a:ext cx="1517241" cy="678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59548" y="4111428"/>
            <a:ext cx="1357973" cy="645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70779" y="5187701"/>
            <a:ext cx="1458563" cy="72089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337772" y="2059233"/>
            <a:ext cx="2630929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 dirty="0">
                <a:latin typeface="Cambria"/>
                <a:ea typeface="Cambria"/>
                <a:cs typeface="Cambria"/>
                <a:sym typeface="Cambria"/>
              </a:rPr>
              <a:t>Japanese </a:t>
            </a:r>
            <a:r>
              <a:rPr lang="en-US" altLang="zh-CN" sz="2400" dirty="0" smtClean="0">
                <a:latin typeface="Cambria"/>
                <a:ea typeface="Cambria"/>
                <a:cs typeface="Cambria"/>
                <a:sym typeface="Cambria"/>
              </a:rPr>
              <a:t>products</a:t>
            </a:r>
            <a:endParaRPr sz="2400" dirty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defRPr sz="1800"/>
            </a:pPr>
            <a:r>
              <a:rPr sz="2400" dirty="0">
                <a:latin typeface="Cambria"/>
                <a:ea typeface="Cambria"/>
                <a:cs typeface="Cambria"/>
                <a:sym typeface="Cambria"/>
              </a:rPr>
              <a:t>before </a:t>
            </a:r>
            <a:r>
              <a:rPr sz="2400" dirty="0" smtClean="0">
                <a:latin typeface="Cambria"/>
                <a:ea typeface="Cambria"/>
                <a:cs typeface="Cambria"/>
                <a:sym typeface="Cambria"/>
              </a:rPr>
              <a:t>1970</a:t>
            </a:r>
            <a:endParaRPr lang="en-US" sz="2400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600"/>
              </a:spcBef>
              <a:defRPr sz="1800"/>
            </a:pPr>
            <a:r>
              <a:rPr lang="en-US" altLang="zh-CN" sz="2400" dirty="0" smtClean="0">
                <a:latin typeface="Cambria"/>
                <a:ea typeface="Cambria"/>
                <a:cs typeface="Cambria"/>
                <a:sym typeface="Cambria"/>
              </a:rPr>
              <a:t>1970</a:t>
            </a:r>
            <a:r>
              <a:rPr lang="zh-CN" altLang="en-US" sz="2400" dirty="0" smtClean="0">
                <a:latin typeface="Cambria"/>
                <a:ea typeface="Cambria"/>
                <a:cs typeface="Cambria"/>
                <a:sym typeface="Cambria"/>
              </a:rPr>
              <a:t>年前日本产品</a:t>
            </a:r>
            <a:endParaRPr sz="24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337772" y="4293139"/>
            <a:ext cx="2630929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 dirty="0">
                <a:latin typeface="Cambria"/>
                <a:ea typeface="Cambria"/>
                <a:cs typeface="Cambria"/>
                <a:sym typeface="Cambria"/>
              </a:rPr>
              <a:t>Korean </a:t>
            </a:r>
            <a:r>
              <a:rPr lang="en-US" altLang="zh-CN" sz="2400" dirty="0" smtClean="0">
                <a:latin typeface="Cambria"/>
                <a:ea typeface="Cambria"/>
                <a:cs typeface="Cambria"/>
                <a:sym typeface="Cambria"/>
              </a:rPr>
              <a:t>products</a:t>
            </a:r>
            <a:endParaRPr sz="2400" dirty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defRPr sz="1800"/>
            </a:pPr>
            <a:r>
              <a:rPr sz="2400" dirty="0">
                <a:latin typeface="Cambria"/>
                <a:ea typeface="Cambria"/>
                <a:cs typeface="Cambria"/>
                <a:sym typeface="Cambria"/>
              </a:rPr>
              <a:t>before </a:t>
            </a:r>
            <a:r>
              <a:rPr sz="2400" dirty="0" smtClean="0">
                <a:latin typeface="Cambria"/>
                <a:ea typeface="Cambria"/>
                <a:cs typeface="Cambria"/>
                <a:sym typeface="Cambria"/>
              </a:rPr>
              <a:t>1990</a:t>
            </a:r>
            <a:endParaRPr lang="en-US" sz="2400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600"/>
              </a:spcBef>
              <a:defRPr sz="1800"/>
            </a:pPr>
            <a:r>
              <a:rPr lang="en-US" altLang="zh-CN" sz="2400" dirty="0" smtClean="0">
                <a:latin typeface="Cambria"/>
                <a:ea typeface="Cambria"/>
                <a:cs typeface="Cambria"/>
                <a:sym typeface="Cambria"/>
              </a:rPr>
              <a:t>1990</a:t>
            </a:r>
            <a:r>
              <a:rPr lang="zh-CN" altLang="en-US" sz="2400" dirty="0" smtClean="0">
                <a:latin typeface="Cambria"/>
                <a:ea typeface="Cambria"/>
                <a:cs typeface="Cambria"/>
                <a:sym typeface="Cambria"/>
              </a:rPr>
              <a:t>年前韩国产品</a:t>
            </a:r>
            <a:endParaRPr sz="24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225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1008879" y="352419"/>
            <a:ext cx="712624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5400" lvl="0" algn="l" defTabSz="457200">
              <a:defRPr sz="1800"/>
            </a:pPr>
            <a:r>
              <a:rPr sz="22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Stages of Brand Development</a:t>
            </a:r>
            <a:r>
              <a:rPr sz="22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25400" lvl="0" algn="l" defTabSz="457200">
              <a:defRPr sz="1800"/>
            </a:pPr>
            <a:r>
              <a:rPr lang="zh-CN" altLang="en-US" sz="23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品牌的不同发展阶段。</a:t>
            </a:r>
            <a:endParaRPr sz="23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2991277" y="1735135"/>
            <a:ext cx="1905095" cy="970524"/>
          </a:xfrm>
          <a:prstGeom prst="rect">
            <a:avLst/>
          </a:prstGeom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001652" y="1798201"/>
            <a:ext cx="1894719" cy="85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Household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nown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brand</a:t>
            </a:r>
            <a:endParaRPr lang="en-US" sz="16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zh-CN" altLang="en-US" sz="1800" b="1" dirty="0" smtClean="0">
                <a:latin typeface="Cambria"/>
                <a:ea typeface="Cambria"/>
                <a:cs typeface="Cambria"/>
                <a:sym typeface="Cambria"/>
              </a:rPr>
              <a:t>家喻户晓品牌</a:t>
            </a:r>
            <a:endParaRPr sz="1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001652" y="2821755"/>
            <a:ext cx="1894720" cy="970524"/>
          </a:xfrm>
          <a:prstGeom prst="rect">
            <a:avLst/>
          </a:prstGeom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001651" y="2820088"/>
            <a:ext cx="1894719" cy="9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600" b="1" dirty="0">
                <a:latin typeface="Cambria"/>
                <a:ea typeface="Cambria"/>
                <a:cs typeface="Cambria"/>
                <a:sym typeface="Cambria"/>
              </a:rPr>
              <a:t>Target 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market</a:t>
            </a:r>
            <a:r>
              <a:rPr lang="en-US" sz="1600" b="1" dirty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600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CN" sz="1600" b="1" dirty="0" smtClean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nown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brand</a:t>
            </a:r>
            <a:endParaRPr lang="en-US" sz="16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zh-CN" altLang="en-US" sz="1800" b="1" dirty="0" smtClean="0">
                <a:latin typeface="Cambria"/>
                <a:ea typeface="Cambria"/>
                <a:cs typeface="Cambria"/>
                <a:sym typeface="Cambria"/>
              </a:rPr>
              <a:t>行业知名品牌</a:t>
            </a:r>
            <a:endParaRPr sz="1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3001652" y="3908376"/>
            <a:ext cx="1894720" cy="970523"/>
          </a:xfrm>
          <a:prstGeom prst="rect">
            <a:avLst/>
          </a:prstGeom>
          <a:solidFill>
            <a:srgbClr val="DE6A10"/>
          </a:solidFill>
          <a:ln w="12700">
            <a:solidFill>
              <a:srgbClr val="FF6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001652" y="3942340"/>
            <a:ext cx="1894718" cy="876944"/>
          </a:xfrm>
          <a:prstGeom prst="rect">
            <a:avLst/>
          </a:prstGeom>
          <a:ln w="12700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Distribution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CN" sz="1600" b="1" dirty="0" smtClean="0"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riven</a:t>
            </a: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600" b="1" dirty="0" smtClean="0">
                <a:latin typeface="Cambria"/>
                <a:ea typeface="Cambria"/>
                <a:cs typeface="Cambria"/>
                <a:sym typeface="Cambria"/>
              </a:rPr>
              <a:t>brand</a:t>
            </a:r>
            <a:endParaRPr lang="en-US" sz="16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zh-CN" altLang="en-US" sz="1800" b="1" dirty="0" smtClean="0">
                <a:latin typeface="Cambria"/>
                <a:ea typeface="Cambria"/>
                <a:cs typeface="Cambria"/>
                <a:sym typeface="Cambria"/>
              </a:rPr>
              <a:t>销售支持性品牌</a:t>
            </a:r>
            <a:endParaRPr sz="1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001653" y="5137036"/>
            <a:ext cx="1905036" cy="970524"/>
          </a:xfrm>
          <a:prstGeom prst="rect">
            <a:avLst/>
          </a:prstGeom>
          <a:solidFill>
            <a:srgbClr val="A6AAA9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003850" y="5034537"/>
            <a:ext cx="1919942" cy="1"/>
          </a:xfrm>
          <a:prstGeom prst="line">
            <a:avLst/>
          </a:prstGeom>
          <a:ln w="254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27" name="photo[2]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9538" y="3286550"/>
            <a:ext cx="1376460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hoto[1]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099" y="2019590"/>
            <a:ext cx="638571" cy="63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hoto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81730" y="1677244"/>
            <a:ext cx="1332077" cy="309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67667" y="2837553"/>
            <a:ext cx="1807706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hot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33207" y="4152337"/>
            <a:ext cx="1229123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2522579" y="1514849"/>
            <a:ext cx="46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22758" y="2595435"/>
            <a:ext cx="46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32775" y="3684167"/>
            <a:ext cx="46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32954" y="4920249"/>
            <a:ext cx="468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0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Shape 119"/>
          <p:cNvSpPr/>
          <p:nvPr/>
        </p:nvSpPr>
        <p:spPr>
          <a:xfrm>
            <a:off x="3001654" y="5189663"/>
            <a:ext cx="1894718" cy="8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sz="1600" b="1" dirty="0" smtClean="0">
                <a:latin typeface="Cambria"/>
                <a:ea typeface="Cambria"/>
                <a:cs typeface="Cambria"/>
                <a:sym typeface="Cambria"/>
              </a:rPr>
              <a:t>OEM manufacturer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zh-CN" altLang="en-US" sz="1800" b="1" dirty="0" smtClean="0">
                <a:latin typeface="Cambria"/>
                <a:ea typeface="Cambria"/>
                <a:cs typeface="Cambria"/>
                <a:sym typeface="Cambria"/>
              </a:rPr>
              <a:t>代理加工厂</a:t>
            </a:r>
            <a:endParaRPr lang="en-US" sz="1800" b="1" dirty="0" smtClean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UnicodeMS"/>
        <a:ea typeface="ArialUnicodeMS"/>
        <a:cs typeface="ArialUnicode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UnicodeMS"/>
        <a:ea typeface="ArialUnicodeMS"/>
        <a:cs typeface="ArialUnicode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380</Words>
  <Application>Microsoft Macintosh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Yang</cp:lastModifiedBy>
  <cp:revision>41</cp:revision>
  <dcterms:modified xsi:type="dcterms:W3CDTF">2014-09-08T14:50:27Z</dcterms:modified>
</cp:coreProperties>
</file>