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A1B0-862D-4909-A7DB-D8ADA062DFCA}" type="datetimeFigureOut">
              <a:rPr lang="en-US" smtClean="0"/>
              <a:pPr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916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6144-9CB7-4E3A-B87E-A382F9BE05EF}" type="datetimeFigureOut">
              <a:rPr lang="en-US" smtClean="0"/>
              <a:pPr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062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D55F-46AB-4791-9172-4FA8DD3A6A9C}" type="datetimeFigureOut">
              <a:rPr lang="en-US" smtClean="0"/>
              <a:pPr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354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6881-8A08-449C-8D73-E5F201F814C1}" type="datetimeFigureOut">
              <a:rPr lang="en-US" smtClean="0"/>
              <a:pPr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165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5A5E-0C07-4E93-A112-D37B4D166B30}" type="datetimeFigureOut">
              <a:rPr lang="en-US" smtClean="0"/>
              <a:pPr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4403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71C5-DC57-4358-A1EA-30C08AF6E3C5}" type="datetimeFigureOut">
              <a:rPr lang="en-US" smtClean="0"/>
              <a:pPr/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7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1DBA-DE60-4731-B773-47AAA185C143}" type="datetimeFigureOut">
              <a:rPr lang="en-US" smtClean="0"/>
              <a:pPr/>
              <a:t>9/10/2014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315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pPr/>
              <a:t>9/10/2014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473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628-C83B-4C66-83F4-1711CE3738FD}" type="datetimeFigureOut">
              <a:rPr lang="en-US" smtClean="0"/>
              <a:pPr/>
              <a:t>9/10/2014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527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88C1D73-9400-43CA-A37F-F9B7D00DE14C}" type="datetimeFigureOut">
              <a:rPr lang="en-US" smtClean="0"/>
              <a:pPr/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114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7711-B905-4633-B4D7-6F3A49A2E7D9}" type="datetimeFigureOut">
              <a:rPr lang="en-US" smtClean="0"/>
              <a:pPr/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495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9C235CF-BDA2-4E7E-8BBD-350479985E74}" type="datetimeFigureOut">
              <a:rPr lang="en-US" smtClean="0"/>
              <a:pPr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4885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Global Corporate Branding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7" y="4455620"/>
            <a:ext cx="7718461" cy="1143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Bill Black</a:t>
            </a:r>
          </a:p>
          <a:p>
            <a:r>
              <a:rPr lang="en-US" dirty="0" smtClean="0"/>
              <a:t>President, Greater Washington China Investment Center</a:t>
            </a:r>
          </a:p>
          <a:p>
            <a:r>
              <a:rPr lang="en-US" i="1" dirty="0" smtClean="0"/>
              <a:t>September 10</a:t>
            </a:r>
            <a:r>
              <a:rPr lang="en-US" i="1" baseline="30000" dirty="0" smtClean="0"/>
              <a:t>th</a:t>
            </a:r>
            <a:r>
              <a:rPr lang="en-US" i="1" dirty="0" smtClean="0"/>
              <a:t>, 2014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98074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640" y="2466968"/>
            <a:ext cx="8123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30670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4437" y="3812148"/>
            <a:ext cx="4829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$2.9 Trillion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59083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Chinese Companies Comprise 20% of Fortune 500 </a:t>
            </a:r>
            <a:endParaRPr lang="en-US" sz="4000" dirty="0"/>
          </a:p>
        </p:txBody>
      </p:sp>
      <p:sp>
        <p:nvSpPr>
          <p:cNvPr id="3" name="AutoShape 4" descr="data:image/jpeg;base64,/9j/4AAQSkZJRgABAQAAAQABAAD/2wCEAAkGBxQTEhQUEhQUFhUXGCAWFxcYFx4aGxkcHB0gFyEdGBcgHSggHx8lGx4aITEiJikrLi8uHB8zODMsNygtLisBCgoKDg0OGxAQGywkICQ0LzQ0LSwsLCw0NywsLCwtLywsLywsLCwsLyw0LCwsLCwsLCwsLCwsLCwsLCwsLCwsLP/AABEIAP4AxgMBEQACEQEDEQH/xAAbAAACAgMBAAAAAAAAAAAAAAAABgQFAgMHAf/EAFEQAAICAAQDBAQHDAcFBwUAAAECAxEABBIhBRMxBiJBUQcyYXEUFjNUdIGzIzVCUpGTlKGxstLTJWJyc8HR8BUkNILCQ0RTg5Lh8WSio7TU/8QAGgEBAAIDAQAAAAAAAAAAAAAAAAMEAQIFBv/EADwRAAEDAgQDBgQEBQMFAQAAAAEAAhEDIQQSMUEFUWETInGBkfAyobHBFELh8SMzNGLRUoKSFTVDU3Ik/9oADAMBAAIRAxEAPwDqfa3jjZWAvGiyOXjjVGbSCZJFiFtRoDVfTwwRQDPxb5vkf0qT/wDnwRHO4v8AN8j+lSfyMERzuL/N8j+lSfyMERzuL/N8j+lSfyMERzuL/N8j+lSfyMERzuL/ADfI/pUn8jBEc7i/zfI/pUn8jBEc7i/zfI/pUn8jBEc7i/zfI/pUn8jBEc7i/wA3yP6VJ/IwRHO4v83yP6VJ/IwRHO4v83yP6VJ/IwRHO4v83yP6VJ/IwRHO4v8AN8j+lSfyMERzuL/N8j+lSfyMERzuL/N8j+lSfyMERzuL/N8j+lSfyMERzuL/ADfI/pUn8jBEc7i/zfI/pUn8jBEc7i/zfI/pUn8jBEc7i/zfI/pUn8jBEc7i/wA3yP6VJ/IwRROL8a4nloJcxLlsmUiQyMFzL3SizQMFXgiccrPqF4Ikr0jv3Ih/9Tl//wBiPBE91giDgip812hWOUQmOYuwcrSimEWnWR3r21L4WfC8IWJW/hXF0mV2Hd0O6MGI25bFCdj0sdcIWVjn+NRxGG9TCaTlIy0V1EEgE3tek7+e3WsEWjhnaSKZVZQyq2vvPpAUxvy2Dd7Y6rFew4QsSpHGeNR5eGWZiGEaGQqpGoqBqNC9+7ZwhZWniXaBIXRNLOXVmpCCw0LroqSNyOmEIrAZxSrMp1aRZAokbXVeeCLRkOLxywR5gNpikUOrP3dmFgmztY3wRSTmkBrWt9asX0vp7t8EWPwyP8dOtesOvl164ItOc4vDELkkQd9Y+v4THSBXv/x8sIReZviqJIkVM0jqWVFFnStWxJIAAJA3Iu9rwhFty+fR1BvSSurS2zAf1l8MEWXw6PrzE/8AUP8AP2j8uCLJs0gJBdQRuRY2Ht8sEWHw6O65iXRPrDoOp6+GCKPk+NRSiNo21JIhkVwO7pFesfC76H24IpJzsdA60o7g6hv4efngizWdSxUMpYdRYse8YItowRLnpH+9ee+jv+6cEUvs49xD3YIlr0kerF9Jy/28eCJ9JwRF4IqfO8Md85l8wGULCkqFTdtzdG4PQVo+u/DBEvS9h5GLfdlXVziSqmzzZknUNuLA0aSL3BPTGZWFb57s2JMm2XVuW5fmq66m0S6+aHGok2G3/LjEpCi/E0K+uKSgs3OSNhaAGIxMpF72zNJfnjMooY7DMIcxCJVbm5RMqrspLLpVkLdehDnYHagLOEop+Q7LPHMshlVgssstFCWPOFFS19FOw29UAeGBKKVwbgLZdJkEmoOO4pvSho3RJLaSTYW6XoMYRQMt2bzK5SDK8+IJEixEiMkuojaM7k2p3U7eRHjjKKFney7pFOzlZS2TjyoCq2oGPWNYqzRD7gb0vjdYSiMh2cacmSReXTSo6F2KTCXluZEKiMiiumiK2b34FFMfsi9syzAXPHmFQqWQMkjSMRbal16qKg0CCfwjhKK1zvCXOZjzMTqrrG0LKykq6MQ3gQQwYWD42R5EYRVeZ7IOzuxmHekeb1SCWkhMGljZ+5i9QHsUeFnKKBxHs0zPlsuFUL8DmgklWMlFLcpb/tEKSLPhgi3cT7CtJHJGs9BucVZgS1zpy6kN94L1Hn3elbpSFOzfZiR5on5kapGyuI1SgPubxOLBF3q1AkeFYSkKDN2Ido8rGZlHweBoNSoe934nUkX0+4gML31nBFhn+wzyGY82MGWLMR+qe42YZWtN+i6fZqJJ2wRXfB+AtDO83M2cHVGLKliR3wGJ0nStHTQbqReMSgV+Dgsylz0j/evPfR3/AHTgik9mfkh7sES56SPVi+k5f7ePBE+OLxhFzniJlXiS5ZZ51jcrsJG2BBNAk+zFB+btssmF6WgKZwBrFjS4dAmk9mR85zf544s9gOZ9Vyv+oH/1s/4hQI5Dw8ZhppJJY+6Yi7WxJBGgE+Ni/djX+SCXGQpS0Y4sbSaGuvMfVecMyE+cUTZqWSNG3SGJilDwLMNyTgxjqgzPPktq9ajhXdlQaCRq439BotnEeyrKC+UnmjkG4DSFlb2Gzt+vB1Ai7CZWtHiLXGMQxrm+AB+S0dlu0pzBbL5kaZhY27uquoodGHXbCjXznI7VbcQ4eKDRWo3afOOXkqbhaSS8Qly5zGYEaF6qRrpTQF3iBgLqpaSYXQrmnTwbawptzGPyjdXvFezcqIz5fN5gOo1aXcsGrev9XiZ9EgS1xXPoY+k9wbWpNg8hCquFcVnz8Ih1lJFlUtImx5ZDGyBW9ivLcY0ZUfWbl0KtYnDUMFV7XLLSDAN72/dWPaHg7QZaSVMzmiyixcprqBuMbVaeVhIJ9VXweJFeu2m6myD/AGrR2T4c+Zy4lkzOZDFmHdlIFA1jFBmduYkqXiGIbh6xYymyIGrQtmZ4XLDBnNU0zaF5sMhdgwpTY2PmN/fjZzC1rpJUdPEUq1ajlY0TZwgc1l6Oi0sTyyySOwfSNTsQAADsLrxwwskSSscZDadQU2NAETYDmm+eIMpU3R22JB+ojcYtESuOCWmQlPsllC75nmSyyBJTEoaRth59eu/XFWi2S6Tuutj6gY2lka0SJMAapXl41Plc251yyRJIyaXYkEdasn1gOmK/auZUO4XWbg6GJwzRADiAZA+fgum8PziTRrJG1qwsH/A+3HQa4OEheWq0nUnljxBCWuOZVvh+VRZZVSbWXVZGAOgatt9r6bYr1Ae1aATddTCvH4Oo4tBLYgkDdV/pElfLtC0Msqa9QYK7V3dNGr6740xRLYIJCs8GYysHio0GI1A3lXuX7N2qk5nN2QCfup8RiUUZEyfVc92PhxHZs/4hYZfgskGZjdZp5IzqVldi1HTYPu2r68ZbTc14IJIR+LZVoOYWNa6xBAjxCy9I/wB6899Hf904nXOUnsz8kPdgiXPSR6sX0nL/AG8eCJ9OMIua9oZ9HF0cKz6dJ0qLY907AeeKFUxXlenwbc/DS2QJm5TNP2pYKT8CzmwveMV9fexZNeL5SuU3hwJA7Znqf8JU7b59pUyWvo6cxvK2ofqF4rYh5cGyuvwqiKTq0bGPISumxqAAB06DF8LyxM3KyOMouZ9rYuRxKKRNtRR/r1aD+UD9eOfX7lYEbr0/DndtgXsdeJHykLDh+fSDimYeTVp1SDuqWO58hvjDXBtYk9VvWoOq8PptZrDd426q/wA/2wWVWiyivLKwIHd0hfCzqrp5YsOrhwhlyuZT4W+kRUxBDWjrP0W/sR2cbKozSEcx6sDcKBdC/E7k4zh6RYL6lacUxwxLwGfCFM7a/wDBT/2f8RjbEfyyouF/1bPH7KJ6OP8Agl/tv+3GmG/lqbjP9UfAfRWnagf7nmP7p/3TiSt/LKqYH+qp+I+qovRh/wAK/wDen9i4iwnwK/xz+oHh9ynE4tFcZLXY/wBfOfSW/YMV6GrvFdPiPw0f/kfVQeF8LTM/7Qjk6HMGj4qdIojGlNgfnB5qfEYh9DsHs/0/dUXAeJScNzDQT/Jsd/IXsJF9h8fd7MQ03mg7K7RdDF0KfEKArUviHuD9k0cXYHiHDyDYKykHzGgYsP8A5rPNcrDCMFXB/t+qp/Sv/wB2/wDM/wCjEWM/KrvAP/J/t+6vIO0MgVR8CzRoDfSnl/bxMKp/0lc9+CYXE9sz5/4UvgXE3nMxeNotDBQj7MO6DZrzvG9KoXzaFBi8M2iGZXB0iZGmqi+kf71576O/7pxKqik9mfkh7sES56SPVi+k5f7ePBE+nGEXOuKffqL3r+6cUan9QF6TDf8Aanef1C6KcX15tIvpK4T9xilQbR2jAeCnx9wI/XiniqctBGy73BMQBUdTd+b6jbzV/wBk+MLmMujX31GmQeRG36xviajUzsBXO4hhjh6xbsbhXTHEyolc+4oPhnFI0TdIa1nwGklj/wDdS4ov/iVgBoF6OgfwnD3Odq6Y87fS6w7O/fjMe+X9owpfzz5rfGf9sZ/t+i29v+DGN1zkHdII114Hwb/A4ziacHtGqPhGKD2nDVbg6fcf4TV2Z4yuahVxsw7rr5MP8D1GLFGp2jZXJxuFOGqlh028Fo7bH/cp/wCz/iMYxH8sqThf9Wzx+yiejj/gl/tv+3GuF/lqbjP9UfAfRXHaGIvlp1HUxOB/6TiSqJYQFSwjg2uxx0BH1S16L5wYJFvcSWR7Cor9hxBhD3SF1OOtPbNdtH3TozYtrhpZ7EtqGakHqvmGKnzAoYr4f8x6rp8T7ppMOoaJWXZL5XPfSD+6MKGr/H7JxD+XR/8An7rd2t7PDNRbUJV3Rv8ApPsONq9IVG9VHw/HHC1J/Kdf8pI7J5mQ5zLQyf8AYmRQD1W1NqfcRinRcTUa07Lu8QpUxhatVn58p+atvSt/3b/zP+jEmM/KqvAP/J/t+6esoe4v9kfsxdbovPv+I+JWrMzJH3jQLFV9pJ7oH+vbgSAsta5/dG11T+kf71576O/7pxlaKT2Z+SHuwRLnpI9WL6Tl/t48ET448sESjP2TlbMjNGdQ4YMByzpFbAet0rFV1BxfnldenxKm3D9hkMeKbYroXV+NdPqxaXItNkSxhgQRYOxB6Ee3BZBgyEpS9jDHIZcnM0LHqpGpa8vd7DeKpw2UywwuuOKipT7PEszjnoVKk4XnpBplzSKp2PKjpj/zEmvqxuWVHWLlCMRg2HMykSf7jI9IVhwrgseWjKQCidyzblj5sf8ALG7KbWCGqticU/EPzVT5BU2Q7KSx5k5kTqXYsWBjNHVuR61j2YhbQc1+eVercSp1MOKBYYAG/LyTPmIBIjI4sMNLDzBxZIBEFcpj3McHN1CWOCdkpMrKXinGk7FGSwR1FkHqPPFenQNN0grq4ribMUwNqMuNwVb9oOGPmIjErqgb1zp1E+NDfbEtRhe2AVSweIZQqCo5skaXWvsvwV8qhjMiullh3SCCevjVY1o0zTGWVJjsU3Ev7TLB01V2RiZUUpT9j2SYzZOYwsTZUjUu+9V5ew3iscPDszDC6zOKB9MUsQzMBvoVum4LnJl0T5saD6wijCkjy1E4z2dRwhzreC1bi8LSOelSvtJlWIMeWjEMQK6Vte4zD6yBub363iYMyiGqhUrOq1O0qXnVU/AYGy8srGYyCQl3HIcb+at09lb4iZTNMkk6q5isUzENYxrILbC+3VMP+0kNjv7Eg9xvD6sT6LnhpJgKkzmWg+Fx5kcxXjsOBE5DgqVG4HUXiI0gXh6tsxj2Yd2HNwYjpBlV/aTIDOshMjKq2EXkSXbUTqJ+rGtagahEnRT4DiDMI0gMknW/Jb8s+YRAozTEL3QTlGJ223OMhlQCMy0diMI5xcaRv/d+i9yWQeTMxSy5hpNBLKhhaMA0RfkDjHZOLg5zphZdjaTaLqdKnlzbzKm+kf71576O/wC6cTrnKT2Z+SHuwRLnpI9WL6Tl/t48ET9gi8rBEVgi9wReVgiKwRFYIjBEYIjBEVgiMEXuCLysERgiKwRFYIisERWCIrBEVgiKwRLnpH+9ee+jv+6cEUnsz8kPdgiXPSR6sX0nL/bx4In7BEYIjBEYIjBEYIvDgi572f43NxPO5xVkeHKZVuUBGQHme2BZnqwBpsBa6jGVjVW+dy02WyOeabMSuVEssT6qdUVdSLYA3238/HrgNU0Uf0TyzS8OhzGZllkllDMxdrAAdlXSOg7oB9uBQKt7KcXn4tNm5BNJDloX5MCxUCzdeY7EG/Ahem+4OEQii9m+10uc4Lm5pnKTZbWrSRnQWKKJFbbpdgEdNj54RdYBkKr7I8ezck3ClizT5gyo8mfRmDrGt90nb7m3rUNroYyVlX3pX7Sz5ZU+CtpELxy5lh1CM+lU/wCchyfYvtxgISmztJmh8BnmVmXTA0qsjURSlxRH1YwNUOipfRPLNLw6HMZmWWSWUMzF2sUHZV0joO6BjJWU6YwiMERgiMERgiMES36R/vXnvo7/ALpwRSezPyQ92CJc9JHqxfScv9vHgifsERgi8vBEA4IvcERgi8wRcwyHZfM5GTiEccHwnL5tjLEVdVMTnUfugZh3QSN1JPd6b4ysLevZzNwcDkyhVp83Mjo5VwaLk7s7sNgu235MEVh2UGbgy+QyoyskYj0rmJHaMrpCMW0aZC1l9Ph0JwKBQeznAc3wyPN5fLwiZZZGky0gdVVNQqpQTqGmh6oa68MJlFHfsXNk+CS5HLo0+YnsyMCFXU2kMSWYd0IukVvfhvhKQtOW7MZppuFMsDZdcjFUrFk1zHSvcQIxBBKkWxHrH68ysQpHG+y82ayOceSPMjNZhmIhEqhNjUQKh9BVVCgm7vUaxiVlTJ8pnW4F8FbLyHNGD4MV1J4DTrLa60kD379MBqmykdlRm4MtkcqMrJGI9KTyOYyukKxbRpkLWX01t0JwKBPIxhZRgiMERgiMERgiW/SP96899Hf904IpPZn5Ie7BEuekj1YvpOX+3jwRPpwRVJzzSsyQ7aDTlgVIPkor9fTyxlYWuYxIVWVTbfhbuNvEt1HXxwWFHPGo4gHUyGMkqQVOxB00Cdwb6DocISVtTiBkAbU+nVTBKHLFWGa9yPaPO8FmVm3ECCyxuJNOzGgWS+m2wN/6usIRZaQQjd8hvWcuQUPhYvbfb2YIpcblGCsdStspPUHyPn78YRTTgsquzfEgFk01qjIBDd27o7H2g7YIjL54GaVda6V0gDoQx6i/G7Uj34Qi9y/EQYeY2jUBbKrXR8r9uCaLWc5JyubQVdOvTWpqq66gXjNlhSI8wwIEgFHow6b+BHhjEJKmYLKMEReCKNLm6dUomwSx8FHm3vO3/wAYIBKDn4//ABFPuN/qGAvosuBbYiFql4rGtd6yTQUesSfIGsFrKmqcFlZYIlv0j/evPfR3/dOCKT2Z+SHuwRLnpI9WL6Tl/t48ET452wRc145n9GVdQZA7MzAltLga7OiS+8vQHr7+mMVJy2VjBForAuiL6+CTOJ8XnaUl5Xte6KboANumxsdT44qOJk399F36VOmKbAGgg3kDfkenTkspcxJoJaSUairOwNqbGwKgiiN9j5HEk6m+yqmk0Oa2GmCbgWifzDXdanzLKX0SyijdgkUDt1BvfbGXEGQtKFItDXECQSPc2IUzMGVkLI8g74W2fTrFUCi7bWDY6CxjUucJUlKjSJGmmwzevLTTncdZmWkzTvazOTDHUwDEkDcHb1XJG1/5YwM5IE2Wan4RrC8Mu4kAbbekJx7A75JSHkYtNtr6imBIXc7UCfy9MTUZDbrn8TI7eAAIA0/YX5po4sQQFZToa7YblWHeWhXmPy1iRUFz7tF2neXUIKkjddLmqaN0/F6X5jrd40c4mwV6jhmgF9TWAQOd9+Q9EqhWrVLJIPuJdGJNesFArqfL8nhiEXAkldKpAe5rGN1bbXSCbxHuFjllk5ckEJLaysjLHe4AO9UD5bY0AfkIBv8AZWjVo/ihVe2GwYJjUyPSxhWXCuM5zL5Z0iBK697GsoK6abtQT5+Rwa6oxtrrWrRwmIr98FsAX0B5nxhdI4XxpczGQWi1CJWkVWsq5B1D3A+OLVN2YDmvP4qgaVRwAOWTB5jZX2Vk1IpsGwDY3/XjZV1nK4AJPQCzgi5xx70gMsjxxqaFqWBAo+ywbI+rfED6wBiF2MLwl1Rge4xOg5/P1SdxXiEpjSIzPIhUSMST3i3g17nSBW/jeIKtQwIK7GAwbS9znNDXSRbaBt4z4qNwTPvBKrRsVsgMAasHbcYjZUcDYqzi8HTqMIcLXjnPP7dVbQZ2WEumXmE3eJdmDUoFk+t4HckjrW2LDXkDumea49egx7h21PKSBlg2nrG4EQN08dm+NBwOSVkZyqySNqXSR4NYvceqBtiy1weJC4deg+g/I/X19nonUYyokuekf71576O/7pwRSezPyQ92CJc9JHqxfScv9vHgibpvuhPXQt7D8Ij9ovavPGVhInbJSMo2heYjPq+6WJI+8aroau/y4jqfCrWDy9rf39Umib1nLKrppKpoHdA8AT18Ou59u+IdbldYEshtN1nE62+LQkdROmi0Udb23LZ11d8Ups6qv9m2M7Tr4rQ/G0DunTu3Fht9/otsj6NQLsCF0AKO6T1tW6V/nhm1koKUFuWnuSJOkHYfUFaJ4nkOpQ7igt1Zurojz6nELwXW1XRwlSlSdn+E3MDQA6W++o00WzPwPSKwB0LVKQ1Gye9RO4ut8YqAiAbqTB1mPLn6EzvAIjUb9f8AK6d2eeWDLxvN3mEYXSSAQTegavPTVk3QP5btMHKJXlsaWdu4s0++6qe1fHGjiZF1R88+ArS9iwCWsfq8wMYquDRB1KlwGGqVnFzQCG3IPmkoyKTUjfJjuSKLLOe8urbcXYvr0xAQCQHbbrrNc5jC+iIL7lpGjYNwdNLb66CFj8JbrLbFlMaNqBKjcEAfX+vGGucLu5qQ4WnVIp4aAAJOt5/YSQr58q3wlVjzaEnLagbrYIRR20g3Zu9hjYgzlBVSm6n2QqupmxAnrr9+SpeGZZo25jkxRaWRn62GUrpXTeo3W3svEFNhzTsutjMZTfQIiXGDGsRF52HzUvgw+CvHK7Bo5gY15d7g0rarAqvLqSD78TUwGnNK5+Le+vT7HLDrEz15dIHsrsnC5LUgKAinQlG7C7WfLe/yYtLzqoPSHxpIYOUXkV5dlMdWADuSSRt4fXiGs/KIXS4dg3V35rZRrM7+F+q5dxGCEkSLKQr2aK6mFbFmo+LXtitUptLgQdV3cHiq1Om5r6c5AACLCNtb38FPi4Q06tqAhWCOxI1kFN271ee5BH41Y3cJ2iOarMr5QMzs3aGS1pEz9o0M6qDl0jiCT61lIeljAZQCN7ckA10NDriEAN7x9F0nufXmjTFou6RAB/0xv9FZ5acZgFkMOVpgcxuVWTXdVZP9cabA714mpkETYLn4qnVaWsGapbumLiPYv6KLw/jzwylYFVY2f5PqN+7eom7rxvBtQsdAFkrYOliKGdxJcGzm0A6HqT+67Fk84FWNZHLSOL3G5vfcKKAHS8XF5cKt9I/3rz30d/3Tgik9mfkh7sES16TL0R11+EQV+fjwROrLpjNBjS7BfWNDw9uMrCQe3sQGXF0x1gAy92QAkmrsA734dDeIqs5bK9w40xX/AIjsog31+x98kmcRhIYxs0UkmoAabsbdC2kA+Aq/biIOMkWldI0P4bHFrskGS4fMa6xyWuPMll5YMjKLbQ2+pvHfwqvb+vGXG8fJR0muyB2g0B3F+X08bpkTsZJLpstHrGoBt9G3q0CdvLp0xL2TSFTGPfTdAAIEidLfqpEXYZgsfrEqxYlWUWelUQNgR5+eNfw4tdTjjDwXHILiNT4eeuhUvh/YCKRZfu0ilj6tC4zeqnFUcYNAXvqtG8Vd3JY3u+Im3RMUOQWJYoASUhURi+pJG7n3Aj8uJmjKIVCvVNao6oREmUl9r+MR/DJA3MbShhdUICA76WBPVgCL9oq8VKtQZ+a7/D8G44cZsrS4ggmbgHS1oMfol/hsqZaRXcl1ZLXSANmte8GHsNj9eNWkU4JurNWnUxhdSact5g3uNhGx5+Kmdn+HcxuVGwUFwacW0kZFUtA0avyG/XbEuUkgN+a5/bUw0urNzQLFosCZty/ZMnH+y4Th55AACvqOojUy3vchrxogbDbzxmpTyt7qjwWNL8QTWJuIEDfw+UpKGTdQ0bobtWYA20Y/GKjbdTteIGgkQV1a1amKodScCIgzoTMwDaT6rac7UelJGEaDurXf1MbLjavDzsXXtxu2IyNP7qtWFR9Xt6rL8ptAEkHmRI6arr/ZyPlRxRAMe5rZulE1s3tO/wCTFsaLzjzLiQISf6TOI5R3WNuY00fjHVKDvpYsKPgaHTbFTEOYV6Lg1DEtaXCMp5z6iI+eqXVXLzLEkMTVGSZS7gERncsxFAgG+nTbGAGOAspqjsTQfVLnxm0AE32G5HQ7nde8C4ZLPmrXVLEWKyOrUGTpR3BAqtiP2YNa9zun2WletQw9DLo+B3SL5uttr7wfNNnabstlsvkWCRSNUgaw41gnu3ZBFAbVWN30WBsKphuK4h+IDnEaREW8LJB5cfMMG6IrE8wnUbUEW9CtNeCjx8bxE2m2I+a6dbE1gRVs4kRlFhf5+MxopGay5UM4ZZMuAI1kTSCSBQBUjWpsb2Pr3xvBJnb5qr2gDWsmKkkkXI30gxppFwb2XRuw3EFfLxiBFQL8pre222LDxN+ZoYssdmbK4eLoGhWLCZ/W6m+kY/0Vnvo7/unGyrqT2Z+SHuwRLXpMakjPlmID/wDnjwROHEZ6QgWWYGtPX2kVvt7MZhYlc87Zzkwp905g16RzlqiuxJG2k3fh08cR1SYsr3D2tdVOedNhKVfgI5snLdX5Y5lAEXpNkL7v2dMViBm1Xaa53YhrmwTImR5S0mAT6rVxKWnb7kE1gMVbc97vd07dcZqv3A1WcBQJcW1Kl2TBtAjx8V2PLZhFiioVVWC3iBVaj5X193ni2BZeYeZcSV5lZFdQZJRvZoEqu5J/1ZxstFul4Oh70Z0t4MjEX7CQdxjEpCgrO8T7BSX3og29Cipa9mWrN7HfGU0XKuL8uWeV0ZgpJY6lve6NBfC+mOe8hzjlML12Ga6nh2NrtzDQCdDqJGg8RMLzN5UqTHIlMijlgnSWBOobeN2TtWNy0E5XBQ06z2tFWi6TNxc5bachoBPgVe9lcqTnozyWDBdRF91SNvq+vzxu0fxBIVOs/wD/ABOy1AQTyubz8jcW0Tj2mzSDIzxyIGKrsjA0dwRftXr9WJqrZaVz8C8sxDTMdfL76LnXC+IyuJ1Ait4rZygBCIB3R7xtW56Yr0y4yF2MbTpDKbx8Wu50/wAnkouT2DPFqUVyyfWIZuhBA2Fj34w3LBy6LeuXl7PxAzOBsBYQIzT9E8ej7M3DKpmI0OHlkJ6KOihm3o0dz0FjE9IyNZXI4i2Kk5YB8PlHLlskftJGVzU2rfU5cHpasbBF+FEYo1Kbs69Xg8XSGGEawLAX5W9wtHD09dmB0BSHI/rd0D62I2wZAknRMSHktbTAzm9zNxBM+ib+w8skZrLL9ycXJLJtTDbSqjawOnneLlAQIGi83xV5e+XwHDYC0c+cq87XSI+TlW3kYsGIZqII8tqA9g2xJVbLDZVeH1OzxDHZsvWJ28tUkwMg0ozyPHJHTRxUxi00e8SKJBs+Hjd4gAAEdPRdN4qPJcIBa6w0zZjqPp91G4O6lqWOR9FyLHrFSV15nQCl8QMaB1rGVarUDMvhoPIaeGlyeu6fOxfCQsagzRyI9s6qdQG6gISGq7JB64s0/h1lcLHT212ZNLHfr5q49IiAcKzoAoDLuAB/Zxuqil9mfkh7sES36SRaxA/OMv8Abx4ImRZNErBt2VVVB+MCTv8Aq3/s4zssJK9IQljiRZFVtchkBBJCeJGmvEk7n3YirfDC6PDJFbNy2mEoPIpQEppaQ6Wk7wUAEbgDbcHceQxECcsbq+4MFQuLpY38s7+PPcDyUiBN1RZVUxkFZ9VoxYilW+lbnr+C1geGRJ7p9VrVyBvbU57w+CZ8zv731TZ2i40I0Z2DPMZNCHVpCgILalPQ+A/yxLVqZG2VDAYIYqoQ4kAXMA81VxduZ+7IRHoXuGKvXJBIbVVgDb8ntxXGJeRMLrP4Nh2O7PMb3B89OpPy3Vt2Y7ZmabltGI3ayhSyrULIZfddEY3o185yuVXiHCBh6fa0iSBrMfZX2baOSTUJNDhWbr6rDSbKnyOr8vtxa2XD3XNAcw0cksaKCz/dGirVR3rSCSq6t/DFJwcQSI8l6ig+k2o0OcYiRmBidDyvHotOdOpI5ZpS8pOkrsXAXpqN7GsaGIDneinpZu0dSpAQbh2gvYwL5hPkmL0fpGeIaxMbZGZUINtqANM3SwD+rEtMDPMqhjTUbhOyNOMrgCZ3Aiw6ronaeTRlpXCK5Vbpqr9eLDjAlcWi1rqgDjA56rjLvGqjmAuJAsgEZCaCLWj3SG8fLzvFWo4B0HxXosHh3vpF7RJu2XXk7WkQBz+yyy9DVG8+hX0spAJrxBYCqsEePhjBdzdC3GGcSHNpZiJBkjwMH817z6Jt7IJ3s3GjxyImkrShFurDu1URt033s+3E9PUyuNjS1zaZhwNxe++0pX4jHLyowIKtnY/9o5awDvVqteH13iMtgQAuiyo19RxfUggAWkbcv08CFK+CMZpFy7xyQhdTRROCCNItRGbs6vHfzvGl5IABHJStyGi173Oa+YzEEAGdZ2tqrHsTO3wh0WcQJVmA2bqrCjamG/Tfriakb/Zc3HMPZ5iJM/HMz192sm3tFCj5CZIrjBvdwyjunUxJbfTQO+N6glhVXAv7PEsdlzX05rmnB5jlgZ2CurholTVs52DawN9IBGx63inSlgzC4XpscGYlwovlsXJNgByHU/ZecPz8R5iPEsYlBTmJZ5d+AUk2l1Y2Ptxhjg4kEaqTF0HUWtqB85drCfP6W1TP6PJcugmWS3YMG9Qso09CBvvY6+7FjDxBAXD4w18sLmxI5yeemgTV6QJdXCc6aYXl5NmFH1T1GLC46m9mfkh7sES56SPVi+k5f7ePBFf9pnEZSW2B3QFRZBPQ6aNgb3t0JxkLBSN22mY6F5+qUmjvptdO3dGwF34V7cQ15gALpcMazO57xOUfolSWRBb69ZI0FSCPwdN6vLbYY0aDJMyrrzka2m5pZBkE3mD6nmUZdARzLipBsjtuTfUDxF+GN2wBAVaoXvcHHewcIHlGykumzqY1ZnZaJk2qtVoQf8ehqjiOowOBsrODxRpOZ39jttG/S3kbomzcDoIY4TGDJqErOWaz3e+K9Wq6dOuKxLT3QIHNdumys1xrPfncR8IFudj/AJ10W3LZRoWLQzJJmEYqqRhmI6qzKapqF7D2nEjWta6Wm6qVa9atTAqtimb8pvbQ2Horz4ez5cmRXSWrd9B0GjpG3gxHXpX6sXWGWXXma7GsxBbTFpslTIQ3toZw5C9dNEb7HoTio1oExefJegr1XGCQG5ATJJdOxvsPeilcOmZ+aphSS1L0ym1ZRsdWzE14eOMMdJIICkxNI0m0306jgZjmIOuyYfRfnXbNFSFZeUe9pXUlEUAwF0d+77PZjag5xcZ0Vbi9Giyg0sdedA6Z5lO3bKYPlpYlUyFhRVf/AFAavA2Biy8d0riYR0V2Xi+q5bNLl0jijly7GRRbHmFSdW9P+0CtgcVHmnAkXXpMIMaS403gs0mAdokaeu6hSwc19UZRQ7UFJrSfxfd5Y0NPOZboVYZiRQb2dcElo2EyBueXWbJ27LcdjbKvlo4maVU8SAGoVZa9tx4+eLdK7Y5LzvEWuGI7Qn4jIAvH2SvBlyIb5GksjIswfuHvWVIJrUe8BvfTbxxGR3YGvirwqu7UOcZuCQW3mInawUTgsbpMrnXEsZt5KK6B03NdT0rqbxAyA4ED1XUxBL6DmZgZsGggkkX5SOaZex2biXNHW6c9gdMqLqU3R2FgaiLB2/Xi1S1l2q4PEAQwCmSKYtB1n318E8caj5+UlUKzsEZKkBj17dbNVZ3sbbYkeJaQqGFqGnWY8GIIXM5spBLDFFC8azqSSpZu+zAAqJCoW7C0LrrviplYW5Qbr0bamKZXNZ7Bk000HONVD4ZwORp+U+lHWzodgCxG4QC+rGh9eI203AgTordfHUSx1RoJBMF0Wg7z6pz9HjZljmS8CLfiycvvXuuy7gD/AOcWMOTeVx+NMotDBTdMf3Zrc+iuO2ZY8FzeqtXwZ7o2PVPQnqMWSuCFadmfkh7sFlLnpI9WL6Tl/t48ETNxV++TV6FBUXXeZq6/UMZCwUl9u8pmV5ZCITIdJKb71stEDrvvv08MRVSYsujw5lJzj2s+safXzSZ8JSPmRqgOoaSz7lSNth0oNe/XFdrmjRpuuvVo1X5TVqtkXjT/AJGbSF6maYEopgc6OUraBvv4FhX/ADEfkxMdLFc9jBnBezUybyIvaxVi/CJlAnMIOmxKNPV6Nd0berXq+N4FpaJKwyrSq1OzpkibN211mT4i+oKqsvEndZQxk1CoSLBH9rqfdiuWAfCfJdhuKe61RsDd9rTty981Jy8MMUimSWQMVJOhPkmYEUzarNX4DpjJaA4T7laU67qlF2T5u1DT+URaepVt2V5KJmonmFkDYAhdjRKmxZH+VXielAkBcviBfULHGIFtb3vBjlzVKI8uwg+6vrLkPpj8CwAIWxRr3+GIwLAhWi9xfUGukAEm4F9uh8Fvlg1NYWWjMyq0rBQGHQNt16X/AO+M2hRUyZGwAEgXkbmL6fqmTse/Nzbh5hrK00KpSavwmVundo+2zjak8l1ztotMdQFKhDGd2bOJvBEwRY39hPEuqKGYRqHkQEoGPrWLGo/lG/lidxMWXJpNa54DtJXIM9lmzD8yPll2FvGrAFCoo1qNEUAbBPjjnPaXOkL2mFxFOhQFOrLWiQCRYjbTfa61w8qOKQMNWYDKynqqAHzuid73FdPLG3wiN7eSr2r1WOFmEOnbMdxzjbn4Ji7I8YlkXMLJGZlK02hAGYnVSkqBd+fhiXDvc4EG6ocXwtGg+k+mMsnxEWvqVWNlQYoIhlJwuppH7xLGtjp2rZauxjLWxDdvFYqVrvrZpIgaCOYm+pKg0XtglRs1ESP0AqtJsGx06Yzc6nU6Fauik4ACHNbYt67kCbeiY+ylrKRpdVEJAhKq8l2CG9UNW937Mbsu6dOip4qGUskSZBz/AG5J64xkpZcnPGrszyIdOoBSLA7pr6x9eN3glpAVXCvbTrMe/QFcYy/DJmlEQjYPdURVb+J8APPHNZTdOi9xiMZSbSLs1oU6XhjGaZlkR+VcjsCdXd6kChZvbbE+QZydVzGYl/4djCMpPdAjWZ1vb0TB2E4nHplik5ipetnDttq23ojSL6n24sUHhwgLj8VwtSi5pqOB2tOybu3kQXhGcVboZZwLJJrT5nc4lXLU/sz8kPdgiXPSR6sX0nL/AG8eCJk4zAWYgFhqAoqaNo2qgfMg4yFqVB412YhzvJZpJByzYo3d1YIN10HTEdSnmi6vYTGuw4cA0HNzSxxT0fhpnMMgC3qCFbo9dGq+p8PZjXsGzN1P/wBWq5MpDTpeOSlN2LkqM89HXmFyOWBqsUAD19m/TfGBTINj6rDsdTexwLYJECLex4LZxbM0WULAOVsDZ0ggEWFumayNgPDFiFzBrBXOWpqJk1tRugQaGygGvf8AVisQ6Z/ddqm6mGFhJGkCe7PWI9+q3TLE0iqqyDui9TCya8TW3ljUtBIlWGV6lOm5zMsydATYnSY22vornstmXZ5kaJSGW2OgA2DdFvAVZ89vHG1Nzi48lBj6dFtFkk5p028dTrsoGWyGakWUaAdC6jYA072eWfdfsrEcOM5lcdVw1PKaUAkwCCTIP+oamLW59FXwpY0tqY9UQNQNnck+AoH8mNWzkiPAKxVc0Vw9r7RDnARHL3eE49jcwi8QZuVHGpUgEMTQIHqi/wAIjwxMxsPNtlx8VVD8G0dpJzaQBpYHT3Kde0KXlMy0jcsSIRZ/BFUL+v8AbiSr8JVPAuLcRTIE3Flyzs7wQvKjS0sQBckMCWUKb0Ab7+dVV4p06RMHl9F6XGcSYwPDCZdECDZ2/Tkd1A/2tIoKwsUjNgKK3U+DGu99e2Ne12FlN+AA/iPGabnxO428vSU59ieKGTLTZfSFKUSyCmKkH1R0192gfaOuLNGoC0yuHxPBGjVYQbGBczH6apUy+dRYlMYkjkRiqOWJoPudqFHavrONGOBAdF1cxVGo15pZxlIkg209dfFau0iyiZjmGLMQCHPRlrYjfp4V4b40rhua6scJc/sQaEGdQfy/Q/Mpn7CxMsoVstbCMnmGyQpOwIB7p8Ol9NsT0Y31XJ4k4mYd3Z0Gk7ke4TdxaWJspmBGzorB+Ye8WShbAKd78KG2+JXiWmVzsISKzC0SZ3XM5sspgiCyyEKjzC0IUUapd/W7vXpv4YgABAgLsvqVGvqEkAm3X6WG2xUtJ4g7NA0SLNEReYIZg996wAasi7qvbheZAha9yAKjs+U6C3hcwT4apl7JSMrTxKmS0hV1BGIdjp3N73uTtt7MTM1XNxRzNbYjXXTXZWPa1nHCc+ki6WXLvQvVsVPj7wfqrEhVNXfZn5Ie7GFlLnpI9WL6Tl/t48ETlxKtI/GvuV1v/Lz9mARQRAxPf5av5aTv/wAwYXjMrWFJy86bxMFVh1QVR9o/1eCzKhZ8RjaNfujHT3Sb36k77bX1xlYKr34aiuA4iFXJpRLYjpddCR7R4nArK5vm8ixy7OkbFElIExKkup6Ch5bHbzOKbpDY1uvS0DSOIEgA5dCIE+z0NlEycUhjKBA2srpBYKbv8EEi7NDyxgCAQfRZe7tHU3NMx8Thpfnb9VccIdGnYIZwUjIAYqy1GKJPSgCLA3xLSrZnEaKhjsCaFBry4Ok7T4+CqcjkXeSTU2wDmRg4twBZCn8Iny3xEGAd7VdGpiHPYKUBp7sd077m1oG/VbFdHy3dgVRCwMkoa3KuaAvpd+yqAxsx0iSq2KoinUAYTB2GkgT5jnyTJ2Gy6PnH0xHktEVV2Pe2rfy1Ejy/BwpE57C0LHEA0YbK93fzXFom+ltvHcpp4xIxy0isnNIitFJpZNyNRPmBRo+PvxYcTFhK41AN7QZnZRzC5nnspyZlfUgNK5jVu8li9G22wvcGqxTdSJcZXp6GNZ2DaYGoIuLTz8DutMfCJJN4QrDTrrWgZV/rKWB+vGvZ3kKduLAphtSYECYsTsBb9U3dg44o8vO+rU70radwApsC/C7J1dOmLGHa0CWlcTjFes97WVWkR8/f7qgKzNFmGmmVlHdH3QN3yQ3dUHugqGHTy22JEbS4TJVyuyiXU8tPkYANm7g2v9lp4ahimgWSUxksrgrThQ3QmjvfkOgO+MAx3SYK3qszA1mMDgQWjbTbvXPuLJg9HuQPwmWdJVpQ6nUKLEkeupN143v0xJRpAEuBVXimOdUptpObBEbghOHHHf4HLVLOysyKLO522FXuL6jxxYMwYXGolge3PpuuV3PymSR2VWZQquT3j1IXyAsE+HTFVoqBsEwvQ1jhHVw5jc0D9pDonyWWc4cGkbTmInKKBKzWoWqQ6drcA0O7ZPljVxDpgqSmx9MN7SnY6RE3k+Xn6pv7HxALJz4AIgFVZlTd6GzkgaiCKIIG1i9+k9HTRcjiZl4Jfm1Mcp93tqp3ahF/2Vninq/BG33NkqfPfpR+vExXNCYezPyQ92MLKXPSR6sX0nL/AG8eCJsz02mVDoZrBACjxsbny28cAsFJnajjObXMaTJHDFymdktXYAWNVVu3SgP14he4tdrZdTCUW1aUBkuJiZNuXS95SenFnZLeeYiuWUSwRe/M/F6j2E9MaiodVafg2tIpkNmdhIPnr9ldcG4tmxnI4X1GMOF0soHdqgxNesV3u97xhr3h4B0SvhsL+ELx8XQ/bYBPnEItXN7zkhDW2hF2Jot1YURYs9Bi0uEuOpqmiCKyDla5NA7oo0xceBPhXWhjnuAdZp08l7Kjmo96qwgPyjYmdA2/wj3ZbMzw8MIWE0VSAL3mplK7HUtXV9D03xlzSYIv1UNKsxgc14LcpPdAkGbzIPy2THwPbMZpNURHLKVGqiSUjYAe076t+uJqXxlcziDnnC0y6ROkz4+AA2toqHiMKQSsjg8xGsBCNKEjUA13ZU1dV0xq8tZM/JWMPTrYiCzQiCHHUaEnp7AUbOZ+QRrEJLiq9l0hz1OseLA7b+WNXPIEt3VmlhGVHFlQQR1JgAfIHXmT4FM/YXLFs6oaIqDCCSDQAoEWB4MfDr+vErB37i8Ln4t7ThSG1JGawI6m88/rKeu3ArJTFX5ZVQQ9GxuNhW4sd2x54leYErmYZuaqARPTy9/RcjzEpWRAbMjoCZtTFjrHVb8Qp0340cVS4h2X3dehFBr6TatgLkNgZQW3j6lSeD8QSMysYDIyxMurU249W3G4Hhv5Aj24zADiY2UUOdSa3tIAcLAczNucHTp6Jm7DKvwWV0iIBZlY9QNK2CCd9JHdI8/fiTDxGkKlxkPFYZnTInlBmPWyTp1VpTCkbLctUDbXutAHbqTWIHFuaAPNdamK/Yiq58uAktJgEDw36rKfNKYVrLhGRgoltrrrTbAFgfHEhMNmIIVZtKa/ZCpma4SQNvrbr6q27F5UTPLI7ScxQAhVt+8asjqa6mjiSjLu8VS4jlpMFFmmtxcfv7snvjOUkOTl7yI5Vql1GiCNmZjutix7LxJVBLCAqWBc1uIY54kAjr8lzHKwyQxNM0cciEgLZWRVIPr0CR4VvXXxxUpA5ZXoMbVpvrCk063/ANMDcdea1wxlkV0jUszlHs7MDRFJY267i9wMZGeAQFq4YYOcHvIgCIMfSQSPnzTZ2cKMJVhzEjg6iI2DIFCitJN1prxq/ZeLbNF57EhwdleIPvVMXbOMrwbOagA5yzlqN94rvvjKhVp2Z+SHuwRLnpI9WL6Tl/t48ETfxaAMoYyNGE71r7vE1f5MEXNe3MDfCIjFEGZ00saLF72AZWvTYJ369elYiqgkghdLAPpBrhU8Ynl5fWyo8zIcuk+XZRGZSrDR3jQJ7rMTYXx8TiN2Wn3Tur1LtcWG16f5JEGAJ2yiI9Vg3FOWY43LSrC+sMHYX490HwHtxCaxaYAsFfZw1tVrn5oc8abDaY6rpnEOLgwSam2RDrQUGkBGyqfC78sXnmG5oXlaNMurCmTF4lcphgSlpmQyaq1VpRbrvHYtdEXQ+vFfKPArtms5xId3mC+W4JPOP1g7BZ5vS5Q8oRqO6QhsFR1YXdeO/TBzWkgEHyTDV6tEOc1wJiSHTY6QDuYiEz+j6PVPLIsJP4jXsN/M7HzNeNdMb0mkEkhVOIVmupU2NcSRrIE6cx9J0UHtzwB4pWmZkCyuSFLd6/GvMeN7V0rEOIpxeV0uD4vM0UwwlzRaI+en6qAMxNEIUyza12a1QG5GO6sCCaGwo+/3aOL7ZTYKxSp4Z+c4hveMzJNm7HlHvZSuETCLPrPrZxzCCUUjUzDdd9qBP5BiaMrw4nVUO0NXCOosbYXkkRaTI6mPZTh2/wC0H+6skTU7MFYbE6fEbWAeg88S1ZDbdFy8AKbqpNQEgAm06x0980kz5ucxQxSxlb3WVl72iqFGugFnr0xCS+IcPPzXVbSoZs9B1hAyGYJy3v8AS2vRaojJFU8UjGE9x3Xa6A1K6E79fHY7YcyDb3/lZdltSewBxJPTaLizYgz4lPPZYn4KQHMgbSTqXTQLdW+rat/VxYpCGhcbHuD674aG7QLjx80s9ocpIuckWNIwzoTE34b11Zd9pCQwBretsQPBDiQF1cM9lTDsZUecs3tYecWFxvuqjIvKsUsbty0cd3mhgC4I9UkbNpuz5dfZE1xgnbqr9ejSdUYwXcDq2BaLRHO0DfbdTMrMsUuXePSs8NrMSQqbEgEDbUSCQa8umJ6WsrmY5udpGXW7dzB13mNwDponDtTxFG4bcisTJSDQwOmjYYezu+Vm6xmue4RzVfhLCcSHCLXvv096apQ4VzVuDLTIdSl5NahQLWiATfRT+UY0px8E3V3Glxy4hzO6DYAzaZOkGDsq+CaIVz2kJjbu8vSd+vU7FbF3flhlhokrPbufVcaVOARext1EdD4J64Ikk0KB9OYQNzS8a8uQWL00KFnUD1BNEUeuJ6dmhcfF5e1Ia2ALK99IY/orO9f+Gfr19Xxxsq6l9mfkh7sES56SPVi+k5f7ePBE85rVpOnTq8NXT66wRc97TZVsxBrC63RrRg4CliaegPIihZJ28BjSq2QreCq9m8guytcIJ1ShxNEEQLRyM/MKCRpQysALYbeRIAG22KziA2dV3KWd1XKTlzDSL+I5eULLNcRyzCOQ5X7qR3gJGWPbug6K3J6nwxg5DD3BbsbimF2GpvBA6Xib3VbNJanmSO76gRvYGxsknx9g8sbZsovfoteydVqNyjJIMujblH2XgzLqpZT8paliAT/WFnzBxk1LWUbcGcwz6i4gxY7mPhiPsp2WgWVkSKMazCQyGwXfcjl+3TR8PHGwfawvyVd9DJUOdxLAQcwj2b25BdJ7N5BoMrBcZjkUFnUmz7SfKx4e32Yloghl1zuIPa/EOLDI56bKD6TODtOEkRluJSzhjQ0H8K/ftiOvTzieSucIxv4d7mEHvwLa6/qkDJKdOinkQsJH5ZIrSCKJqul9fqxGwS0AroYqqW13VG2MaOjT9+Wt5WzJ5iyvfkVEZpmP4l7dPEE1v43WN81sx5qqaJz9kA2Y2/NJk/LXwUZImOrXKAQvMUElrPrWPI0D+UYhYw3J9ldHF12QGsbfNFhltGh6yp8+e7y5qPMd+tOh17wYKEbui00nVY+vxxJmmXyqbsMaYGHczugglw1ifWdj9Fnw3KFZ8qM1DIEMlDYKu7Vvt+MdxttWNmi4lV61VmSoaRGWfnrb3Y7rrmRyI74MYWriU+cfUDbwFkfViwuLqlTtJwPmwawn3dF0LKCegPRqOxG4sitycavbmuNVawmI7Nwa+7Nx78kgo8Yy7CU8xy45ahj3BR1FiPA7bfXimBkYSb+/ovQvea1djKQymJJI1G3mOfmhMx8JYJOyp1PNCDYAX3qqxQxuHtcYKhdhatCmalOZmBcHU7ffY6ogzdTasuzI9BEJA32Cb2TpJFne9zjOdr9Fp+Fq4cBtVojU66/osJGLjVIVJJKy70532vbrt1F344SR1WAwVNi0/lHSdRtbkfJSoIpMzJDCqxfg6lXSuqvFz4tpxkguP2WjTSoNLiTvDpIOmg21/wArq/A8nGjERahoAVx6ttv6y9Lqtx5DFlcHW5Wr0j/evPfR3/dOCKT2Z+SHuwRLnpI9WL6Tl/t48ET4wvBFQcS4aAzOeXEirStVnfYgL0Wwa23OCaGVzvj3AjlWUIv+7kaiGIYmtmIBFjYgLiBzMumi7VDFdsO8f4hkA6aqik1IhNxtuAoIto7BYGiKXbat9/y4rmwJ15LrMax9RrLticxEiYgRO/p4Iy+cPLmVkVywDByN1ogHp5jGWOc8EEBMTRpYZ9Ko1zgJgNHUba766m63KEED3MwegOQEta1DvFrq632HjiUkRfkudTD31S1jZubuMbGx09NE79j+zkqZkSThHHKHLkshr2XYbHYEiyOmJGMMglUMRiGFhbTm502i+idc2gA0L6z7bmzXifqF4mC5y1doEDQPGVLcxTGABtZBosR0APU4xE2K3Y9zHBzbEXHiuQcU4ZylZSA0WtSChtzYqnvwG49jViu5uTwXYoVfxIAaR2hsbWidvWSVjNxBljaRXQyzM0bsBusagdwqRQsi7Aul641qPiBKnweGbULjByiIF41Mu8NVpyubqKZ2TXJSxLIbpA9g7dCaFAkbYiFQhuYi66NXBMqVRSa4tEZiBrOoImfNZ5f7rCCcvrMLKLj7gKuTtJQNktsD7cbtJd3YlVa9NlIip2hbmGhudr/PTonfhfAxGuaWJ3ZpND1JYCgWxs+Jsst+wYtNphplcHEYt1ZjWEDuzB8Y+Vk/RNag+YGNlVUTOZLUHo1qBDDwaxX1GvEYLIJaQRsuT5vs8mWSNpRI8Mi20qr8iR023u/bWK7mZbRZdqji3VznkB0wBzn6A6W0VSBBHKyAmVHXSJK0ldQ2YJ5ja7PniuSGmNV2GMq1qYqSGmdNZy8z/hGW4YA51TQgI2m9R77A7ADTsCRuT0GMsYG2JFlHiMS+s05WOBI+W5n6Df0U0xbS5ZYB8JLB5ADqQgd4BAbIoNe3mcTjLdoF1zXGo0trPfLdhMSDrtpaDuE09l+ye/MkISYrq0EA6SKo6TYKnY7dKFHErGxfdczE4g1Dkae6NP1Op80/ZKMqgDVq/Coki/ed/wAuN1VVJ6Rz/Ree+jv+6cEUnsz8kPdgiXPSR6sX0nL/AG8eCJ5LYIsWo9ReMrCgTZEkgltXeJthugPhHXQ+Fm8EWmTs7lm16olJcU5N21bgk/je3rjBaCpWVqjCC0m2irfizGqSRQwIiMyhizElx1J8TpFna99+njq1jQIAst6mJq1H9o511nk+yMUZYqFs7A0dlFULFXdbjp4VjYADRR1K1SoSXOJkz581cpl3BJMgs7E6PAeAGr34yo1vghC2dyT1J6n/AC+rBFsk3BA2JFA+X1YIl5chQMZ7oRDqlHrtXqm/Kix3HXBYWMHZ7LyQsnJQc0ibcee/UGwwBI29hxo5jTqFZp4utTILXEQI8lZ5bs/lo4mhSFOW27KRYY/1r3OMCm0DKBZbVMZXfUFRzjmGhUF+DRxwciJEVm66RQvYkk7mqHjfhjdrQ3RQ1qr6pmoZ8VYZqFdlVQGZRHYHRR1+oWfrIxlRqeDgi91YIq1MstvG2rS1kC9iD1H6/wDHBNFCj7Lw6hzI45NK0jkU6+yhtQ6g+GNCxpMkKw3FVm0zTDjlOyqsx2ShiUIsSzF2BazpIP4y/igbnr0261gKbOS2dja7vzbQrLL8BJLc3TYoRyijIAAQATXh06d7G6rFziIJV1HAKQvpZ1HrVW9Ua8r8sFhSNWCJc9Irf0Xnvo7/ALuCKb2Z+SHuxhZS56SPVi+k5f7ePBE5FsZWEasFlGrBEasERqwRGrBEasERqwRGrBFpnj1Ubph0P+BHiPZjKxC1tK9UyE10ZCNvcCQf24IvDnJq2jv2khfyizhCSsYeZudI1HqzEbewBb2+vBFIgj02SbY9WP7APAezBFt1Ywso1YIsJVDCmF/68DgsLVyT/wCJJXlY/aVvGUhbIowt11PUncn68YReS5iqABZj0A/xPgMZhFEy+bzBPegVRv0kBIquo9tn8mMLMGJU2OYMLH/uPYcFhUPpDb+jM99Hf93BZVl2Z+SHuxhEt+kr1YvpGX+3jwRNRkxstZRrwRGvBEa8ERrwRGvBEa8ERrwRGvBEa8ERzMElGvBEa8ERrwRGvBEa8ERrwRGvBEa8EVfxOWQQZt4rMqx9zzFLew87s+/GlQkNMKzg2MfXY2oYBIXJOB5yYZmJomcyGQfhG23ohvMVd3/hjn06ji6F7LF4KmKTpAgDcn5C4HQrrk804lcLHFpJHWRh4HetHXYbe7HTXhFXekF/6Mzv9w/7MEV12Z+SHuxqtktekz1I/pEH28eCJgMmNlqjm4Ijm4Ijm4Ijm4Ijm4Ijm4Ijm4Ijm4Ijm4Ijm4Ijm4Ijm4Ijm4Ijm4Ijm4Ijm4Ijm4Ijm4IvFlIOpSL6b9CPI4IsYjGrF48tCkjdXAWz7yFs/qxoKbQZAUz8RVe0Mc4kDYkwslfrZsncnzON1CqLt7J/Ruc/uH/ZggTH2Z+SHuxqtks+k8/c4/7+D7ePBFbGXG60XnNwRe83BF5zcERzcERzcERzcERzcERzcERzcERzcERzcERzcERzcERzcERzcERzcERzcERzcERzcERzcERzcEVH25k/o7Of3D/sxgrITb2Z+SHuxqtkr+lE/ck/v4Pt0wRbc7I5R+WQH0nQT01VtfsusSLRUuWOc0prMmqu+VeCr0j1bi8Wvr0BGMIsMyM9oflu4ejoLHL6Q3hrqOyAbusEV+khoX1oX7/H9eCLLm4Ijm4Ijm4Ijm4Ijm4Ijm4Ijm4Ijm4Ijm4Ijm4Ijm4Ijm4Ijm4Ijm4Ijm4Ijm4Ijm4Ijm4IqXtrJ/uGb/uX/ZgUCeezPyQ92NFuqD0l5CSSD7kutleNwtgWEkVyLO3QHBEmy9qZlNHIzfnI/wCLG2ZawsPjdL8xm/OR/wAWEpCPjbL8xm/OR/xYSkI+N0vzGb85H/FhKQj43S/MZvzkf8WEpCPjdL8xm/OR/wAWEpCPjdL8xm/OR/xYSkI+N0vzGb85H/FhKQj43S/MZvzkf8WEpCPjdL8xm/OR/wAWEpCPjdL8xm/OR/xYSkI+N0vzGb85H/FhKQj43S/MZvzkf8WEpCPjdL8xm/OR/wAWEpCPjdL8xm/OR/xYSkI+N0vzGb85H/FhKQj43S/MZvzkf8WEpCPjdL8xm/OR/wAWEpCPjdL8xm/OR/xYSkI+N0vzGb85H/FhKQj43S/MZvzkf8WEpCPjdL8xm/OR/wAWEpC0cS4rmM1BLAmSkBkQoC0kdCxVnvYSswuwcAh0xgHyxqsqfmMuG64Iq2TgMZ8Bgix+L8fkMER8X4/IYIj4vx+QwRHxfj8hgiPi/H5DBEfF+PyGCI+L8fkMER8X4/IYIj4vx+QwRHxfj8hgiPi/H5DBEfF+PyGCI+L8fkMER8X4/IYIj4vx+QwRHxfj8hgiPi/H5DBEfF+PyGCI+L8fkMER8X4/IYIj4vx+QwRbYOCop2AwRWccdDBF/9k="/>
          <p:cNvSpPr>
            <a:spLocks noChangeAspect="1" noChangeArrowheads="1"/>
          </p:cNvSpPr>
          <p:nvPr/>
        </p:nvSpPr>
        <p:spPr bwMode="auto">
          <a:xfrm>
            <a:off x="116681" y="-144463"/>
            <a:ext cx="1399806" cy="186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691" y="2245184"/>
            <a:ext cx="3016001" cy="3869011"/>
          </a:xfrm>
          <a:prstGeom prst="rect">
            <a:avLst/>
          </a:prstGeom>
        </p:spPr>
      </p:pic>
      <p:sp>
        <p:nvSpPr>
          <p:cNvPr id="5" name="AutoShape 6" descr="data:image/jpeg;base64,/9j/4AAQSkZJRgABAQAAAQABAAD/2wCEAAkGBxQSEBQUExQVFhQVFxoVFRUVGBYWFxcYHRYcGxwXGBoYHSggGholHRgaIjEhJSsrLi4uFx8zODMsNyguLisBCgoKDg0OGhAQGywkHyYyLDc1LjQtLC4tLy0sLCwsLC4tLCwsLCwsLC0sLCwsLDEsLywsLyssLC0sLCwsLCwsLP/AABEIAOUA3AMBIgACEQEDEQH/xAAcAAACAwEBAQEAAAAAAAAAAAAABwUGCAQBAwL/xABPEAABAgMEBAgJCQUHAwUAAAABAgMABBEFBhIhBzFBURMiNWFxc3SzMjRScoGRobGyCBQjM0JiksLRJCWCosEVQ1Njg8PhVKPwF0SE0tP/xAAaAQEAAgMBAAAAAAAAAAAAAAAAAQQDBQYC/8QAMxEAAgIABAMECgEFAQAAAAAAAAECAwQFERIhMUETYXGxFCIyUYGhwdHh8CMkQrLS8RX/2gAMAwEAAhEDEQA/AHjBBBABBBBABBBBABBHlYqd5L9y8tVKCHnfJQRhSfvq1DoFTzR5lJRWrMtNNl0tta1ZbaxAWxfCUlqhboUsfYb46vTTJPpIhT2zfCbmahTmBB/u2uImnOfCV6TEVZkgt95DLYHCLrhSSE1oCSc9lAYqyxTfCCN5VkkYLfiZ6Lu+7L1aGlRZrwDCUjYXVFR9KU0A9Zivzd+55z++wDc2lKfaQT7Y77W0fuS0lMTLrqcTLS3A2gEglKa0KjTLoELix55bk3LJVQpVMMpUmgopKnUgpNdYIJERsvlzehkeIy2jhCG74a/5E9M2u8upcfdVXXicWR6iaRztoKvBBV0An3RoeVsphv6tlpHmoSPcI6koA1ADoh6I3zkeXn0I8IVfP8GcRLOeQv8ACr9I+zdqvtHJ55B3BxafZWNFR83ZdCxRSUqH3gD74eiacpEf+8n7dafx/Aj5O+883qfUobnAlftIr7YsNnaUnBQPsJVvU2Sk+pVQfWIuk7cuRdBrLoSTtbq2f5KVitWjosbNSw+tJ2JcAWnoqmhHtiezuhyepPpeW38LIbfh/qTVmaQJJ4gFZaUdjowj8Qqn2xaULBAIIIOojMGETbFz5uWqVtFSB9tvjp9IGY9IjlsO8cxKGrLhCfIVxmz/AA7OkUMRHEyjwsRFmTVWx3Yaevdz+a5GgoIpV3NIbD9EPUZcOWZq2o8ytnQfWYugMW4zUlqjR3YeymW2xaM9gggj0YQggggAggggAggggAggggAjltG0G2G1OOrCEJ1k+4DWTzCOW8FuNSbJcdOVaJSM1LVuSP67ISt5rxuzruNw4UJrgbB4qB/VW8xhtuUF3mywGXTxT1fCPv8AoiXvdfl2aJbaxNMaqVotwfeI1D7o9O6Ka44lNKkCpCR0ncItshc1fzJ+cmMTaGmXHUI1KVhQVAqqOKnLVrPNCvZWVOJKjU4k1J6YrwplY90za35hRg49jhlq116fljO0gXRFn2cl3hCp5TyEFQySElKyQka/sjM+yKjo3mSm2JNRJJLhSSTWuJtSM6+dDW078mI7Qj4HISd238E7Kr8mYZPoDqa+ysXIwUVojn7sRbc91j1NH6RuSJ7s7nwGM33d8dlO0sd8iNIaRz+6Z3s7g/lpGb7u+OynaWO+RHowms4IIIEBBBBABBBBAHhEVu8Vypabqop4N3/EboCT94alenPniywREoqS0ZkqtnVLdB6MQ15bqPyRqsY2tQdT4PQoa0npy5zHVda+r8nRCqusf4ajmkf5ajq805dEOxxsKBCgCDkQcwRuIha3u0d0q7JjLWpj/wDM/lPo3RTnRKD3Vs6DD5nViY9jikvHp+GX2xrXammg4yrEk6xqUk+SobDEhGebFth6Ud4Ro4VDJSTXCoA5pWn/AMIh2XXvE3OtY0ZLGTjZ1oP9QdhjNTep8HzNfmGWywz3R4w9/u8SagggjOasIIIIAIIIIAI47WtJuXZU66rChOveTsAG0ndHUtQAJOQGZJ2CEjfq8xnX6INGGyQ2PKO1w9OzcOkxiutVa1L2AwUsVZt/tXNkfeW3nJ18uLqEjJtFahCd3nHaf+IvFwbj0wzE0jjZFtpX2dy1jytw2a9er5aM7p1pNvJy1sJPeH8vr3QzYwU0tvfM2WZZgq16Nh+CXBv6L6kDfzkqf7I/3Koy/LeGjzk+8RqG/vJU/wBkf7lUZelvDR5yfeIuHPofGnfkxHaEfA5CBU4UjEnwk5jpGYh/ad+TEdoR8DkIIiBJpzSE4FWPOKGpUuoj0prGc7u+OynaWO+RD3tiZ4W7CnDrXIJUektJr7YRF3fHZTtLHfIgDWcEEECAggggAggggAggggAjykewQBSb8XJTMpU8wkJmNZAyDvMdgXuV694V1l2i9JvhaCUOIJSpJyrnmhY3c0aGpFD0jXRDyFTLI+mQKrSB9YkbfPA9YFN0Vb6dfXhzN7lmYpf09/GL4LXyfd5FkuveBudZDiMlDJxBOaFbucbjtiZjPl27bXKPpdRmNS07Fo2jp2g7DD7kJxDzaHGzVC0hSTzGPdFu9ceZVzPAPCz1j7L5fY6IIIIzmsCCCOefnEstLcWaIQkqUeYD3w1JSbeiKNpUvCW2xKtmi3BVwjY35P8AER6gd8U64t2/nr/HH0LdFOfe3IHTTPm6RETas8uamFuKBK3V5J10rklA6BQQ7rp2IJOVQ19rwnD5Szr9A1DmAijBdtZufJHT3yWXYNVx9uX638OSJhCQAABQDIAbI/UEEXjlyCv7yVP9kf7lUZelvDR5yfeI1Df3kqf7I/3Koy9LeGjzk+8QCHxp35MR2hHwOQgofunfkxHaEfA5CCgSPOTfx3RV92VcR+BSk+5MJy7vjsp2ljvkQ0Lsv1ulNp8gPp9ZxfnhX3d8dlO0sd8iANZwQQQICCCCACCCCACCCCACCCCACPKR7BACd0k3Y+bu8O0PoXVcYAZIcOf4VZkc9RuiQ0UW+UrVKLPFVVbNditakDmI43oVvhj2rZ6JhlbTgqlaSk824jnBzHRCBmWXJSZUmuF1leShvSahQ5iKHoMUbY9lYprkdNgrFjsLLD2e0uT8n8OT7jRIgiLu1awmpVt4UBUnjAfZWMlD1j1UiUi6nqtUc3ODhJxlzQQvdLlrYWW5dJzcONfmJ1D0q+EwwoRekG0OGtB4g8VujSehOv8AmKowYme2GnvNnk9HaYlN8o8fsSOi6xeHm+GUOIxxhuLh8H1Cp/DDjitaPbM4CQaqKKcHCq31VmB6E0Hoiyx6ohtgjFmeI7fESfRcF8PuwgggjMa8gr+8lT/ZH+5VGXpbw0ecn3iNQ395Kn+yP9yqMvySautjetI/mEAh76d+TEdoR8DkIKH7p35MR2hHwOQgoEjLuS9W7trI8klQ6FNoHvSYol3fHZTtLHfIizXHmP3bbLe+XbWOkFYPvTFZu747KdpY75EAazggggQEEEEAEEEEAEEEEAEEEEAEEEEABhW6XLHwrbmkjw/onOkAlKj6AR6Ew0oiL12b84k3mqZlBKdvHTxk+0CMd0N8Gi5gMR2F8Z9Ovgyg6I7WKXXJYnJY4RHnJyUPSKH+GGpGebv2h83mmXtiFgq805KH4SY0KDWMWFnrDR9C9ndGy9TXKS+a/UcdszvAS7rv+G2pfqSTCBs6VL77bZqS64lKjt4yuMfaTDi0mzBRZrtNayhHoKxUeoGF5ozlQ5aLdf7tK3PUMI9qvZGPEetZGJZyn+LCW3dePyX3Y60JAAAyAyEfqCCLpzgQQQQBBX95Kn+yP9yqMw2f9c11iPjEaev7yVP9kf7lUZhs/wCua6xHxiAQ99Oif3WOZ9v3LH9YQEaA058ljr2/cqM/wJRYroTFG7RRsXIOn0pcbp7FKiNu747KdpY75EFjzXBl2upyXeb9bZI/mSILu+OynaWO+RAGs4IIrl8rymRErRAWZiaalszQJCyaq5yANUCCxwQQQAQQQQAQQQQAQQQQAQQQQAR4Y9ggDPV5ZLgZuYa2JcVTzTxk/wAqhDqubPcNIMLOvAEq6U8U+1MLfSvLYZ8Kpk40k13lJKT7AmLXopnAZApP926tI9ISv88UafUtlE6TMf5sDVZ14eXH5o/Gl9ykm0N749ja4r+iBms26ryWqfiWP/rEzpjP0EuP80n+Q/rEbobH00zvwI+JUTLjiF+9CKvVyqT8fNIakEEEXTnAggggCCv7yVP9kf7lUZhs/wCua6xHxiNPX95Kn+yP9yqMw2f9c11iPjEAh8ac+Sx17fuVGf40Bpz5LHXt+5UZ/gSgiQu747KdpY75ER8SF3fHZTtLHfIgDWUL7S1PtNKsxTigAiebdUNZCEpVVeEZkAkekiIXS5bMwbQkpSUWrhAUu4EkgKcLn0ePYUjASQcqGsVu/liiRcl3px4zs26VqebWopbwBJCAMPGSkLVlmAaGgGcCBkt6VbNLobDy8yEhXBOBNSaDMprt10pFnty0VS7JcQw6+oEANMgFRJ6SAANphVaI7jSr7KJ11XCrS4cLWpDZQcsY+0rUqhyoRlE5bl9ZtMjNzDAYT82nXJermLNtJSkYUg8ZZWqmZGo5QB+J+07XeW0Q/JSAdUUNMKUl5xa0njJUvApOMHLCnVnH20a3rm5icm5SdwFxgVGBITQpWUrGWRGaSDl+lQ0eXkQXXUzqeF4V9l+VZDSamYW6Qt1oGlAk8YkGnFUdeudu8eDvZOo1Bxonpqllf6wA2DCqvBpnRLvrZTKOFTZKVcMsMqqNoThUaEZ50yIhnzcwlttbijRKElajuAFSfUIrGjqbempQTc1hxvrU42gJTRpocVCQQKnUTUmucAfHR9eWdn+EcmJZLDACeCNHApZJNSCumJFKcYAenZc44pq1WGnENuOtpcdOFtClAKWdyRrMVm+t+ES9ZaWIen3DwbbKOMUKIyU5sTQGtDmeipAEkL0hVofMmmXHCgVmHk0DTNU4glROtZ4vFGfG5jSTctdhLpZLzYdSjhVNlaQoNjWsiuSeeKho3tRCbILgadU60twTKUp4R52YrVahnx1KJGs5atQheWPYRt61Zt1dZdtJSXUihcFRwaEZ5BRDRJJBAw0oYAbd2r6MT77zUul1SWfCewgNE11JVWpJ1jLUK6qRKWzbDcsGi5X6Z5DCaCvHXXDXmyj92JZDUowhlhAQ2gUA2k7VKO1R1kmKdpknzLyso9hqlqeZcXvwoC1UHOaU9MARWmNP00sd6Fj1KT+sRF0bULTK0iubhV/Ikf0ie0wEKTKLG3hKVyyIQdWyKJITS0JISnEK1r6BGttlttbOvwUFbgIRff5sZOmFH7Kwdz1PW2v9IhtDzgEy+NpaSR6F5/EItGlNnFZyz5DjavWrD+aKJowmMFooHloWj2YvyxlnwvTKeF/kyucfdr8tGOuCCPlNTKGkKW4pKEJGJSlEJSkDWSTkBF05w+sflawBUmgG05CFNeXS0pbnzezGi44pWBLqkk4j/lN61beMqgyrQjOJq7dwVrwv2q8ubfriDLiitho02I8Er5wANw2kCw34cCrJnikggyj5BBqCOBVmCIzJZ/1zXWI+MRp2/YpZM/T/AKR/uVRmKz/rmusR8YgEPjTnyWOvb9yoz/GgNOfJY69v3KjP8CUESF3fHZTtLHfIiPiQu747KdpY75EAadfu5LrnG5xTY+cNpKErqRkQRmNRIClAE6sRigXjuewq35UuYnUzYfcdbcNUgtNoCUopQ0qa0JOrdDVilXlbrbtk8zc4f5Gx/WBBZGpViTYWWmkNNoSpwoaQlANE1Joka6CFBY652bshxuXYSoT0zMOvPLWlLbKMSagk51KgoVAyCa69TuWkEEHMHIiIa1brS78n80oppgU4jJ4MUGeHIeCdo2wAtZGbCJuTnUiXVLy/7CpbKCkKScQLrKSSostKUhvGak1WdRrEguQJvcFIUaBgPOU2fRFrCeY8Q+mJCzdEMqxNImG3piqDiSklvJQ1cYIrQbvbEjcG57siuZemX+HffKQXDiJwJrTEVbTXMagEikAc2mi2QxZi2waLmSGU+bXE5XmwAp/jELq4MjPTTDqmrSVKsywwkKK1BKSCokJCgAnI51rkYYtlSrdrTb026nHKNpXKSqT4LgUKPvjmV4CSNiSYschdWUZYcYbYQlp6vCozOOopxiSScufKAEvooRLO2qVzT5ceBrLY8ZLy6njkqzqlIqEqO37sOS8ExKSDbs8402lSE8ZwISHFk5JRipXM0GZpnHZY9gy0onDLsttjaUpGI+crWr0mJKAKBoYl3hIvOOoKA9MuPNpUCDhUE1OedMQNDtArFAube9uyrTnkTKFBLzxCzTjt4HHSlRTrKSHDq5iKw/o+D8m2vw0IV5yQfeIAqLulWywMpnETqSlt0qJ2ADDr2R+ZOSftN5t+ba4GTaIcYlV5uuODwXXxqSACaN7zU6ot7Ei0g1Q2hJ1VSlKT6wI6IAVumN76SWRuStR9JSB7jEBdiQU40ojYsj+VJ/rHdpYfxT4SPsNJB6SpSvcRFm0WWcDIqUftvKI6AlKfekxQ2772dSrPR8ug/wB4tstN5pLhpN9sa1NKCfOpUe0CEdduc4Gbl3KVwuor0E4T6aKMaFML+xbnolpuZmn8KWWVKWziphCaYy4a6gmpSOdJO6M19TlKLRrstxldNNsLOq5e/pp5Fxtm1mpRhb76ghtAqTr20CQNqiaADeYz1fS+8zajobAUljEA1LoqSo1okrp4aydQ1DKlSKnzSLfRVpPjDVMu0TwSTUFWzhVjyiNQ2A02mL3obuQWwJ6YRRZH7MhWtKSPrSNhUCQNwz25WTUE/oyuImQaDzqQZtxPGJoQ0k/3aPzHaeYCL3BBAggb/GllT/ZX+6VGYrP+ua6xHxiNM6RTSyZ7szo/kMZms/65rrEfGIBD4058ljr2/cqM/wAaA058ljr2/cqM/wACUESF3fHZTtLHfIiPiQu747KdpY75EAaziuWtZTq7VkX0pBaZbmUuKqKguJQE5azXCdUWOCBAQQQQARSL9T7ky6izJUkOPDFNOp/9vLVz/jXmkDp3xd4irBsJuVDhSVLcdWXHnV0K3FHVUgDipHFAGQAgDts+SQw0hptIS22kIQkbEgUEdEEEAEEEEAEEEEAEeGPYiL1WsJWUdd+0BRA3rOSfaa9AiG9Fqz1CDnJRjzYmL4zYdn5lY1cIUjoQAj8sOC48lwNny6TkSjGRzrJX+aEvd+zzMzbLWvGsYj90cZZ/CDGhEpoKDVFTCrVuZ0GdTVdddC6fTgvqfqE/pxvTQJkG1ZkByYI3a0N+kjERuCd8Ne0p1DDLjzhohtCnFH7qQSfdGUbXtFczMOvueG6srPNXUOgCgHMIuHOk/o0ux/aE8lKh9C0A69zgHit/xH2JVGlwIW+jthFm2IZpY47o4dQ1FVeK0ip1VGH0rMXqw7VRNMIeb8FQzBpVKtqTTaDlEarXQydnLZv04a6a953wQQRJjK5pH5InuzufCYzPZ/1zXWI+MRpjSPyRPdnc+Exmqx/GWOub7xMAh66c+Sx17fuVCGkpYuLCBrIUfwoKvyw+dOfJQ69v3KhOXGZx2jLI8tSk+ttQ/rAlEFEhd3x2U7Sx3yIjW9Q6BEld3x2U7Sx3yIA1nBBBAgIIIIAIIIIAIIIIAIIIIAIIIIADCr0uWtidblknJA4RfnGoSPQmp/iEMe1rRRLsrdcNEoFTvO4DeSaD0wgZ6acmZhbihicdXXCN5NAkewDoirip6R2rqbvJMNvtd0uUfP8ABedENl4nHZg/Y+iR0nNR9WH1mGjETdaxxKSrbIpiAqsj7Szmo+vLoAiXjNTDZBIoY/EdvfKa5dPBFA02WmWbLKBrmHEs1+7m4r1hvD/FGenASDTM0y6dkPTT/wCIy/aR3LkI5twJUFHUkhR6AamMhURoLSbLrRZzKG0/RoUhLlNiUpomvNip6aRVtHV5Pmr/AAbhoy8QDXUheoL6DqPoOyHDNS6HW1IWApCwQoHMEGETey76pKYLas21VU0rykbj94aj/wAxTvUozViOgyqdV9EsLPx8fyvIfgj2KJo1vTw7YlnT9K2niKP20D8ydu8Z74vQi1CaktUaTEUTosdc+aK7pH5InuzufCYzVY/jLHXN94mNK6R+SJ7s7nwmM1WP4yx1zfeJj0YUPfTgP3UeZ5unrI/rCg0c8rSfW/lVDg038kq65r4oT+jnlaT638qoEohrUY4OYeb8h1xH4VlP9I+13fHZTtLHfIjuv5L8Hak4n/PcX+NWP80cN3fHZTtLHfIgDWcEEECAgjwGPYAIIIIAII8BrHsAEEEEAEBghf6Rr38CDLMK+lUPpFg/VpP2QfLI9Q6RHic1Basz4bDzxFirh/zvK9pLvL84e4BtVWmjxiNS3NR6QnV015o69Fd3uEcM04OI2SloH7S9quhOrpPNFVutYS5yYDSckjjOL8lH6nUP+DD5kpVDTaW2wEoQAlIGwCKtMXZPtJG+zC+GEoWFq5vn4fd+R9hHsEEXTmim6WbFVNWY4EJxONEPoA1nDUKA3nApdBvpGbciN4PtEbEhaX60VNTJU9KYWXzUqRqacO/LwFHeMjXMbYAltGl8GpyUabKwJlpAQ4hRopWEAcIkbQrI5aiaROXpsBE6wW1ZKGba9qFb+cbxGYrXsl6VdLUw0ptwZ0Vt+8kjJQ5wTFiuppFnJIhOMvsjW06SaD7i81J6MxzRDSa0Z7rnKuSlF6NHZNSz0nMUVVt5o1BHsUk7UmG9cq9yJxAQuiZhI4ydQUPLRzbxs9sRalSdvSuNpWB9sfapwjRP2VgHNBprGW7MQtp+Rfk38Kwpt1BqlSTToUhQ1jnij61EtV7J0sXTmlW2XCxfvxXl5uPSNyRPdnc+Exmux/GWOub7xMaFvNMKcu6+4s1UuSKlHVUlqpPrjPVj+Msdc33iYvp6nMyjtk0+g+NN/JKuua+KFBo4H72k+t/Iow39N/JKuua+KFDo15XkutPdrgQjs0uy2C2Jk+Xwa/8AtJT70mK9d3x2U7Sx3yIuunWXw2mhWxcuj1pW4D7KRSru+OynaWO+RAGsoVekrSaGcUtJKBdzS48KEN7ClG9fPqHOdUjpstp6WkWwyso4d3glqTkrBwalEJP2a4QKjOlYUNxrr/2jMlgOBqjanMWHH4KkilMQ8rfsgCU0f3/ds9zA4VOyy1ErQSSpBJqXGydZJzKduZ169CWbaDcw0l1laVtrFUqTqP6HmjP1/NHZsxhDpmA7jcDeEN4KcVSq1xnydXPHXoTtR1FohhKzwLqVqW3rTiSmoUNysqVGsa60FAH8tYAJJAAFSTkAN5O6EjpI0nl7FLSKiGvBcfGSnN6W9yPvazsyzMrp7td1tEvLoWUtPhxToGRXgLdEk+TxjUbcoXlw7pm05hbId4LA3wmLBjrxkppTEKeFr5oAkLgaQXrPUG3MTsqci3Wqm/vNV1D7mo7Ka40LZ0+2+0h1pYW2sYkqGoj+h5tkZ20h3I/sss0e4UO49aMGHDh+8a1xeyLLoCtBz5w/L4jwRb4XAdQWFpTiG6oVn5ogBzzcyhpCluKCUIBUpSjQJA1kmEDpE0jOTq+CllKblkKqCCUrdINQtVKFIBFQn0nPId+nK3HlTYlMVGEIQ5gGWNZrms7QKZDUNeulIO4NwzaiXlB8NcEUjNvHixAnyk0pT2wAwdGekgTITKzagJjwW3cgHuY7Eu+xWzPKOC8Oj6YTMjgautuq8NRzQSanhDrI+9t6df4ToP3zvqZ930kM+78i8wwlt5/5wpOQdKcCinYF5nEoeVtyrnmcdlUZrRlrCYyzDSbr6kbKMS1kSJU4sJSgVccI4zi+YDMknIJEKOa0szZnuHRkwOKJUkYVIrrWoV+kOvEMhkMxXFE6SrxPTc++lxX0cu84y02PBSELKCum1SsNSeemqO2w9Fs5Ny7cw2uXCHU4kha3AqldoDZFfTHtJJaIrznKcnKT1bHndi8TM/LpeYVUHJSTTG2rahY2H2HWKiJeMt2RbExZU85wahiacWy8ipLboQspUCDTKoJCsiPWDqJCqgHeKxJ4P1BBBAEbbthsTjRamGw4k6q5KSfKQoZpPOIznf26S7NmeDJxNLqplzapI1pVuWmtDvyO2g09C406y6FWahavCQ+jAelKgR0Uz9AgBKWBbT0m+l9hVFp2fZWnahQ2pP6EZgRodLUtbUi27nRQJSoUxtLGSk+gggjUadEZnhvfJ/tIhU1LHwSEvp87wF+scH6ohpNaMyQnKElKL0aLte+T4GwZlonFwcmpGKlK4W6Vps1Rnax/GWOub7xMaV0jckT3Z3PgMZqsfxljrm+8TE8jy229WPjTfySrrmvihQ6NeV5LrT3a4b2m/klXXNfFCh0a8ryXWnu1wIRc/lAsUfk170OpPoUgj4jC3u747KdpY75ENz5QDH7PKL8l1SPxN1/JCju747KdpY75EAOD5QA/Y5btH+y5FS0Fq/eqhvlnPjbi36f/ABKX7R/tORTdBvK3/wAZ342oAuun3xBjtI7pyKDoa5YZ8x3uzF+0++IMdpHdORQdDXLDPmO92YAsXyhPrpHzH/iaji0B8oP9nPeojt+UJ9dI+Y/8TUcWgPlB/s571EASnyg9cl/rf7cRegTlB7sx71uJT5QeuS/1v9uIvQJyg92Y963AHBpt5WV1Lf5oldDF5JWTRNCZeQ0VqbKcVcwAqtKDnERWm3lZXUt/miiJQTqBPQCfdAGmf/USzP8ArGv5v0iYsa22JtBcl3UuoSrAVJrQKABpmNdFA+mMocEryVfhP6Q89AaCLPfqCP2tWsU/uGYATt7OUZ3tcz3640Poy5Ik+qHvMZ4vZyjO9rme/XGh9GXJEn1Q95gBEXsu7NrnZ1SZSZUlUzMKSUsukKBeWQQQmhBBBBjS0kCG0A6wlIPTQVj8qtBoEgutgg0IK0gg7jnHQFA6oEH6j4zk2hptTji0oQkVUtZCUpG8k6o+FsWq1KsrefWENoFSo+oADWVE5ADWTGd9IF+nbScwircsg1Q1tUfLcprVuGoc5zgB8qvjIBGP55LYaVqHUHLmANT0Qk9KN+U2itDbIUJdolQKhRTi6EYqbEgEgA55msUSCBIQztAbJM7ML+ylgJPSpwEfAYWMaI0QXZXJyRU6Cl6YUHFJORQgCiEHnpVRGwrpsgCcv+mtlT/ZXvY0oxmax/GWOub7xMabv7yVP9kf7lUZksfxljrm+8TAhD4038kq65r4oUWjMfviS6w+xpZ/pDd038kq65r4oUejHliS6xXcuQJQ2NOjGKywr/DfbV6wpH5xCQu747KdpY75EaC0vS3CWNMga08Gv8LyFH2Axn27vjsp2ljvkQA5dPo/YGO0junIoehmZQ3agU4tKE8A4MSyEitUZVOVYd18LstWjLFl0lJBxtrGtCwCAqm0UJBB1gnpjNd47BekphTD6aKGaSPBWnYtB2g+zMGAGzpytFl2RZDbrayJgEhC0qIHBOZ0B1ZxStDXLDPmO92Yp0jJrdcQ00grcWcKEJGaj/5mTqABJyjRujy47dnNVVRcysDhHNgH+GjckHbrJzOwACi/KE+ukfMf+JqOHQKaT79f+nPeoju+UJ9dI+Y/8TUUu6F0nLQbmuBVR1hLakJNAHMRXVFdh4oodW/eAL38oI5yX+t/txF6BOUHuzHvW4W7rawrAoKC0qwYCDiCq0w4deKuVNdYemiK47slimZg4XXUYAzlxEFQVxz5dUjIaufYBRNNvKyupb/NFq+T79XOee18K479K2j5c4TNyxKn0pCVNE5OJTWmAnUsV1HI821O2Xbs1J40sPOMlR+kSKJOJNRRQUKgjMUgDV8EZ0u1bdsTz4ZYmnida1EpwNpr4Szhy5hrOyH3YsgphhKHHnH1jw3XDxlHbQDJI3Ae05wIMw3s5Rne1zPfrjQ2jLkiT6oe8wnNKVz3pSadmKFcvMOrcDgHgLcWVFte7NWR1HLblFfl70zrbaGm5p9DaBRCULUgAbuLTLpgSfC+SB8/n8h41M9+uNUWX9Q11aPhEIzR3cBdoOfOpvF83Uor4xOOZUTUmpzwE61bdm+H2hAAAGQAoBuG6BBmS/d73rQfPCcVptSg0yDVKacUqJyxLOeewGgpnWswQQJCCCCBI09DVzmpg/PHiVcCujbVOKFjMLUa8amwZUIrnlR4QQQPJBX85Kn+yP8AcqjMtj+Msdc13iYIIBD403D90q65r4oUmi5NbYk+Zaj/ANlcEECUPrSCjFZM8N0q8r0hske0Rm27g/bZTtLHfogggEayiAvldZm0Jctuiik1LboHGbVTWN4O0bfUY9ggQQ2jO5rMkwHa8I+8kKU6U4aJIBCEipoN+eZ9AF3gggBMfKDR9LIn7rw9amv0ju0ESHB/PFYq4gyNVKULvPBBAkYbl2pVU2mbLKDMJThDm3zqaioDIK1gEisS0EECAigaRdHzE5R9KuBfxIStaUhQcBUE8ZNRVQrkqtcqGuVPYIAs92busSLAZYTQDNSj4a1eUs7T7BqFIl4IIA+M5KodbU24lK0LBSpKgClQOsEGFFJaL5f+2HGitRl2kImA0RmoKUoBpS65oBRuqQQDtJIIAcLaAAAAAAKADIAbhH6gggD/2Q==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1053" y="2292068"/>
            <a:ext cx="1485718" cy="15444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3551" y="3100764"/>
            <a:ext cx="1809750" cy="1676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913" b="21953"/>
          <a:stretch>
            <a:fillRect/>
          </a:stretch>
        </p:blipFill>
        <p:spPr>
          <a:xfrm>
            <a:off x="6206997" y="4626591"/>
            <a:ext cx="2143125" cy="131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457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Chinese Companies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2486" y="2017818"/>
            <a:ext cx="3901526" cy="38643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33134" y="3344214"/>
            <a:ext cx="176212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354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Brands Matter?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31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5910" y="286604"/>
            <a:ext cx="8270544" cy="1450757"/>
          </a:xfrm>
        </p:spPr>
        <p:txBody>
          <a:bodyPr/>
          <a:lstStyle/>
          <a:p>
            <a:r>
              <a:rPr lang="en-US" dirty="0" smtClean="0"/>
              <a:t>The Value of a Good Brand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</a:t>
            </a:r>
            <a:r>
              <a:rPr lang="en-US" dirty="0" smtClean="0"/>
              <a:t>sales</a:t>
            </a:r>
          </a:p>
          <a:p>
            <a:r>
              <a:rPr lang="en-US" smtClean="0"/>
              <a:t>Price</a:t>
            </a:r>
            <a:endParaRPr lang="en-US" dirty="0" smtClean="0"/>
          </a:p>
          <a:p>
            <a:r>
              <a:rPr lang="en-US" dirty="0" smtClean="0"/>
              <a:t>Competitive advantage</a:t>
            </a:r>
          </a:p>
          <a:p>
            <a:r>
              <a:rPr lang="en-US" dirty="0" smtClean="0"/>
              <a:t>Protection in crisis</a:t>
            </a:r>
          </a:p>
          <a:p>
            <a:r>
              <a:rPr lang="en-US" dirty="0" smtClean="0"/>
              <a:t>Company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821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5344" y="3026536"/>
            <a:ext cx="81233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Brand versus Reputation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376795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9056" y="846161"/>
            <a:ext cx="6301513" cy="54795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4243" y="428"/>
            <a:ext cx="8123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Overcoming Brand China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36497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5859fc4-11eb-46d6-b37d-9bf7b7a9b699" descr="00221917e13e110d6f9a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022396" y="618476"/>
            <a:ext cx="5251859" cy="5543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455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956</TotalTime>
  <Words>58</Words>
  <Application>Microsoft Office PowerPoint</Application>
  <PresentationFormat>全屏显示(4:3)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Retrospect</vt:lpstr>
      <vt:lpstr>Global Corporate Branding</vt:lpstr>
      <vt:lpstr>幻灯片 2</vt:lpstr>
      <vt:lpstr>Chinese Companies Comprise 20% of Fortune 500 </vt:lpstr>
      <vt:lpstr>No Chinese Companies</vt:lpstr>
      <vt:lpstr>Do Brands Matter?</vt:lpstr>
      <vt:lpstr>The Value of a Good Brand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Corporate Branding</dc:title>
  <dc:creator>William Black</dc:creator>
  <cp:lastModifiedBy>ylmf-PC</cp:lastModifiedBy>
  <cp:revision>18</cp:revision>
  <dcterms:created xsi:type="dcterms:W3CDTF">2014-09-02T09:21:28Z</dcterms:created>
  <dcterms:modified xsi:type="dcterms:W3CDTF">2014-09-10T01:07:09Z</dcterms:modified>
</cp:coreProperties>
</file>