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58" r:id="rId4"/>
    <p:sldId id="261" r:id="rId5"/>
    <p:sldId id="263" r:id="rId6"/>
    <p:sldId id="264" r:id="rId7"/>
    <p:sldId id="265" r:id="rId8"/>
    <p:sldId id="262" r:id="rId9"/>
    <p:sldId id="257" r:id="rId10"/>
  </p:sldIdLst>
  <p:sldSz cx="9144000" cy="6858000" type="screen4x3"/>
  <p:notesSz cx="6669088" cy="98964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C0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71" autoAdjust="0"/>
  </p:normalViewPr>
  <p:slideViewPr>
    <p:cSldViewPr>
      <p:cViewPr varScale="1">
        <p:scale>
          <a:sx n="89" d="100"/>
          <a:sy n="89" d="100"/>
        </p:scale>
        <p:origin x="144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3048" y="-84"/>
      </p:cViewPr>
      <p:guideLst>
        <p:guide orient="horz" pos="311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14F47-3773-460B-934D-AAEBB8ECECC5}" type="datetimeFigureOut">
              <a:rPr lang="zh-CN" altLang="en-US" smtClean="0"/>
              <a:t>2014/8/25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99936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777607" y="9399936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96994-A7CC-46B7-809A-5D3BEE36B4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439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A702F8-AF8F-452A-94AF-AC7672F1EEDA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42950"/>
            <a:ext cx="4945062" cy="3709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66909" y="4700828"/>
            <a:ext cx="5335270" cy="445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99936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777607" y="9399936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3E51DF-15D4-4A0E-85FD-9E9D7F301C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08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E51DF-15D4-4A0E-85FD-9E9D7F301C4C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467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42950"/>
            <a:ext cx="4946650" cy="3711575"/>
          </a:xfrm>
          <a:ln/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85E7C-56BE-4D4C-A588-6FF60B3D86EA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3715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42950"/>
            <a:ext cx="4946650" cy="3711575"/>
          </a:xfrm>
          <a:ln/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BF8DD3-8385-4C2C-A990-819D3C4F7072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38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2013" y="742950"/>
            <a:ext cx="4946650" cy="3711575"/>
          </a:xfrm>
          <a:ln/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F1188E-3CFE-4C8E-97D6-F7E8268DF1CF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484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 smtClean="0"/>
              <a:t>1</a:t>
            </a:r>
            <a:endParaRPr lang="zh-CN" altLang="en-US" dirty="0"/>
          </a:p>
        </p:txBody>
      </p:sp>
      <p:pic>
        <p:nvPicPr>
          <p:cNvPr id="8" name="Picture 2" descr="C:\Users\tingcaihe\Desktop\人民大学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37312"/>
            <a:ext cx="1800200" cy="43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D7C86-D6F1-424D-B236-CB7C128E1175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10418F1-6D51-4738-B9C7-FF08CDDB6E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0778-BE41-4BB7-B077-EACB0559F30D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A6CB85D-5AC8-4458-866E-B95734079F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A3E2-4D44-4BCA-8DFC-50B905BE558D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2A5C1D7-5047-4790-B62A-9537E1FBE8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9" name="Picture 2" descr="C:\Users\tingcaihe\Desktop\人民大学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37312"/>
            <a:ext cx="1800200" cy="43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351A5-06EA-42E3-AFFC-CD4D79EAFBAB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C413CE8-EE76-4116-AFB5-78C61CCBC2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67544" y="1340768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88EA0-97F0-4199-BFCD-0CD352709C15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9F0F80E-6344-4F85-B1B0-931658CA64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FFC0-7297-41C7-AC1B-B38B92915572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D904D9A-5F29-44E5-91ED-543E31C70E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2BDBA-564F-47B8-B1AA-5B420C051E29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DB96853-185B-4AF7-99EA-44B82AAF9E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C64A-2424-4EA1-8A26-6E935ABAA041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C44D267-DDDD-48E6-9127-0EA86F1C77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E7F65-B2EF-43FA-A568-3774405D0055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ECFFB75-9445-4199-8A8E-3D038B693D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FE8A-3D9A-4D4F-A856-CC6A6674CE08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A9A0CAA-4F28-4EED-8684-3A2BBC1AB7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85875"/>
            <a:ext cx="8229600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2641956-02ED-4554-AEA5-44880FAC50D6}" type="datetimeFigureOut">
              <a:rPr lang="zh-CN" altLang="en-US"/>
              <a:pPr>
                <a:defRPr/>
              </a:pPr>
              <a:t>2014/8/25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6" name="Picture 2" descr="C:\Users\tingcaihe\Desktop\人民大学log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37312"/>
            <a:ext cx="1800200" cy="43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F79646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9646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9646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9646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9646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9646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9646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9646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9646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inion.caixin.com/lijunjie_mjxx/index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755576" y="2535039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hlink"/>
              </a:buClr>
              <a:buFont typeface="Symbol" pitchFamily="18" charset="2"/>
              <a:buChar char="·"/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>
              <a:spcBef>
                <a:spcPct val="30000"/>
              </a:spcBef>
              <a:buClr>
                <a:srgbClr val="FFCC00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>
              <a:spcBef>
                <a:spcPct val="3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>
              <a:spcBef>
                <a:spcPct val="30000"/>
              </a:spcBef>
              <a:buClr>
                <a:srgbClr val="D60093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>
              <a:spcBef>
                <a:spcPct val="30000"/>
              </a:spcBef>
              <a:buClr>
                <a:schemeClr val="accent1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GB" sz="4800" dirty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中国</a:t>
            </a:r>
            <a:r>
              <a:rPr lang="zh-CN" altLang="en-GB" sz="4800" dirty="0" smtClean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企业</a:t>
            </a:r>
            <a:r>
              <a:rPr lang="zh-CN" altLang="en-US" sz="4800" dirty="0" smtClean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投资美国</a:t>
            </a:r>
            <a:r>
              <a:rPr lang="en-US" altLang="zh-CN" sz="4800" dirty="0" smtClean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sz="4800" dirty="0" smtClean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4800" dirty="0" smtClean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应关注的问题</a:t>
            </a:r>
            <a:endParaRPr lang="en-US" altLang="zh-CN" sz="4800" dirty="0">
              <a:solidFill>
                <a:schemeClr val="accent6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/>
            </a:r>
            <a:br>
              <a:rPr lang="zh-CN" altLang="en-US" sz="3600" dirty="0">
                <a:latin typeface="楷体" pitchFamily="49" charset="-122"/>
                <a:ea typeface="楷体" pitchFamily="49" charset="-122"/>
              </a:rPr>
            </a:br>
            <a:r>
              <a:rPr lang="zh-CN" altLang="en-US" sz="3600" b="0" dirty="0">
                <a:latin typeface="楷体" pitchFamily="49" charset="-122"/>
                <a:ea typeface="楷体" pitchFamily="49" charset="-122"/>
              </a:rPr>
              <a:t>李俊杰</a:t>
            </a:r>
            <a:r>
              <a:rPr lang="zh-CN" altLang="en-US" sz="3200" b="0" dirty="0">
                <a:latin typeface="楷体" pitchFamily="49" charset="-122"/>
                <a:ea typeface="楷体" pitchFamily="49" charset="-122"/>
              </a:rPr>
              <a:t> </a:t>
            </a:r>
            <a:br>
              <a:rPr lang="zh-CN" altLang="en-US" sz="3200" b="0" dirty="0">
                <a:latin typeface="楷体" pitchFamily="49" charset="-122"/>
                <a:ea typeface="楷体" pitchFamily="49" charset="-122"/>
              </a:rPr>
            </a:br>
            <a:r>
              <a:rPr lang="zh-CN" altLang="en-US" sz="3000" b="0" dirty="0">
                <a:latin typeface="楷体" pitchFamily="49" charset="-122"/>
                <a:ea typeface="楷体" pitchFamily="49" charset="-122"/>
              </a:rPr>
              <a:t>经济学博士、法律</a:t>
            </a:r>
            <a:r>
              <a:rPr lang="zh-CN" altLang="en-US" sz="3000" b="0" dirty="0" smtClean="0">
                <a:latin typeface="楷体" pitchFamily="49" charset="-122"/>
                <a:ea typeface="楷体" pitchFamily="49" charset="-122"/>
              </a:rPr>
              <a:t>博士</a:t>
            </a:r>
            <a:r>
              <a:rPr lang="en-US" altLang="zh-CN" sz="3000" b="0" dirty="0" smtClean="0"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sz="3000" b="0" dirty="0" smtClean="0">
                <a:latin typeface="楷体" pitchFamily="49" charset="-122"/>
                <a:ea typeface="楷体" pitchFamily="49" charset="-122"/>
              </a:rPr>
            </a:br>
            <a:r>
              <a:rPr lang="en-US" altLang="zh-CN" sz="800" b="0" dirty="0" smtClean="0"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sz="800" b="0" dirty="0" smtClean="0">
                <a:latin typeface="楷体" pitchFamily="49" charset="-122"/>
                <a:ea typeface="楷体" pitchFamily="49" charset="-122"/>
              </a:rPr>
            </a:br>
            <a:r>
              <a:rPr lang="en-US" altLang="zh-CN" sz="3000" b="0" dirty="0" smtClean="0">
                <a:latin typeface="楷体" pitchFamily="49" charset="-122"/>
                <a:ea typeface="楷体" pitchFamily="49" charset="-122"/>
              </a:rPr>
              <a:t>2014</a:t>
            </a:r>
            <a:r>
              <a:rPr lang="zh-CN" altLang="en-US" sz="3000" b="0" dirty="0" smtClean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3000" b="0" dirty="0" smtClean="0">
                <a:latin typeface="楷体" pitchFamily="49" charset="-122"/>
                <a:ea typeface="楷体" pitchFamily="49" charset="-122"/>
              </a:rPr>
              <a:t>9</a:t>
            </a:r>
            <a:r>
              <a:rPr lang="zh-CN" altLang="en-US" sz="3000" b="0" dirty="0" smtClean="0">
                <a:latin typeface="楷体" pitchFamily="49" charset="-122"/>
                <a:ea typeface="楷体" pitchFamily="49" charset="-122"/>
              </a:rPr>
              <a:t>月</a:t>
            </a:r>
            <a:endParaRPr lang="zh-CN" altLang="en-US" sz="3000" b="0" dirty="0">
              <a:latin typeface="楷体" pitchFamily="49" charset="-122"/>
              <a:ea typeface="楷体" pitchFamily="49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403648" y="3140968"/>
            <a:ext cx="63367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照片剪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18732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808" y="1772816"/>
            <a:ext cx="5486400" cy="3904456"/>
          </a:xfrm>
        </p:spPr>
        <p:txBody>
          <a:bodyPr/>
          <a:lstStyle/>
          <a:p>
            <a:pPr marL="431800" indent="-342900" eaLnBrk="1" hangingPunct="1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zh-CN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李俊杰博士</a:t>
            </a:r>
            <a:r>
              <a:rPr lang="en-US" altLang="zh-CN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1994</a:t>
            </a:r>
            <a:r>
              <a:rPr lang="zh-CN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年获美国斯坦福大学经济学博士和法学博士</a:t>
            </a:r>
            <a:endParaRPr lang="en-US" altLang="zh-CN" sz="2200" dirty="0" smtClean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  <a:p>
            <a:pPr marL="431800" indent="-342900" eaLnBrk="1" hangingPunct="1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n-US" altLang="zh-CN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1994</a:t>
            </a:r>
            <a:r>
              <a:rPr lang="zh-CN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年</a:t>
            </a:r>
            <a:r>
              <a:rPr lang="zh-CN" altLang="en-US" sz="2200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后，李俊杰博士在美国纽约、香港等地从事跨境并购、证券和投资等方面的法律工作近</a:t>
            </a:r>
            <a:r>
              <a:rPr lang="en-US" altLang="zh-CN" sz="2200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20</a:t>
            </a:r>
            <a:r>
              <a:rPr lang="zh-CN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年</a:t>
            </a:r>
            <a:endParaRPr lang="en-US" altLang="zh-CN" sz="2200" dirty="0" smtClean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  <a:p>
            <a:pPr marL="431800" indent="-342900" eaLnBrk="1" hangingPunct="1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zh-CN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李博士</a:t>
            </a:r>
            <a:r>
              <a:rPr lang="zh-CN" altLang="en-US" sz="2200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于</a:t>
            </a:r>
            <a:r>
              <a:rPr lang="en-US" altLang="zh-CN" sz="2200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2010</a:t>
            </a:r>
            <a:r>
              <a:rPr lang="zh-CN" altLang="en-US" sz="2200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年回国，现任中伦律师事务所驻上海合伙人，并兼任中国人民大学国际并购与投资研究所副</a:t>
            </a:r>
            <a:r>
              <a:rPr lang="zh-CN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所长</a:t>
            </a:r>
            <a:endParaRPr lang="en-US" altLang="zh-CN" sz="2200" dirty="0" smtClean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  <a:p>
            <a:pPr marL="431800" indent="-342900" eaLnBrk="1" hangingPunct="1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zh-CN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财</a:t>
            </a:r>
            <a:r>
              <a:rPr lang="zh-CN" altLang="en-US" sz="2200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新网专栏</a:t>
            </a:r>
            <a:r>
              <a:rPr lang="zh-CN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：“并购与竞争力”  </a:t>
            </a:r>
            <a:r>
              <a:rPr lang="en-US" altLang="zh-CN" sz="18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  <a:hlinkClick r:id="rId3" tooltip="blocked::http://opinion.caixin.com/lijunjie_mjxx/index.html"/>
              </a:rPr>
              <a:t>http://opinion.caixin.com/lijunjie_mjxx/index.html</a:t>
            </a:r>
            <a:r>
              <a:rPr lang="en-US" altLang="zh-CN" sz="18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</a:t>
            </a:r>
            <a:endParaRPr lang="zh-CN" altLang="en-US" sz="1800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marL="354013" indent="-265113" eaLnBrk="1" hangingPunct="1">
              <a:buFont typeface="Symbol" pitchFamily="18" charset="2"/>
              <a:buNone/>
              <a:tabLst>
                <a:tab pos="354013" algn="l"/>
              </a:tabLst>
            </a:pPr>
            <a:endParaRPr lang="en-US" altLang="zh-CN" sz="2200" dirty="0" smtClean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0392" y="59399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62880" y="490662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r>
              <a:rPr lang="zh-CN" altLang="en-US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个人简介</a:t>
            </a:r>
            <a:endParaRPr lang="zh-CN" altLang="en-US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24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封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3240360" cy="443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5976" y="1484784"/>
            <a:ext cx="4104456" cy="4536504"/>
          </a:xfrm>
        </p:spPr>
        <p:txBody>
          <a:bodyPr anchor="t"/>
          <a:lstStyle/>
          <a:p>
            <a:pPr marL="354013" indent="-354013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选取了中国企业海外并购的八个具有代表性的案例，结合具体案例讲授跨境并购的理论和实务</a:t>
            </a:r>
            <a:endParaRPr lang="en-US" altLang="zh-CN" dirty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  <a:p>
            <a:pPr marL="354013" indent="-354013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查阅了大量案例相关文件资料，访谈了几十位直接参与交易的人士，真实重现交易过程和情景，分析评点各方策略和得失</a:t>
            </a:r>
            <a:endParaRPr lang="en-US" altLang="zh-CN" dirty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  <a:p>
            <a:pPr marL="354013" indent="-354013"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曾作为北大国际</a:t>
            </a:r>
            <a:r>
              <a:rPr lang="en-US" altLang="zh-CN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MBA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项目、清华经管学院、复旦管理学院和上海交大高级金融学院相关课程的教材</a:t>
            </a:r>
            <a:endParaRPr lang="en-US" altLang="zh-CN" dirty="0">
              <a:solidFill>
                <a:schemeClr val="tx1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0392" y="59399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66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476672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r>
              <a:rPr lang="zh-CN" altLang="en-US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中国特色的跨境并购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976" y="1700809"/>
            <a:ext cx="7391400" cy="280831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驱动因素</a:t>
            </a:r>
            <a:endParaRPr lang="en-US" altLang="zh-CN" sz="2800" dirty="0" smtClean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收购方和目标方的相对竞争地位</a:t>
            </a:r>
            <a:endParaRPr lang="en-US" altLang="zh-CN" sz="2400" dirty="0" smtClean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特殊的挑战</a:t>
            </a:r>
            <a:endParaRPr lang="en-US" altLang="zh-CN" sz="2400" dirty="0" smtClean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</a:pPr>
            <a:r>
              <a:rPr lang="zh-CN" altLang="en-GB" sz="2800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经济体制的特性</a:t>
            </a:r>
            <a:endParaRPr lang="en-US" altLang="zh-CN" sz="2800" dirty="0" smtClean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中国企业家的特点</a:t>
            </a:r>
            <a:endParaRPr lang="zh-CN" altLang="en-US" sz="2800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7" name="Picture 4" descr="哈佛商业评论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358" y="4294609"/>
            <a:ext cx="30670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96250" y="5949280"/>
            <a:ext cx="364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1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86409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4000" cap="all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四个基本问题和海外并购的时机</a:t>
            </a: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539552" y="1556792"/>
            <a:ext cx="7772400" cy="4953000"/>
          </a:xfrm>
        </p:spPr>
        <p:txBody>
          <a:bodyPr/>
          <a:lstStyle/>
          <a:p>
            <a:pPr marL="404813" indent="-457200">
              <a:lnSpc>
                <a:spcPct val="110000"/>
              </a:lnSpc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</a:pPr>
            <a:r>
              <a:rPr lang="zh-CN" altLang="en-GB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我们的发展战略是什么？为什么这项交易能够促进我们发展战略的实施？</a:t>
            </a:r>
          </a:p>
          <a:p>
            <a:pPr marL="404813" indent="-457200">
              <a:lnSpc>
                <a:spcPct val="110000"/>
              </a:lnSpc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</a:pPr>
            <a:r>
              <a:rPr lang="zh-CN" altLang="en-GB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这项交易能带给我们什么，是否值得我们的投入？我们的投资回报率有多少？</a:t>
            </a:r>
          </a:p>
          <a:p>
            <a:pPr marL="404813" indent="-457200">
              <a:lnSpc>
                <a:spcPct val="110000"/>
              </a:lnSpc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</a:pPr>
            <a:r>
              <a:rPr lang="zh-CN" altLang="en-GB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为什么对我们来说目标公司是一个合适的投资</a:t>
            </a:r>
            <a:r>
              <a:rPr lang="en-GB" altLang="zh-CN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/</a:t>
            </a:r>
            <a:r>
              <a:rPr lang="zh-CN" altLang="en-GB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并购对象？它与我们有什么协同效应？为什么它在我们手里会比现在更有价值？</a:t>
            </a:r>
          </a:p>
          <a:p>
            <a:pPr marL="404813" indent="-457200">
              <a:lnSpc>
                <a:spcPct val="110000"/>
              </a:lnSpc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</a:pPr>
            <a:r>
              <a:rPr lang="zh-CN" altLang="en-GB" sz="24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交易后我们是否具备足够的人才和能力来管理目标公司，学习和吸收其竞争优势，并实现我们所预期的协同效应？ </a:t>
            </a:r>
            <a:endParaRPr lang="zh-CN" altLang="en-US" sz="24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fld id="{1428B3C2-39F5-4567-B51F-F586AF458288}" type="slidenum">
              <a:rPr lang="zh-CN" altLang="en-US" sz="1000" smtClean="0">
                <a:solidFill>
                  <a:srgbClr val="A7A399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pPr/>
              <a:t>5</a:t>
            </a:fld>
            <a:endParaRPr lang="en-US" altLang="zh-CN" sz="1000" smtClean="0">
              <a:solidFill>
                <a:srgbClr val="A7A399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467544" y="1340768"/>
            <a:ext cx="813690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100392" y="59399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77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8073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4000" cap="all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影响并购成功的战略因素 </a:t>
            </a:r>
          </a:p>
        </p:txBody>
      </p:sp>
      <p:sp>
        <p:nvSpPr>
          <p:cNvPr id="11268" name="Rectangle 3"/>
          <p:cNvSpPr>
            <a:spLocks noGrp="1"/>
          </p:cNvSpPr>
          <p:nvPr>
            <p:ph idx="1"/>
          </p:nvPr>
        </p:nvSpPr>
        <p:spPr>
          <a:xfrm>
            <a:off x="539552" y="1556792"/>
            <a:ext cx="7992888" cy="4343400"/>
          </a:xfrm>
        </p:spPr>
        <p:txBody>
          <a:bodyPr/>
          <a:lstStyle/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公司必须有明确的战略目的，交易必须为此战略目的服务</a:t>
            </a: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相同或相近的行业，熟悉的目标公司 </a:t>
            </a:r>
            <a:endParaRPr lang="en-US" altLang="zh-CN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文化契合度；技术和品牌上的“跨越度” </a:t>
            </a: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合适的工作团队 </a:t>
            </a: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GB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两个战略问题 </a:t>
            </a: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持股比例 </a:t>
            </a: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目标公司质量</a:t>
            </a:r>
          </a:p>
          <a:p>
            <a:pPr marL="547687" indent="-566738" eaLnBrk="1" hangingPunct="1">
              <a:defRPr/>
            </a:pPr>
            <a:endParaRPr lang="zh-CN" altLang="en-US" dirty="0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fld id="{5C6B4815-C1A2-4918-B623-5C74B387B54F}" type="slidenum">
              <a:rPr lang="zh-CN" altLang="en-US" sz="1000" smtClean="0">
                <a:solidFill>
                  <a:srgbClr val="A7A399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pPr/>
              <a:t>6</a:t>
            </a:fld>
            <a:endParaRPr lang="en-US" altLang="zh-CN" sz="1000" smtClean="0">
              <a:solidFill>
                <a:srgbClr val="A7A399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467544" y="1340768"/>
            <a:ext cx="8208912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100392" y="59399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7381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90803"/>
            <a:ext cx="8229600" cy="102339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zh-CN" altLang="en-US" sz="4000" cap="all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影响并购成功的战术因素 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502161" y="1556792"/>
            <a:ext cx="7742247" cy="4525962"/>
          </a:xfrm>
        </p:spPr>
        <p:txBody>
          <a:bodyPr/>
          <a:lstStyle/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交易设计</a:t>
            </a:r>
            <a:endParaRPr lang="en-US" altLang="zh-CN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熟悉目标公司的市场和法律环境，学习和掌握新的游戏规则</a:t>
            </a: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尽职调查；客观专业地评估投资风险和前景 </a:t>
            </a: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尽早制定深入的整合计划 </a:t>
            </a:r>
            <a:endParaRPr lang="en-US" altLang="zh-CN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合适的交易执行团队，</a:t>
            </a:r>
            <a:r>
              <a:rPr lang="zh-CN" altLang="en-GB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有效利用外力的帮助 </a:t>
            </a: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  <a:defRPr/>
            </a:pPr>
            <a:r>
              <a:rPr lang="zh-CN" altLang="en-GB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专业人士 </a:t>
            </a: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  <a:defRPr/>
            </a:pPr>
            <a:r>
              <a:rPr lang="en-GB" altLang="zh-CN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PE</a:t>
            </a:r>
            <a:r>
              <a:rPr lang="zh-CN" altLang="en-GB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投资者 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fld id="{4726C001-0CF1-4AE0-BB66-EB480F12B14F}" type="slidenum">
              <a:rPr lang="zh-CN" altLang="en-US" sz="1000" smtClean="0">
                <a:solidFill>
                  <a:srgbClr val="A7A399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pPr/>
              <a:t>7</a:t>
            </a:fld>
            <a:endParaRPr lang="en-US" altLang="zh-CN" sz="1000" smtClean="0">
              <a:solidFill>
                <a:srgbClr val="A7A399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467544" y="1340768"/>
            <a:ext cx="8136904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100392" y="59399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2700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382000" cy="1143000"/>
          </a:xfrm>
        </p:spPr>
        <p:txBody>
          <a:bodyPr/>
          <a:lstStyle/>
          <a:p>
            <a:pPr marL="352425" indent="-352425" algn="l" eaLnBrk="1" hangingPunct="1"/>
            <a:r>
              <a:rPr lang="zh-CN" altLang="en-US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投资美国的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几</a:t>
            </a:r>
            <a:r>
              <a:rPr lang="zh-CN" altLang="en-US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</a:t>
            </a:r>
            <a:r>
              <a:rPr lang="zh-CN" altLang="en-US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特别</a:t>
            </a:r>
            <a:r>
              <a:rPr lang="zh-CN" altLang="en-US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之处</a:t>
            </a:r>
            <a:endParaRPr lang="zh-CN" altLang="en-GB" sz="4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7391400" cy="4032448"/>
          </a:xfrm>
        </p:spPr>
        <p:txBody>
          <a:bodyPr anchor="t"/>
          <a:lstStyle/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sz="280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美国对外国投资的态度</a:t>
            </a:r>
            <a:endParaRPr lang="en-US" altLang="zh-CN" sz="2800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  <a:defRPr/>
            </a:pPr>
            <a:r>
              <a:rPr lang="zh-CN" altLang="en-US" sz="240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美方的关注点</a:t>
            </a:r>
            <a:endParaRPr lang="en-US" altLang="zh-CN" sz="2400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  <a:defRPr/>
            </a:pPr>
            <a:r>
              <a:rPr lang="zh-CN" altLang="en-US" sz="240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联邦和州政府的差异</a:t>
            </a: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sz="280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美国的外国投资审批制度</a:t>
            </a:r>
            <a:endParaRPr lang="en-US" altLang="zh-CN" sz="2800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  <a:defRPr/>
            </a:pPr>
            <a:r>
              <a:rPr lang="en-US" altLang="zh-CN" sz="2400" dirty="0">
                <a:solidFill>
                  <a:schemeClr val="tx1"/>
                </a:solidFill>
                <a:latin typeface="Bell MT" pitchFamily="18" charset="0"/>
                <a:ea typeface="楷体_GB2312" panose="02010609030101010101" pitchFamily="49" charset="-122"/>
              </a:rPr>
              <a:t>CFIUS</a:t>
            </a:r>
            <a:r>
              <a:rPr lang="en-US" altLang="zh-CN" sz="240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– </a:t>
            </a:r>
            <a:r>
              <a:rPr lang="zh-CN" altLang="en-US" sz="240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预先申报要求</a:t>
            </a:r>
            <a:endParaRPr lang="en-US" altLang="zh-CN" sz="2400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804863" lvl="1" indent="-457200">
              <a:buClr>
                <a:srgbClr val="FFC000"/>
              </a:buClr>
              <a:buSzPct val="46000"/>
              <a:buFont typeface="Wingdings" panose="05000000000000000000" pitchFamily="2" charset="2"/>
              <a:buChar char="n"/>
              <a:defRPr/>
            </a:pPr>
            <a:r>
              <a:rPr lang="zh-CN" altLang="en-US" sz="240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社会意见对决策的影响</a:t>
            </a:r>
            <a:endParaRPr lang="en-US" altLang="zh-CN" sz="2400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marL="404813" indent="-457200"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zh-CN" altLang="en-US" sz="280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美国的交易文化和惯例</a:t>
            </a:r>
            <a:endParaRPr lang="en-US" altLang="zh-CN" sz="2800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00392" y="59399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8784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 txBox="1">
            <a:spLocks noChangeAspect="1" noChangeArrowheads="1"/>
          </p:cNvSpPr>
          <p:nvPr/>
        </p:nvSpPr>
        <p:spPr bwMode="auto">
          <a:xfrm>
            <a:off x="1763688" y="764704"/>
            <a:ext cx="574263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79646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pPr algn="ctr">
              <a:lnSpc>
                <a:spcPts val="5000"/>
              </a:lnSpc>
              <a:defRPr/>
            </a:pPr>
            <a:r>
              <a:rPr lang="zh-CN" altLang="en-AU" sz="4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zh-CN" altLang="en-AU" sz="4800" dirty="0" smtClean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zh-CN" altLang="en-AU" sz="480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zh-CN" altLang="en-AU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zh-CN" altLang="en-AU" sz="360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zh-CN" altLang="en-AU" sz="17200" b="0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</a:rPr>
              <a:t>谢谢大家！</a:t>
            </a:r>
            <a:r>
              <a:rPr lang="zh-CN" altLang="en-AU" sz="8000" b="0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zh-CN" altLang="en-AU" sz="8000" b="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zh-CN" altLang="en-AU" b="0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zh-CN" altLang="en-AU" b="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zh-CN" sz="16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jedwardli@gmail.com</a:t>
            </a:r>
            <a:r>
              <a:rPr lang="en-US" altLang="zh-CN" sz="900" b="0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US" altLang="zh-CN" sz="900" b="0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AU" altLang="zh-CN" sz="144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中伦演示文稿（首页含压题图片样式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468</Words>
  <Application>Microsoft Office PowerPoint</Application>
  <PresentationFormat>全屏显示(4:3)</PresentationFormat>
  <Paragraphs>60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 Unicode MS</vt:lpstr>
      <vt:lpstr>黑体</vt:lpstr>
      <vt:lpstr>楷体</vt:lpstr>
      <vt:lpstr>楷体_GB2312</vt:lpstr>
      <vt:lpstr>宋体</vt:lpstr>
      <vt:lpstr>微软雅黑</vt:lpstr>
      <vt:lpstr>Arial</vt:lpstr>
      <vt:lpstr>Bell MT</vt:lpstr>
      <vt:lpstr>Calibri</vt:lpstr>
      <vt:lpstr>Symbol</vt:lpstr>
      <vt:lpstr>Times New Roman</vt:lpstr>
      <vt:lpstr>Wingdings</vt:lpstr>
      <vt:lpstr>中伦演示文稿（首页含压题图片样式）</vt:lpstr>
      <vt:lpstr>中国企业投资美国 应关注的问题  李俊杰  经济学博士、法律博士  2014年9月</vt:lpstr>
      <vt:lpstr>PowerPoint 演示文稿</vt:lpstr>
      <vt:lpstr>PowerPoint 演示文稿</vt:lpstr>
      <vt:lpstr>PowerPoint 演示文稿</vt:lpstr>
      <vt:lpstr>四个基本问题和海外并购的时机</vt:lpstr>
      <vt:lpstr>影响并购成功的战略因素 </vt:lpstr>
      <vt:lpstr>影响并购成功的战术因素 </vt:lpstr>
      <vt:lpstr>投资美国的几个特别之处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中国企业海外投资并购 ——兼论政府的角色  李俊杰  经济学博士、法律博士</dc:title>
  <dc:creator>HE, Tingcai /ZL</dc:creator>
  <cp:lastModifiedBy>Edward</cp:lastModifiedBy>
  <cp:revision>80</cp:revision>
  <cp:lastPrinted>2014-08-25T09:20:48Z</cp:lastPrinted>
  <dcterms:created xsi:type="dcterms:W3CDTF">2014-04-04T05:18:49Z</dcterms:created>
  <dcterms:modified xsi:type="dcterms:W3CDTF">2014-08-25T13:26:47Z</dcterms:modified>
</cp:coreProperties>
</file>