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8" r:id="rId8"/>
    <p:sldId id="265" r:id="rId9"/>
    <p:sldId id="266" r:id="rId10"/>
    <p:sldId id="263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1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Grenada Gateway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Gateway to the Grenadines, Caribbean, Americas </a:t>
            </a:r>
            <a:r>
              <a:rPr lang="en-US" smtClean="0"/>
              <a:t>&amp;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3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Yacht Port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Gateway to the Grenadines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26" y="3330138"/>
            <a:ext cx="4206934" cy="2793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3" y="1838794"/>
            <a:ext cx="6446871" cy="430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26" y="1838794"/>
            <a:ext cx="4206934" cy="14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Yacht Port &amp; Regional Port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Gateway to the Grenadines &amp; Caribbean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73962"/>
            <a:ext cx="6797040" cy="19239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26560" y="2851993"/>
            <a:ext cx="538480" cy="518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156" y="1973962"/>
            <a:ext cx="3143524" cy="4202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4419600"/>
            <a:ext cx="65880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Challenge: 			Move the Existing Port Facility</a:t>
            </a:r>
          </a:p>
          <a:p>
            <a:r>
              <a:rPr lang="en-US" sz="2400" dirty="0"/>
              <a:t>Opportunity </a:t>
            </a:r>
            <a:r>
              <a:rPr lang="en-US" sz="2400" dirty="0" smtClean="0"/>
              <a:t>1:  </a:t>
            </a:r>
            <a:r>
              <a:rPr lang="en-US" sz="2400" dirty="0"/>
              <a:t>	Build a new Super Yacht port</a:t>
            </a:r>
          </a:p>
          <a:p>
            <a:r>
              <a:rPr lang="en-US" sz="2400" dirty="0" smtClean="0"/>
              <a:t>Opportunity 2a:  	Build a new regional trading port</a:t>
            </a:r>
          </a:p>
          <a:p>
            <a:r>
              <a:rPr lang="en-US" sz="2400" dirty="0" smtClean="0"/>
              <a:t>Opportunity 2b:	Operate a regional ferry service</a:t>
            </a:r>
          </a:p>
        </p:txBody>
      </p:sp>
      <p:sp>
        <p:nvSpPr>
          <p:cNvPr id="10" name="Curved Up Arrow 9"/>
          <p:cNvSpPr/>
          <p:nvPr/>
        </p:nvSpPr>
        <p:spPr>
          <a:xfrm rot="14201863" flipV="1">
            <a:off x="7052165" y="3296483"/>
            <a:ext cx="2971451" cy="1557248"/>
          </a:xfrm>
          <a:prstGeom prst="curvedUpArrow">
            <a:avLst>
              <a:gd name="adj1" fmla="val 9615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2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Yacht Port &amp; Regional Port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Gateway to the Grenadines &amp; Caribbean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0" y="2113280"/>
            <a:ext cx="6515016" cy="36549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41840" y="3698240"/>
            <a:ext cx="1188720" cy="1737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080" y="2113280"/>
            <a:ext cx="5506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Opportunity 1:  </a:t>
            </a:r>
            <a:r>
              <a:rPr lang="en-US" sz="2000" dirty="0"/>
              <a:t>	Build a new Super Yacht </a:t>
            </a:r>
            <a:r>
              <a:rPr lang="en-US" sz="2000" dirty="0" smtClean="0"/>
              <a:t>port					</a:t>
            </a:r>
            <a:r>
              <a:rPr lang="en-US" sz="2000" dirty="0" smtClean="0">
                <a:solidFill>
                  <a:srgbClr val="0070C0"/>
                </a:solidFill>
              </a:rPr>
              <a:t>$125 Million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Opportunity 2a:  	Build a new regional trading port				</a:t>
            </a:r>
            <a:r>
              <a:rPr lang="en-US" sz="2000" dirty="0" smtClean="0">
                <a:solidFill>
                  <a:srgbClr val="0070C0"/>
                </a:solidFill>
              </a:rPr>
              <a:t>$150 Million</a:t>
            </a:r>
          </a:p>
          <a:p>
            <a:endParaRPr lang="en-US" sz="2000" dirty="0" smtClean="0"/>
          </a:p>
          <a:p>
            <a:r>
              <a:rPr lang="en-US" sz="2000" dirty="0" smtClean="0"/>
              <a:t>Opportunity 2b:	Operate a regional ferry service				</a:t>
            </a:r>
            <a:r>
              <a:rPr lang="en-US" sz="2000" dirty="0" smtClean="0">
                <a:solidFill>
                  <a:srgbClr val="0070C0"/>
                </a:solidFill>
              </a:rPr>
              <a:t>$     </a:t>
            </a:r>
            <a:r>
              <a:rPr lang="en-US" sz="2000" dirty="0">
                <a:solidFill>
                  <a:srgbClr val="0070C0"/>
                </a:solidFill>
              </a:rPr>
              <a:t>7</a:t>
            </a:r>
            <a:r>
              <a:rPr lang="en-US" sz="2000" dirty="0" smtClean="0">
                <a:solidFill>
                  <a:srgbClr val="0070C0"/>
                </a:solidFill>
              </a:rPr>
              <a:t> Million</a:t>
            </a:r>
          </a:p>
        </p:txBody>
      </p:sp>
    </p:spTree>
    <p:extLst>
      <p:ext uri="{BB962C8B-B14F-4D97-AF65-F5344CB8AC3E}">
        <p14:creationId xmlns:p14="http://schemas.microsoft.com/office/powerpoint/2010/main" val="128170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Grenada Gateway Opportunities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Benefits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1811238"/>
            <a:ext cx="10058400" cy="4211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0720" y="2888297"/>
            <a:ext cx="5506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Tax Exemptions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Citizenship for Investors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Western Hemisphere base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Lifestyle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6405701"/>
            <a:ext cx="1026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 You. 												ambassador@grenadaembassyusa.org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3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Global Business Leaders Love Grenada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2954956" cy="22161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Emir of Qatar</a:t>
            </a:r>
          </a:p>
          <a:p>
            <a:r>
              <a:rPr lang="en-US" dirty="0" smtClean="0"/>
              <a:t>Bill Gates</a:t>
            </a:r>
          </a:p>
          <a:p>
            <a:r>
              <a:rPr lang="en-US" dirty="0" smtClean="0"/>
              <a:t>Oprah Winfrey</a:t>
            </a:r>
          </a:p>
          <a:p>
            <a:r>
              <a:rPr lang="en-US" dirty="0" smtClean="0"/>
              <a:t>Larry Ellison</a:t>
            </a:r>
          </a:p>
          <a:p>
            <a:r>
              <a:rPr lang="en-US" dirty="0" smtClean="0"/>
              <a:t>Roman </a:t>
            </a:r>
            <a:r>
              <a:rPr lang="en-US" dirty="0" err="1" smtClean="0"/>
              <a:t>Abromovich</a:t>
            </a:r>
            <a:endParaRPr lang="en-US" dirty="0" smtClean="0"/>
          </a:p>
          <a:p>
            <a:r>
              <a:rPr lang="en-US" dirty="0" err="1"/>
              <a:t>Andrey</a:t>
            </a:r>
            <a:r>
              <a:rPr lang="en-US" dirty="0"/>
              <a:t> </a:t>
            </a:r>
            <a:r>
              <a:rPr lang="en-US" dirty="0" err="1" smtClean="0"/>
              <a:t>Melnichenko's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97280" y="4669497"/>
            <a:ext cx="2175309" cy="15592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36219" y="4669497"/>
            <a:ext cx="1366787" cy="15592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81988" y="4669497"/>
            <a:ext cx="2473692" cy="15592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66636" y="4669497"/>
            <a:ext cx="2175309" cy="155929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45693" y="1845108"/>
            <a:ext cx="4109987" cy="271664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05575" y="4669497"/>
            <a:ext cx="1260909" cy="155929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9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Grenada: Gateway to the Grenadines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5"/>
            <a:ext cx="6882063" cy="3007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Pristine Necklace of Islands from Grenada to St. Vincent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79" y="2348563"/>
            <a:ext cx="4841508" cy="322571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14171" y="2752824"/>
            <a:ext cx="4841508" cy="32257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1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54215" y="3946358"/>
            <a:ext cx="3126290" cy="22264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Grenada: Gateway to the Grenadines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5"/>
            <a:ext cx="6882063" cy="3007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Capital, St. George’s: “The prettiest harbor in the Caribbean”:  Portofino / Italy.  St. Tropez / France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15" y="2245678"/>
            <a:ext cx="3126290" cy="2082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245678"/>
            <a:ext cx="6353343" cy="39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Grenada: Gateway Opportunities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815715" cy="382354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Gateway to the Grenadines: 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Port for Super Yachts</a:t>
            </a:r>
          </a:p>
          <a:p>
            <a:endParaRPr lang="en-US" sz="2800" dirty="0" smtClean="0"/>
          </a:p>
          <a:p>
            <a:r>
              <a:rPr lang="en-US" sz="2800" dirty="0" smtClean="0"/>
              <a:t>Gateway to the Southern Caribbean: 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Regional Trade and Ferry Port</a:t>
            </a:r>
          </a:p>
          <a:p>
            <a:endParaRPr lang="en-US" sz="2800" dirty="0" smtClean="0"/>
          </a:p>
          <a:p>
            <a:r>
              <a:rPr lang="en-US" sz="2800" dirty="0" smtClean="0"/>
              <a:t>Gateway to The Americas &amp; Europe: 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Citizenship by Investment</a:t>
            </a:r>
            <a:endParaRPr lang="en-US" sz="2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156" y="1845734"/>
            <a:ext cx="3143524" cy="42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7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Grenada: Location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18502" y="1292135"/>
            <a:ext cx="5406050" cy="5110259"/>
            <a:chOff x="6441117" y="1499177"/>
            <a:chExt cx="4172201" cy="38447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2438" y="1986071"/>
              <a:ext cx="3346010" cy="325969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441117" y="1499177"/>
              <a:ext cx="4172201" cy="3844713"/>
              <a:chOff x="6441117" y="1499177"/>
              <a:chExt cx="4172201" cy="3844713"/>
            </a:xfrm>
          </p:grpSpPr>
          <p:sp>
            <p:nvSpPr>
              <p:cNvPr id="5" name="Isosceles Triangle 4"/>
              <p:cNvSpPr/>
              <p:nvPr/>
            </p:nvSpPr>
            <p:spPr>
              <a:xfrm rot="18864575">
                <a:off x="6287028" y="1801085"/>
                <a:ext cx="1170819" cy="61822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rot="2735425" flipH="1">
                <a:off x="9523494" y="1775476"/>
                <a:ext cx="1170819" cy="61822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13464575">
                <a:off x="6441117" y="4725668"/>
                <a:ext cx="1170819" cy="61822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8135425" flipH="1">
                <a:off x="9442499" y="4725668"/>
                <a:ext cx="1170819" cy="61822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0252800" y="1789406"/>
            <a:ext cx="1636836" cy="98364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252800" y="2955713"/>
            <a:ext cx="1636836" cy="9836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252800" y="4122020"/>
            <a:ext cx="1636836" cy="98364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52800" y="5288327"/>
            <a:ext cx="1636836" cy="98364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270" y="2429731"/>
            <a:ext cx="7324826" cy="285139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Gateway to the Grenadines: 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20 minutes</a:t>
            </a:r>
          </a:p>
          <a:p>
            <a:endParaRPr lang="en-US" sz="2800" dirty="0" smtClean="0"/>
          </a:p>
          <a:p>
            <a:r>
              <a:rPr lang="en-US" sz="2800" dirty="0" smtClean="0"/>
              <a:t>Gateway to the Southern Caribbean: 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35 minutes</a:t>
            </a:r>
          </a:p>
          <a:p>
            <a:endParaRPr lang="en-US" sz="2800" dirty="0" smtClean="0"/>
          </a:p>
          <a:p>
            <a:r>
              <a:rPr lang="en-US" sz="2800" dirty="0" smtClean="0"/>
              <a:t>Gateway to The Americas &amp; Europe: 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5 hours to New York, 8 hours to London</a:t>
            </a:r>
            <a:endParaRPr lang="en-US" sz="2600" dirty="0" smtClean="0"/>
          </a:p>
        </p:txBody>
      </p:sp>
      <p:sp>
        <p:nvSpPr>
          <p:cNvPr id="17" name="5-Point Star 16"/>
          <p:cNvSpPr/>
          <p:nvPr/>
        </p:nvSpPr>
        <p:spPr>
          <a:xfrm>
            <a:off x="6220768" y="4063114"/>
            <a:ext cx="174463" cy="16798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0" y="38528"/>
            <a:ext cx="2795396" cy="15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1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Grenada: The Country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270" y="1996589"/>
            <a:ext cx="7128330" cy="3738603"/>
          </a:xfrm>
        </p:spPr>
        <p:txBody>
          <a:bodyPr>
            <a:normAutofit/>
          </a:bodyPr>
          <a:lstStyle/>
          <a:p>
            <a:r>
              <a:rPr lang="en-US" sz="2800" dirty="0"/>
              <a:t>Strong Ties with the Peoples Republic of China</a:t>
            </a:r>
          </a:p>
          <a:p>
            <a:r>
              <a:rPr lang="en-US" sz="2800" dirty="0"/>
              <a:t>Supports One China Policy</a:t>
            </a:r>
          </a:p>
          <a:p>
            <a:r>
              <a:rPr lang="en-US" sz="2800" dirty="0"/>
              <a:t>National </a:t>
            </a:r>
            <a:r>
              <a:rPr lang="en-US" sz="2800" dirty="0" smtClean="0"/>
              <a:t>Stadium </a:t>
            </a:r>
            <a:r>
              <a:rPr lang="en-US" sz="2800" dirty="0"/>
              <a:t>from the </a:t>
            </a:r>
            <a:r>
              <a:rPr lang="en-US" sz="2800" dirty="0" smtClean="0"/>
              <a:t>PRC</a:t>
            </a:r>
          </a:p>
          <a:p>
            <a:r>
              <a:rPr lang="en-US" sz="2800" dirty="0" smtClean="0"/>
              <a:t>Cricket World Cup 2007</a:t>
            </a:r>
          </a:p>
          <a:p>
            <a:r>
              <a:rPr lang="en-US" sz="2800" dirty="0" smtClean="0"/>
              <a:t>Chinese Community in Grenada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20" y="2566035"/>
            <a:ext cx="4876800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66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Grenada: The Country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99628" y="286603"/>
            <a:ext cx="2977464" cy="23570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99628" y="2832623"/>
            <a:ext cx="3009258" cy="39283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270" y="1996589"/>
            <a:ext cx="6671130" cy="373860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Archipelago of Islands</a:t>
            </a:r>
          </a:p>
          <a:p>
            <a:r>
              <a:rPr lang="en-US" sz="2800" dirty="0" smtClean="0"/>
              <a:t>Spice Island</a:t>
            </a:r>
          </a:p>
          <a:p>
            <a:r>
              <a:rPr lang="en-US" sz="2800" dirty="0" smtClean="0"/>
              <a:t>Tropical Climate: 21C – 28C</a:t>
            </a:r>
          </a:p>
          <a:p>
            <a:r>
              <a:rPr lang="en-US" sz="2800" dirty="0" smtClean="0"/>
              <a:t>Pristine White Sand Beaches</a:t>
            </a:r>
          </a:p>
          <a:p>
            <a:r>
              <a:rPr lang="en-US" sz="2800" dirty="0" smtClean="0"/>
              <a:t>Hospitable &amp; Friendly People</a:t>
            </a:r>
          </a:p>
          <a:p>
            <a:r>
              <a:rPr lang="en-US" sz="2800" dirty="0" smtClean="0"/>
              <a:t>Lowest Crime Rate</a:t>
            </a:r>
          </a:p>
          <a:p>
            <a:r>
              <a:rPr lang="en-US" sz="2800" dirty="0" smtClean="0"/>
              <a:t>Pro-Business Policies</a:t>
            </a:r>
          </a:p>
        </p:txBody>
      </p:sp>
    </p:spTree>
    <p:extLst>
      <p:ext uri="{BB962C8B-B14F-4D97-AF65-F5344CB8AC3E}">
        <p14:creationId xmlns:p14="http://schemas.microsoft.com/office/powerpoint/2010/main" val="73430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Grenada: The Country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270" y="1996589"/>
            <a:ext cx="9566730" cy="3738603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Land Mass: 				344 </a:t>
            </a:r>
            <a:r>
              <a:rPr lang="en-US" sz="2800" dirty="0" err="1" smtClean="0"/>
              <a:t>sq</a:t>
            </a:r>
            <a:r>
              <a:rPr lang="en-US" sz="2800" dirty="0" smtClean="0"/>
              <a:t> km</a:t>
            </a:r>
          </a:p>
          <a:p>
            <a:r>
              <a:rPr lang="en-US" sz="2800" dirty="0" smtClean="0"/>
              <a:t>Population: 				110,000</a:t>
            </a:r>
          </a:p>
          <a:p>
            <a:endParaRPr lang="en-US" sz="2800" dirty="0" smtClean="0"/>
          </a:p>
          <a:p>
            <a:r>
              <a:rPr lang="en-US" sz="2800" dirty="0" smtClean="0"/>
              <a:t>GDP (PPP):				$1.4B	</a:t>
            </a:r>
          </a:p>
          <a:p>
            <a:r>
              <a:rPr lang="en-US" sz="2800" dirty="0" smtClean="0"/>
              <a:t>Per Capita GDP (PPP): 			$13,000</a:t>
            </a:r>
          </a:p>
          <a:p>
            <a:r>
              <a:rPr lang="en-US" sz="2800" dirty="0" smtClean="0"/>
              <a:t>Human Development Index: 		63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Nutmeg Exports:				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largest</a:t>
            </a:r>
          </a:p>
          <a:p>
            <a:r>
              <a:rPr lang="en-US" sz="2800" dirty="0"/>
              <a:t>Doing </a:t>
            </a:r>
            <a:r>
              <a:rPr lang="en-US" sz="2800" dirty="0" smtClean="0"/>
              <a:t>Business Rank / Construction Permits	#9</a:t>
            </a:r>
          </a:p>
          <a:p>
            <a:r>
              <a:rPr lang="en-US" sz="2800" dirty="0" smtClean="0"/>
              <a:t>Doing Business Rank / Starting a Business	#72</a:t>
            </a:r>
            <a:endParaRPr lang="en-US" sz="2800" dirty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51" y="1828800"/>
            <a:ext cx="3484129" cy="431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4508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374</TotalTime>
  <Words>245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The Grenada Gateway</vt:lpstr>
      <vt:lpstr>Global Business Leaders Love Grenada</vt:lpstr>
      <vt:lpstr>Grenada: Gateway to the Grenadines</vt:lpstr>
      <vt:lpstr>Grenada: Gateway to the Grenadines</vt:lpstr>
      <vt:lpstr>Grenada: Gateway Opportunities</vt:lpstr>
      <vt:lpstr>Grenada: Location</vt:lpstr>
      <vt:lpstr>Grenada: The Country</vt:lpstr>
      <vt:lpstr>Grenada: The Country</vt:lpstr>
      <vt:lpstr>Grenada: The Country</vt:lpstr>
      <vt:lpstr>Super Yacht Port Gateway to the Grenadines</vt:lpstr>
      <vt:lpstr>Super Yacht Port &amp; Regional Port Gateway to the Grenadines &amp; Caribbean</vt:lpstr>
      <vt:lpstr>Super Yacht Port &amp; Regional Port Gateway to the Grenadines &amp; Caribbean</vt:lpstr>
      <vt:lpstr>Grenada Gateway Opportunities Benefits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Pure Grenada</dc:title>
  <dc:creator>Angus Friday</dc:creator>
  <cp:lastModifiedBy>Angus Friday</cp:lastModifiedBy>
  <cp:revision>29</cp:revision>
  <dcterms:created xsi:type="dcterms:W3CDTF">2014-02-25T18:46:55Z</dcterms:created>
  <dcterms:modified xsi:type="dcterms:W3CDTF">2014-02-26T01:01:34Z</dcterms:modified>
</cp:coreProperties>
</file>