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5.xml" ContentType="application/vnd.openxmlformats-officedocument.presentationml.notesSlide+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8.xml" ContentType="application/vnd.openxmlformats-officedocument.presentationml.notesSlide+xml"/>
  <Override PartName="/ppt/charts/chart21.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69" r:id="rId2"/>
    <p:sldMasterId id="2147484394" r:id="rId3"/>
  </p:sldMasterIdLst>
  <p:notesMasterIdLst>
    <p:notesMasterId r:id="rId41"/>
  </p:notesMasterIdLst>
  <p:handoutMasterIdLst>
    <p:handoutMasterId r:id="rId42"/>
  </p:handoutMasterIdLst>
  <p:sldIdLst>
    <p:sldId id="3560" r:id="rId4"/>
    <p:sldId id="3561" r:id="rId5"/>
    <p:sldId id="3562" r:id="rId6"/>
    <p:sldId id="3563" r:id="rId7"/>
    <p:sldId id="3597" r:id="rId8"/>
    <p:sldId id="3598" r:id="rId9"/>
    <p:sldId id="3620" r:id="rId10"/>
    <p:sldId id="3599" r:id="rId11"/>
    <p:sldId id="3600" r:id="rId12"/>
    <p:sldId id="3611" r:id="rId13"/>
    <p:sldId id="3602" r:id="rId14"/>
    <p:sldId id="3612" r:id="rId15"/>
    <p:sldId id="3604" r:id="rId16"/>
    <p:sldId id="3608" r:id="rId17"/>
    <p:sldId id="3609" r:id="rId18"/>
    <p:sldId id="3566" r:id="rId19"/>
    <p:sldId id="3567" r:id="rId20"/>
    <p:sldId id="3568" r:id="rId21"/>
    <p:sldId id="3569" r:id="rId22"/>
    <p:sldId id="3570" r:id="rId23"/>
    <p:sldId id="3573" r:id="rId24"/>
    <p:sldId id="3574" r:id="rId25"/>
    <p:sldId id="3575" r:id="rId26"/>
    <p:sldId id="3619" r:id="rId27"/>
    <p:sldId id="3596" r:id="rId28"/>
    <p:sldId id="3577" r:id="rId29"/>
    <p:sldId id="3579" r:id="rId30"/>
    <p:sldId id="3581" r:id="rId31"/>
    <p:sldId id="3583" r:id="rId32"/>
    <p:sldId id="3585" r:id="rId33"/>
    <p:sldId id="3587" r:id="rId34"/>
    <p:sldId id="3589" r:id="rId35"/>
    <p:sldId id="3591" r:id="rId36"/>
    <p:sldId id="3593" r:id="rId37"/>
    <p:sldId id="3595" r:id="rId38"/>
    <p:sldId id="3545" r:id="rId39"/>
    <p:sldId id="3435" r:id="rId40"/>
  </p:sldIdLst>
  <p:sldSz cx="9144000" cy="6858000" type="screen4x3"/>
  <p:notesSz cx="6797675" cy="9928225"/>
  <p:defaultTextStyle>
    <a:defPPr>
      <a:defRPr lang="es-E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54C0B"/>
    <a:srgbClr val="6699FF"/>
    <a:srgbClr val="768137"/>
    <a:srgbClr val="093BA9"/>
    <a:srgbClr val="86923E"/>
    <a:srgbClr val="A5B44C"/>
    <a:srgbClr val="AF9051"/>
    <a:srgbClr val="89A4A7"/>
    <a:srgbClr val="135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76377" autoAdjust="0"/>
  </p:normalViewPr>
  <p:slideViewPr>
    <p:cSldViewPr>
      <p:cViewPr>
        <p:scale>
          <a:sx n="60" d="100"/>
          <a:sy n="60" d="100"/>
        </p:scale>
        <p:origin x="-1060"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188"/>
    </p:cViewPr>
  </p:sorterViewPr>
  <p:notesViewPr>
    <p:cSldViewPr>
      <p:cViewPr>
        <p:scale>
          <a:sx n="30" d="100"/>
          <a:sy n="30" d="100"/>
        </p:scale>
        <p:origin x="-2292" y="-6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rasmussen\Desktop\Datos%20Macro\Cuadro%20Macro%20Enero%20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rasmussen\Desktop\MACRO\2014\Cuadro%20Macro%20enero20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rasmussen\Desktop\MACRO\2013\Cuadro%20Macro%20Febrero%20201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rasmussen\Desktop\MACRO\2013\Cuadro%20Macro%20Febrero%20201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rasmussen\Desktop\MACRO\2014\Cuadro%20Macro%20enero201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rasmussen\Desktop\MACRO\2013\Cuadro%20Macro%20Febrero%20201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mrasmussen\Desktop\MACRO\2014\Cuadro%20Macro%20enero201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rasmussen\Desktop\MACRO\2014\Cuadro%20Macro%20enero2014.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mrasmussen\Desktop\MACRO\2013\Cuadro%20Macro%20Febrero%20201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rasmussen\Desktop\MACRO\2013\Cuadro%20Macro%20Febrero%20201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mrasmussen\Desktop\MACRO\2013\Cuadro%20Macro%20Febrero%20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rasmussen\Desktop\MACRO\2014\Cuadro%20Macro%20enero2014.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rasmussen\Desktop\MACRO\2014\Cuadro%20Macro%20enero2014.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C:\Users\mrasmussen\Desktop\Cuadro%20Macro%20Enero%20201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rasmussen\Desktop\MACRO\2013\Cuadro%20Macro%20Noviembre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rasmussen\Desktop\MACRO\2014\Cuadro%20Macro%20enero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rasmussen\Desktop\MACRO\2013\Cuadro%20Macro%20Noviembre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rasmussen\Desktop\MACRO\2014\Cuadro%20Macro%20enero2014.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rasmussen\Desktop\MACRO\2013\Cuadro%20Macro%20Noviembre2013.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mrasmussen\Desktop\Cuadro%20Macro%20Enero%202012.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oleObject" Target="file:///C:\Users\lchumbes\AppData\Local\Microsoft\Windows\Temporary%20Internet%20Files\Content.Outlook\2480PRB3\Lil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927078061285402E-2"/>
          <c:y val="3.9593106434886005E-2"/>
          <c:w val="0.94612172721549881"/>
          <c:h val="0.86089612492036027"/>
        </c:manualLayout>
      </c:layout>
      <c:barChart>
        <c:barDir val="col"/>
        <c:grouping val="clustered"/>
        <c:varyColors val="0"/>
        <c:ser>
          <c:idx val="0"/>
          <c:order val="0"/>
          <c:spPr>
            <a:solidFill>
              <a:schemeClr val="bg1">
                <a:lumMod val="75000"/>
              </a:schemeClr>
            </a:solidFill>
          </c:spPr>
          <c:invertIfNegative val="0"/>
          <c:dPt>
            <c:idx val="5"/>
            <c:invertIfNegative val="0"/>
            <c:bubble3D val="0"/>
            <c:spPr>
              <a:solidFill>
                <a:srgbClr val="C00000"/>
              </a:solidFill>
            </c:spPr>
          </c:dPt>
          <c:dLbls>
            <c:numFmt formatCode="#,##0.0" sourceLinked="0"/>
            <c:txPr>
              <a:bodyPr/>
              <a:lstStyle/>
              <a:p>
                <a:pPr>
                  <a:defRPr lang="es-PE"/>
                </a:pPr>
                <a:endParaRPr lang="zh-CN"/>
              </a:p>
            </c:txPr>
            <c:showLegendKey val="0"/>
            <c:showVal val="1"/>
            <c:showCatName val="0"/>
            <c:showSerName val="0"/>
            <c:showPercent val="0"/>
            <c:showBubbleSize val="0"/>
            <c:showLeaderLines val="0"/>
          </c:dLbls>
          <c:cat>
            <c:strRef>
              <c:f>'PBI PERU'!$A$108:$A$113</c:f>
              <c:strCache>
                <c:ptCount val="6"/>
                <c:pt idx="0">
                  <c:v>1952-1961</c:v>
                </c:pt>
                <c:pt idx="1">
                  <c:v>1962-1971</c:v>
                </c:pt>
                <c:pt idx="2">
                  <c:v>1972-1981</c:v>
                </c:pt>
                <c:pt idx="3">
                  <c:v>1982-1991</c:v>
                </c:pt>
                <c:pt idx="4">
                  <c:v>1992-2001</c:v>
                </c:pt>
                <c:pt idx="5">
                  <c:v>2002-2011</c:v>
                </c:pt>
              </c:strCache>
            </c:strRef>
          </c:cat>
          <c:val>
            <c:numRef>
              <c:f>'PBI PERU'!$B$108:$B$113</c:f>
              <c:numCache>
                <c:formatCode>General</c:formatCode>
                <c:ptCount val="6"/>
                <c:pt idx="0">
                  <c:v>5.0999999999999996</c:v>
                </c:pt>
                <c:pt idx="1">
                  <c:v>5.5</c:v>
                </c:pt>
                <c:pt idx="2">
                  <c:v>3.6</c:v>
                </c:pt>
                <c:pt idx="3">
                  <c:v>-1</c:v>
                </c:pt>
                <c:pt idx="4">
                  <c:v>3.9</c:v>
                </c:pt>
                <c:pt idx="5">
                  <c:v>6.4</c:v>
                </c:pt>
              </c:numCache>
            </c:numRef>
          </c:val>
        </c:ser>
        <c:dLbls>
          <c:showLegendKey val="0"/>
          <c:showVal val="0"/>
          <c:showCatName val="0"/>
          <c:showSerName val="0"/>
          <c:showPercent val="0"/>
          <c:showBubbleSize val="0"/>
        </c:dLbls>
        <c:gapWidth val="150"/>
        <c:axId val="84009728"/>
        <c:axId val="84011264"/>
      </c:barChart>
      <c:catAx>
        <c:axId val="84009728"/>
        <c:scaling>
          <c:orientation val="minMax"/>
        </c:scaling>
        <c:delete val="0"/>
        <c:axPos val="b"/>
        <c:majorTickMark val="out"/>
        <c:minorTickMark val="none"/>
        <c:tickLblPos val="low"/>
        <c:txPr>
          <a:bodyPr/>
          <a:lstStyle/>
          <a:p>
            <a:pPr>
              <a:defRPr lang="es-PE" sz="1000"/>
            </a:pPr>
            <a:endParaRPr lang="zh-CN"/>
          </a:p>
        </c:txPr>
        <c:crossAx val="84011264"/>
        <c:crosses val="autoZero"/>
        <c:auto val="1"/>
        <c:lblAlgn val="ctr"/>
        <c:lblOffset val="100"/>
        <c:noMultiLvlLbl val="0"/>
      </c:catAx>
      <c:valAx>
        <c:axId val="84011264"/>
        <c:scaling>
          <c:orientation val="minMax"/>
          <c:min val="-2"/>
        </c:scaling>
        <c:delete val="1"/>
        <c:axPos val="l"/>
        <c:numFmt formatCode="General" sourceLinked="1"/>
        <c:majorTickMark val="out"/>
        <c:minorTickMark val="none"/>
        <c:tickLblPos val="none"/>
        <c:crossAx val="84009728"/>
        <c:crosses val="autoZero"/>
        <c:crossBetween val="between"/>
      </c:valAx>
    </c:plotArea>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dPt>
            <c:idx val="11"/>
            <c:invertIfNegative val="0"/>
            <c:bubble3D val="0"/>
            <c:spPr>
              <a:solidFill>
                <a:schemeClr val="bg1">
                  <a:lumMod val="75000"/>
                </a:schemeClr>
              </a:solidFill>
            </c:spPr>
          </c:dPt>
          <c:dPt>
            <c:idx val="12"/>
            <c:invertIfNegative val="0"/>
            <c:bubble3D val="0"/>
            <c:spPr>
              <a:solidFill>
                <a:schemeClr val="bg1">
                  <a:lumMod val="75000"/>
                </a:schemeClr>
              </a:solidFill>
            </c:spPr>
          </c:dPt>
          <c:dLbls>
            <c:showLegendKey val="0"/>
            <c:showVal val="1"/>
            <c:showCatName val="0"/>
            <c:showSerName val="0"/>
            <c:showPercent val="0"/>
            <c:showBubbleSize val="0"/>
            <c:showLeaderLines val="0"/>
          </c:dLbls>
          <c:cat>
            <c:strRef>
              <c:f>'INV. PRIVADA'!$A$243:$A$255</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'INV. PRIVADA'!$B$243:$B$255</c:f>
              <c:numCache>
                <c:formatCode>_(* #,##0.00_);_(* \(#,##0.00\);_(* "-"??_);_(@_)</c:formatCode>
                <c:ptCount val="13"/>
                <c:pt idx="0">
                  <c:v>2155.8368147334522</c:v>
                </c:pt>
                <c:pt idx="1">
                  <c:v>1335.0070730402022</c:v>
                </c:pt>
                <c:pt idx="2">
                  <c:v>1599.038388965</c:v>
                </c:pt>
                <c:pt idx="3">
                  <c:v>2578.7193651099988</c:v>
                </c:pt>
                <c:pt idx="4">
                  <c:v>3466.5310612732201</c:v>
                </c:pt>
                <c:pt idx="5">
                  <c:v>5490.9613070895202</c:v>
                </c:pt>
                <c:pt idx="6">
                  <c:v>6923.651284625792</c:v>
                </c:pt>
                <c:pt idx="7">
                  <c:v>6430.6529609118343</c:v>
                </c:pt>
                <c:pt idx="8">
                  <c:v>8454.6275879105888</c:v>
                </c:pt>
                <c:pt idx="9">
                  <c:v>8232.6369788802622</c:v>
                </c:pt>
                <c:pt idx="10">
                  <c:v>12239.671853676155</c:v>
                </c:pt>
                <c:pt idx="11">
                  <c:v>11174</c:v>
                </c:pt>
                <c:pt idx="12">
                  <c:v>9954</c:v>
                </c:pt>
              </c:numCache>
            </c:numRef>
          </c:val>
        </c:ser>
        <c:dLbls>
          <c:showLegendKey val="0"/>
          <c:showVal val="0"/>
          <c:showCatName val="0"/>
          <c:showSerName val="0"/>
          <c:showPercent val="0"/>
          <c:showBubbleSize val="0"/>
        </c:dLbls>
        <c:gapWidth val="150"/>
        <c:axId val="91432832"/>
        <c:axId val="91434368"/>
      </c:barChart>
      <c:catAx>
        <c:axId val="91432832"/>
        <c:scaling>
          <c:orientation val="minMax"/>
        </c:scaling>
        <c:delete val="0"/>
        <c:axPos val="b"/>
        <c:majorTickMark val="out"/>
        <c:minorTickMark val="none"/>
        <c:tickLblPos val="nextTo"/>
        <c:txPr>
          <a:bodyPr rot="-5400000" vert="horz"/>
          <a:lstStyle/>
          <a:p>
            <a:pPr>
              <a:defRPr/>
            </a:pPr>
            <a:endParaRPr lang="zh-CN"/>
          </a:p>
        </c:txPr>
        <c:crossAx val="91434368"/>
        <c:crosses val="autoZero"/>
        <c:auto val="1"/>
        <c:lblAlgn val="ctr"/>
        <c:lblOffset val="100"/>
        <c:noMultiLvlLbl val="0"/>
      </c:catAx>
      <c:valAx>
        <c:axId val="91434368"/>
        <c:scaling>
          <c:orientation val="minMax"/>
        </c:scaling>
        <c:delete val="1"/>
        <c:axPos val="l"/>
        <c:numFmt formatCode="_(* #,##0.00_);_(* \(#,##0.00\);_(* &quot;-&quot;??_);_(@_)" sourceLinked="1"/>
        <c:majorTickMark val="out"/>
        <c:minorTickMark val="none"/>
        <c:tickLblPos val="none"/>
        <c:crossAx val="91432832"/>
        <c:crosses val="autoZero"/>
        <c:crossBetween val="between"/>
        <c:dispUnits>
          <c:builtInUnit val="thousands"/>
        </c:dispUnits>
      </c:valAx>
    </c:plotArea>
    <c:plotVisOnly val="1"/>
    <c:dispBlanksAs val="gap"/>
    <c:showDLblsOverMax val="0"/>
  </c:chart>
  <c:spPr>
    <a:ln>
      <a:noFill/>
    </a:ln>
  </c:spPr>
  <c:txPr>
    <a:bodyPr/>
    <a:lstStyle/>
    <a:p>
      <a:pPr>
        <a:defRPr sz="1200">
          <a:latin typeface="Arial Narrow" pitchFamily="34" charset="0"/>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46094878347038E-2"/>
          <c:y val="5.3195175650698472E-2"/>
          <c:w val="0.91130236371042783"/>
          <c:h val="0.68911643292693359"/>
        </c:manualLayout>
      </c:layout>
      <c:barChart>
        <c:barDir val="col"/>
        <c:grouping val="clustered"/>
        <c:varyColors val="0"/>
        <c:ser>
          <c:idx val="0"/>
          <c:order val="0"/>
          <c:spPr>
            <a:solidFill>
              <a:schemeClr val="bg1">
                <a:lumMod val="75000"/>
              </a:schemeClr>
            </a:solidFill>
          </c:spPr>
          <c:invertIfNegative val="0"/>
          <c:dLbls>
            <c:numFmt formatCode="#,##0" sourceLinked="0"/>
            <c:txPr>
              <a:bodyPr/>
              <a:lstStyle/>
              <a:p>
                <a:pPr>
                  <a:defRPr lang="es-PE"/>
                </a:pPr>
                <a:endParaRPr lang="zh-CN"/>
              </a:p>
            </c:txPr>
            <c:showLegendKey val="0"/>
            <c:showVal val="1"/>
            <c:showCatName val="0"/>
            <c:showSerName val="0"/>
            <c:showPercent val="0"/>
            <c:showBubbleSize val="0"/>
            <c:showLeaderLines val="0"/>
          </c:dLbls>
          <c:cat>
            <c:strRef>
              <c:f>'VAR. CLAVE'!$C$97:$C$98</c:f>
              <c:strCache>
                <c:ptCount val="2"/>
                <c:pt idx="0">
                  <c:v>2000</c:v>
                </c:pt>
                <c:pt idx="1">
                  <c:v>2012 /E</c:v>
                </c:pt>
              </c:strCache>
            </c:strRef>
          </c:cat>
          <c:val>
            <c:numRef>
              <c:f>'VAR. CLAVE'!$D$97:$D$98</c:f>
              <c:numCache>
                <c:formatCode>General</c:formatCode>
                <c:ptCount val="2"/>
                <c:pt idx="0">
                  <c:v>180</c:v>
                </c:pt>
                <c:pt idx="1">
                  <c:v>1804</c:v>
                </c:pt>
              </c:numCache>
            </c:numRef>
          </c:val>
        </c:ser>
        <c:dLbls>
          <c:showLegendKey val="0"/>
          <c:showVal val="1"/>
          <c:showCatName val="0"/>
          <c:showSerName val="0"/>
          <c:showPercent val="0"/>
          <c:showBubbleSize val="0"/>
        </c:dLbls>
        <c:gapWidth val="244"/>
        <c:overlap val="-25"/>
        <c:axId val="91321856"/>
        <c:axId val="91329664"/>
      </c:barChart>
      <c:catAx>
        <c:axId val="91321856"/>
        <c:scaling>
          <c:orientation val="minMax"/>
        </c:scaling>
        <c:delete val="0"/>
        <c:axPos val="b"/>
        <c:numFmt formatCode="General" sourceLinked="1"/>
        <c:majorTickMark val="none"/>
        <c:minorTickMark val="none"/>
        <c:tickLblPos val="nextTo"/>
        <c:txPr>
          <a:bodyPr/>
          <a:lstStyle/>
          <a:p>
            <a:pPr>
              <a:defRPr lang="es-PE"/>
            </a:pPr>
            <a:endParaRPr lang="zh-CN"/>
          </a:p>
        </c:txPr>
        <c:crossAx val="91329664"/>
        <c:crosses val="autoZero"/>
        <c:auto val="1"/>
        <c:lblAlgn val="ctr"/>
        <c:lblOffset val="100"/>
        <c:noMultiLvlLbl val="0"/>
      </c:catAx>
      <c:valAx>
        <c:axId val="91329664"/>
        <c:scaling>
          <c:orientation val="minMax"/>
        </c:scaling>
        <c:delete val="1"/>
        <c:axPos val="l"/>
        <c:numFmt formatCode="General" sourceLinked="1"/>
        <c:majorTickMark val="out"/>
        <c:minorTickMark val="none"/>
        <c:tickLblPos val="none"/>
        <c:crossAx val="91321856"/>
        <c:crosses val="autoZero"/>
        <c:crossBetween val="between"/>
      </c:valAx>
    </c:plotArea>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2854752270921E-2"/>
          <c:y val="6.1729252305299381E-2"/>
          <c:w val="0.90175439090007969"/>
          <c:h val="0.83039106765914938"/>
        </c:manualLayout>
      </c:layout>
      <c:barChart>
        <c:barDir val="col"/>
        <c:grouping val="clustered"/>
        <c:varyColors val="0"/>
        <c:ser>
          <c:idx val="0"/>
          <c:order val="0"/>
          <c:spPr>
            <a:solidFill>
              <a:schemeClr val="bg1">
                <a:lumMod val="75000"/>
              </a:schemeClr>
            </a:solidFill>
          </c:spPr>
          <c:invertIfNegative val="0"/>
          <c:dLbls>
            <c:numFmt formatCode="#,##0" sourceLinked="0"/>
            <c:txPr>
              <a:bodyPr/>
              <a:lstStyle/>
              <a:p>
                <a:pPr>
                  <a:defRPr lang="es-PE"/>
                </a:pPr>
                <a:endParaRPr lang="zh-CN"/>
              </a:p>
            </c:txPr>
            <c:showLegendKey val="0"/>
            <c:showVal val="1"/>
            <c:showCatName val="0"/>
            <c:showSerName val="0"/>
            <c:showPercent val="0"/>
            <c:showBubbleSize val="0"/>
            <c:showLeaderLines val="0"/>
          </c:dLbls>
          <c:cat>
            <c:strRef>
              <c:f>'VAR. CLAVE'!$C$112:$C$113</c:f>
              <c:strCache>
                <c:ptCount val="2"/>
                <c:pt idx="0">
                  <c:v>2003</c:v>
                </c:pt>
                <c:pt idx="1">
                  <c:v>2012 /E</c:v>
                </c:pt>
              </c:strCache>
            </c:strRef>
          </c:cat>
          <c:val>
            <c:numRef>
              <c:f>'VAR. CLAVE'!$D$112:$D$113</c:f>
              <c:numCache>
                <c:formatCode>General</c:formatCode>
                <c:ptCount val="2"/>
                <c:pt idx="0">
                  <c:v>393</c:v>
                </c:pt>
                <c:pt idx="1">
                  <c:v>1628</c:v>
                </c:pt>
              </c:numCache>
            </c:numRef>
          </c:val>
        </c:ser>
        <c:dLbls>
          <c:showLegendKey val="0"/>
          <c:showVal val="1"/>
          <c:showCatName val="0"/>
          <c:showSerName val="0"/>
          <c:showPercent val="0"/>
          <c:showBubbleSize val="0"/>
        </c:dLbls>
        <c:gapWidth val="244"/>
        <c:overlap val="-25"/>
        <c:axId val="91341184"/>
        <c:axId val="91351296"/>
      </c:barChart>
      <c:catAx>
        <c:axId val="91341184"/>
        <c:scaling>
          <c:orientation val="minMax"/>
        </c:scaling>
        <c:delete val="0"/>
        <c:axPos val="b"/>
        <c:numFmt formatCode="General" sourceLinked="1"/>
        <c:majorTickMark val="none"/>
        <c:minorTickMark val="none"/>
        <c:tickLblPos val="nextTo"/>
        <c:txPr>
          <a:bodyPr/>
          <a:lstStyle/>
          <a:p>
            <a:pPr>
              <a:defRPr lang="es-PE"/>
            </a:pPr>
            <a:endParaRPr lang="zh-CN"/>
          </a:p>
        </c:txPr>
        <c:crossAx val="91351296"/>
        <c:crosses val="autoZero"/>
        <c:auto val="1"/>
        <c:lblAlgn val="ctr"/>
        <c:lblOffset val="100"/>
        <c:noMultiLvlLbl val="0"/>
      </c:catAx>
      <c:valAx>
        <c:axId val="91351296"/>
        <c:scaling>
          <c:orientation val="minMax"/>
        </c:scaling>
        <c:delete val="1"/>
        <c:axPos val="l"/>
        <c:numFmt formatCode="General" sourceLinked="1"/>
        <c:majorTickMark val="out"/>
        <c:minorTickMark val="none"/>
        <c:tickLblPos val="none"/>
        <c:crossAx val="91341184"/>
        <c:crosses val="autoZero"/>
        <c:crossBetween val="between"/>
      </c:valAx>
    </c:plotArea>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40697394374241E-2"/>
          <c:y val="2.8182145419028828E-2"/>
          <c:w val="0.96412347712056889"/>
          <c:h val="0.84517039927996263"/>
        </c:manualLayout>
      </c:layout>
      <c:barChart>
        <c:barDir val="col"/>
        <c:grouping val="clustered"/>
        <c:varyColors val="0"/>
        <c:ser>
          <c:idx val="0"/>
          <c:order val="0"/>
          <c:spPr>
            <a:solidFill>
              <a:srgbClr val="C00000"/>
            </a:solidFill>
          </c:spPr>
          <c:invertIfNegative val="0"/>
          <c:dPt>
            <c:idx val="11"/>
            <c:invertIfNegative val="0"/>
            <c:bubble3D val="0"/>
            <c:spPr>
              <a:solidFill>
                <a:schemeClr val="bg1">
                  <a:lumMod val="75000"/>
                </a:schemeClr>
              </a:solidFill>
            </c:spPr>
          </c:dPt>
          <c:dPt>
            <c:idx val="12"/>
            <c:invertIfNegative val="0"/>
            <c:bubble3D val="0"/>
            <c:spPr>
              <a:solidFill>
                <a:schemeClr val="bg1">
                  <a:lumMod val="75000"/>
                </a:schemeClr>
              </a:solidFill>
            </c:spPr>
          </c:dPt>
          <c:dLbls>
            <c:numFmt formatCode="#,##0.0" sourceLinked="0"/>
            <c:showLegendKey val="0"/>
            <c:showVal val="1"/>
            <c:showCatName val="0"/>
            <c:showSerName val="0"/>
            <c:showPercent val="0"/>
            <c:showBubbleSize val="0"/>
            <c:showLeaderLines val="0"/>
          </c:dLbls>
          <c:cat>
            <c:strRef>
              <c:f>'Demanda Interna'!$A$6:$A$18</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'Demanda Interna'!$B$6:$B$18</c:f>
              <c:numCache>
                <c:formatCode>_(* #,##0.00_);_(* \(#,##0.00\);_(* "-"??_);_(@_)</c:formatCode>
                <c:ptCount val="13"/>
                <c:pt idx="0">
                  <c:v>4.0972915502549085</c:v>
                </c:pt>
                <c:pt idx="1">
                  <c:v>3.6703078545252601</c:v>
                </c:pt>
                <c:pt idx="2">
                  <c:v>3.8411678372112901</c:v>
                </c:pt>
                <c:pt idx="3">
                  <c:v>5.8165092275836496</c:v>
                </c:pt>
                <c:pt idx="4">
                  <c:v>10.326447222031904</c:v>
                </c:pt>
                <c:pt idx="5">
                  <c:v>11.757101321003301</c:v>
                </c:pt>
                <c:pt idx="6">
                  <c:v>12.311625181538298</c:v>
                </c:pt>
                <c:pt idx="7">
                  <c:v>-2.7846860833008398</c:v>
                </c:pt>
                <c:pt idx="8">
                  <c:v>13.104963105244201</c:v>
                </c:pt>
                <c:pt idx="9">
                  <c:v>7.1890437662120101</c:v>
                </c:pt>
                <c:pt idx="10">
                  <c:v>7.3</c:v>
                </c:pt>
                <c:pt idx="11" formatCode="0.00">
                  <c:v>5.8</c:v>
                </c:pt>
                <c:pt idx="12" formatCode="0.00">
                  <c:v>6</c:v>
                </c:pt>
              </c:numCache>
            </c:numRef>
          </c:val>
        </c:ser>
        <c:dLbls>
          <c:showLegendKey val="0"/>
          <c:showVal val="0"/>
          <c:showCatName val="0"/>
          <c:showSerName val="0"/>
          <c:showPercent val="0"/>
          <c:showBubbleSize val="0"/>
        </c:dLbls>
        <c:gapWidth val="171"/>
        <c:overlap val="-79"/>
        <c:axId val="91593344"/>
        <c:axId val="91595136"/>
      </c:barChart>
      <c:catAx>
        <c:axId val="91593344"/>
        <c:scaling>
          <c:orientation val="minMax"/>
        </c:scaling>
        <c:delete val="0"/>
        <c:axPos val="b"/>
        <c:majorTickMark val="none"/>
        <c:minorTickMark val="none"/>
        <c:tickLblPos val="low"/>
        <c:txPr>
          <a:bodyPr rot="-5400000" vert="horz"/>
          <a:lstStyle/>
          <a:p>
            <a:pPr>
              <a:defRPr/>
            </a:pPr>
            <a:endParaRPr lang="zh-CN"/>
          </a:p>
        </c:txPr>
        <c:crossAx val="91595136"/>
        <c:crosses val="autoZero"/>
        <c:auto val="1"/>
        <c:lblAlgn val="ctr"/>
        <c:lblOffset val="100"/>
        <c:noMultiLvlLbl val="0"/>
      </c:catAx>
      <c:valAx>
        <c:axId val="91595136"/>
        <c:scaling>
          <c:orientation val="minMax"/>
        </c:scaling>
        <c:delete val="1"/>
        <c:axPos val="l"/>
        <c:numFmt formatCode="_(* #,##0.00_);_(* \(#,##0.00\);_(* &quot;-&quot;??_);_(@_)" sourceLinked="1"/>
        <c:majorTickMark val="none"/>
        <c:minorTickMark val="none"/>
        <c:tickLblPos val="none"/>
        <c:crossAx val="91593344"/>
        <c:crosses val="autoZero"/>
        <c:crossBetween val="between"/>
      </c:valAx>
    </c:plotArea>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7072055866741E-2"/>
          <c:y val="5.0909093559398433E-2"/>
          <c:w val="0.94772122303890438"/>
          <c:h val="0.82113926315555474"/>
        </c:manualLayout>
      </c:layout>
      <c:barChart>
        <c:barDir val="col"/>
        <c:grouping val="clustered"/>
        <c:varyColors val="0"/>
        <c:ser>
          <c:idx val="0"/>
          <c:order val="0"/>
          <c:tx>
            <c:strRef>
              <c:f>'VAR. CLAVE'!$C$151</c:f>
              <c:strCache>
                <c:ptCount val="1"/>
                <c:pt idx="0">
                  <c:v>Lima</c:v>
                </c:pt>
              </c:strCache>
            </c:strRef>
          </c:tx>
          <c:spPr>
            <a:solidFill>
              <a:srgbClr val="C00000"/>
            </a:solidFill>
          </c:spPr>
          <c:invertIfNegative val="0"/>
          <c:dLbls>
            <c:txPr>
              <a:bodyPr/>
              <a:lstStyle/>
              <a:p>
                <a:pPr>
                  <a:defRPr lang="es-PE"/>
                </a:pPr>
                <a:endParaRPr lang="zh-CN"/>
              </a:p>
            </c:txPr>
            <c:showLegendKey val="0"/>
            <c:showVal val="1"/>
            <c:showCatName val="0"/>
            <c:showSerName val="0"/>
            <c:showPercent val="0"/>
            <c:showBubbleSize val="0"/>
            <c:showLeaderLines val="0"/>
          </c:dLbls>
          <c:cat>
            <c:strRef>
              <c:f>'VAR. CLAVE'!$D$150:$G$150</c:f>
              <c:strCache>
                <c:ptCount val="4"/>
                <c:pt idx="0">
                  <c:v>2000</c:v>
                </c:pt>
                <c:pt idx="1">
                  <c:v>2005</c:v>
                </c:pt>
                <c:pt idx="2">
                  <c:v>2012</c:v>
                </c:pt>
                <c:pt idx="3">
                  <c:v>2013 E/</c:v>
                </c:pt>
              </c:strCache>
            </c:strRef>
          </c:cat>
          <c:val>
            <c:numRef>
              <c:f>'VAR. CLAVE'!$D$151:$G$151</c:f>
              <c:numCache>
                <c:formatCode>General</c:formatCode>
                <c:ptCount val="4"/>
                <c:pt idx="0">
                  <c:v>6</c:v>
                </c:pt>
                <c:pt idx="1">
                  <c:v>14</c:v>
                </c:pt>
                <c:pt idx="2">
                  <c:v>34</c:v>
                </c:pt>
                <c:pt idx="3">
                  <c:v>41</c:v>
                </c:pt>
              </c:numCache>
            </c:numRef>
          </c:val>
        </c:ser>
        <c:ser>
          <c:idx val="1"/>
          <c:order val="1"/>
          <c:tx>
            <c:strRef>
              <c:f>'VAR. CLAVE'!$C$152</c:f>
              <c:strCache>
                <c:ptCount val="1"/>
                <c:pt idx="0">
                  <c:v>Otras regiones</c:v>
                </c:pt>
              </c:strCache>
            </c:strRef>
          </c:tx>
          <c:spPr>
            <a:solidFill>
              <a:schemeClr val="bg1">
                <a:lumMod val="65000"/>
              </a:schemeClr>
            </a:solidFill>
          </c:spPr>
          <c:invertIfNegative val="0"/>
          <c:dLbls>
            <c:txPr>
              <a:bodyPr/>
              <a:lstStyle/>
              <a:p>
                <a:pPr>
                  <a:defRPr lang="es-PE"/>
                </a:pPr>
                <a:endParaRPr lang="zh-CN"/>
              </a:p>
            </c:txPr>
            <c:showLegendKey val="0"/>
            <c:showVal val="1"/>
            <c:showCatName val="0"/>
            <c:showSerName val="0"/>
            <c:showPercent val="0"/>
            <c:showBubbleSize val="0"/>
            <c:showLeaderLines val="0"/>
          </c:dLbls>
          <c:cat>
            <c:strRef>
              <c:f>'VAR. CLAVE'!$D$150:$G$150</c:f>
              <c:strCache>
                <c:ptCount val="4"/>
                <c:pt idx="0">
                  <c:v>2000</c:v>
                </c:pt>
                <c:pt idx="1">
                  <c:v>2005</c:v>
                </c:pt>
                <c:pt idx="2">
                  <c:v>2012</c:v>
                </c:pt>
                <c:pt idx="3">
                  <c:v>2013 E/</c:v>
                </c:pt>
              </c:strCache>
            </c:strRef>
          </c:cat>
          <c:val>
            <c:numRef>
              <c:f>'VAR. CLAVE'!$D$152:$G$152</c:f>
              <c:numCache>
                <c:formatCode>General</c:formatCode>
                <c:ptCount val="4"/>
                <c:pt idx="0">
                  <c:v>1</c:v>
                </c:pt>
                <c:pt idx="1">
                  <c:v>3</c:v>
                </c:pt>
                <c:pt idx="2">
                  <c:v>21</c:v>
                </c:pt>
                <c:pt idx="3">
                  <c:v>27</c:v>
                </c:pt>
              </c:numCache>
            </c:numRef>
          </c:val>
        </c:ser>
        <c:dLbls>
          <c:showLegendKey val="0"/>
          <c:showVal val="0"/>
          <c:showCatName val="0"/>
          <c:showSerName val="0"/>
          <c:showPercent val="0"/>
          <c:showBubbleSize val="0"/>
        </c:dLbls>
        <c:gapWidth val="150"/>
        <c:axId val="91266048"/>
        <c:axId val="91284224"/>
      </c:barChart>
      <c:catAx>
        <c:axId val="91266048"/>
        <c:scaling>
          <c:orientation val="minMax"/>
        </c:scaling>
        <c:delete val="0"/>
        <c:axPos val="b"/>
        <c:majorTickMark val="out"/>
        <c:minorTickMark val="none"/>
        <c:tickLblPos val="nextTo"/>
        <c:txPr>
          <a:bodyPr/>
          <a:lstStyle/>
          <a:p>
            <a:pPr>
              <a:defRPr lang="es-PE"/>
            </a:pPr>
            <a:endParaRPr lang="zh-CN"/>
          </a:p>
        </c:txPr>
        <c:crossAx val="91284224"/>
        <c:crosses val="autoZero"/>
        <c:auto val="1"/>
        <c:lblAlgn val="ctr"/>
        <c:lblOffset val="100"/>
        <c:noMultiLvlLbl val="0"/>
      </c:catAx>
      <c:valAx>
        <c:axId val="91284224"/>
        <c:scaling>
          <c:orientation val="minMax"/>
        </c:scaling>
        <c:delete val="1"/>
        <c:axPos val="l"/>
        <c:numFmt formatCode="General" sourceLinked="1"/>
        <c:majorTickMark val="out"/>
        <c:minorTickMark val="none"/>
        <c:tickLblPos val="none"/>
        <c:crossAx val="91266048"/>
        <c:crosses val="autoZero"/>
        <c:crossBetween val="between"/>
      </c:valAx>
    </c:plotArea>
    <c:legend>
      <c:legendPos val="r"/>
      <c:layout>
        <c:manualLayout>
          <c:xMode val="edge"/>
          <c:yMode val="edge"/>
          <c:x val="3.3396925684044496E-2"/>
          <c:y val="4.6062343778868663E-2"/>
          <c:w val="0.29171785399912831"/>
          <c:h val="0.1800709666204707"/>
        </c:manualLayout>
      </c:layout>
      <c:overlay val="0"/>
      <c:txPr>
        <a:bodyPr/>
        <a:lstStyle/>
        <a:p>
          <a:pPr>
            <a:defRPr lang="es-PE"/>
          </a:pPr>
          <a:endParaRPr lang="zh-CN"/>
        </a:p>
      </c:txPr>
    </c:legend>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c:spPr>
          <c:invertIfNegative val="0"/>
          <c:dLbls>
            <c:numFmt formatCode="#,##0" sourceLinked="0"/>
            <c:showLegendKey val="0"/>
            <c:showVal val="1"/>
            <c:showCatName val="0"/>
            <c:showSerName val="0"/>
            <c:showPercent val="0"/>
            <c:showBubbleSize val="0"/>
            <c:showLeaderLines val="0"/>
          </c:dLbls>
          <c:cat>
            <c:strRef>
              <c:f>'Demanda Interna'!$C$144:$C$145</c:f>
              <c:strCache>
                <c:ptCount val="2"/>
                <c:pt idx="0">
                  <c:v>2000</c:v>
                </c:pt>
                <c:pt idx="1">
                  <c:v>2013 P/</c:v>
                </c:pt>
              </c:strCache>
            </c:strRef>
          </c:cat>
          <c:val>
            <c:numRef>
              <c:f>'Demanda Interna'!$D$144:$D$145</c:f>
              <c:numCache>
                <c:formatCode>General</c:formatCode>
                <c:ptCount val="2"/>
                <c:pt idx="0">
                  <c:v>1760</c:v>
                </c:pt>
                <c:pt idx="1">
                  <c:v>7022</c:v>
                </c:pt>
              </c:numCache>
            </c:numRef>
          </c:val>
        </c:ser>
        <c:dLbls>
          <c:showLegendKey val="0"/>
          <c:showVal val="1"/>
          <c:showCatName val="0"/>
          <c:showSerName val="0"/>
          <c:showPercent val="0"/>
          <c:showBubbleSize val="0"/>
        </c:dLbls>
        <c:gapWidth val="244"/>
        <c:overlap val="-25"/>
        <c:axId val="91291008"/>
        <c:axId val="92682496"/>
      </c:barChart>
      <c:catAx>
        <c:axId val="91291008"/>
        <c:scaling>
          <c:orientation val="minMax"/>
        </c:scaling>
        <c:delete val="0"/>
        <c:axPos val="b"/>
        <c:numFmt formatCode="General" sourceLinked="1"/>
        <c:majorTickMark val="none"/>
        <c:minorTickMark val="none"/>
        <c:tickLblPos val="nextTo"/>
        <c:crossAx val="92682496"/>
        <c:crosses val="autoZero"/>
        <c:auto val="1"/>
        <c:lblAlgn val="ctr"/>
        <c:lblOffset val="100"/>
        <c:noMultiLvlLbl val="0"/>
      </c:catAx>
      <c:valAx>
        <c:axId val="92682496"/>
        <c:scaling>
          <c:orientation val="minMax"/>
        </c:scaling>
        <c:delete val="1"/>
        <c:axPos val="l"/>
        <c:numFmt formatCode="General" sourceLinked="1"/>
        <c:majorTickMark val="out"/>
        <c:minorTickMark val="none"/>
        <c:tickLblPos val="none"/>
        <c:crossAx val="91291008"/>
        <c:crosses val="autoZero"/>
        <c:crossBetween val="between"/>
      </c:valAx>
    </c:plotArea>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'IC 2'!$B$4</c:f>
              <c:strCache>
                <c:ptCount val="1"/>
                <c:pt idx="0">
                  <c:v>Exportaciones</c:v>
                </c:pt>
              </c:strCache>
            </c:strRef>
          </c:tx>
          <c:spPr>
            <a:solidFill>
              <a:srgbClr val="C00000"/>
            </a:solidFill>
            <a:ln w="25400">
              <a:noFill/>
            </a:ln>
          </c:spPr>
          <c:invertIfNegative val="0"/>
          <c:dLbls>
            <c:numFmt formatCode="#,##0" sourceLinked="0"/>
            <c:showLegendKey val="0"/>
            <c:showVal val="1"/>
            <c:showCatName val="0"/>
            <c:showSerName val="0"/>
            <c:showPercent val="0"/>
            <c:showBubbleSize val="0"/>
            <c:showLeaderLines val="0"/>
          </c:dLbls>
          <c:cat>
            <c:strRef>
              <c:f>'IC 2'!$A$9:$A$21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'IC 2'!$B$9:$B$21</c:f>
              <c:numCache>
                <c:formatCode>_ * #,##0_ ;_ * \-#,##0_ ;_ * "-"??_ ;_ @_ </c:formatCode>
                <c:ptCount val="13"/>
                <c:pt idx="0">
                  <c:v>7713.9000002489483</c:v>
                </c:pt>
                <c:pt idx="1">
                  <c:v>9090.7327071601649</c:v>
                </c:pt>
                <c:pt idx="2">
                  <c:v>12809.1694140045</c:v>
                </c:pt>
                <c:pt idx="3">
                  <c:v>17367.684267048193</c:v>
                </c:pt>
                <c:pt idx="4">
                  <c:v>23830.147244838296</c:v>
                </c:pt>
                <c:pt idx="5">
                  <c:v>28093.759983461601</c:v>
                </c:pt>
                <c:pt idx="6">
                  <c:v>31018.541408129007</c:v>
                </c:pt>
                <c:pt idx="7">
                  <c:v>26961.721496030801</c:v>
                </c:pt>
                <c:pt idx="8">
                  <c:v>35564.675699023901</c:v>
                </c:pt>
                <c:pt idx="9">
                  <c:v>46268</c:v>
                </c:pt>
                <c:pt idx="10">
                  <c:v>45933</c:v>
                </c:pt>
                <c:pt idx="11">
                  <c:v>41780</c:v>
                </c:pt>
                <c:pt idx="12">
                  <c:v>43114</c:v>
                </c:pt>
              </c:numCache>
            </c:numRef>
          </c:val>
        </c:ser>
        <c:ser>
          <c:idx val="2"/>
          <c:order val="2"/>
          <c:tx>
            <c:strRef>
              <c:f>'IC 2'!$C$4</c:f>
              <c:strCache>
                <c:ptCount val="1"/>
                <c:pt idx="0">
                  <c:v>Importaciones</c:v>
                </c:pt>
              </c:strCache>
            </c:strRef>
          </c:tx>
          <c:spPr>
            <a:solidFill>
              <a:schemeClr val="bg1">
                <a:lumMod val="75000"/>
              </a:schemeClr>
            </a:solidFill>
          </c:spPr>
          <c:invertIfNegative val="0"/>
          <c:cat>
            <c:strRef>
              <c:f>'IC 2'!$A$9:$A$21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'IC 2'!$C$9:$C$21</c:f>
              <c:numCache>
                <c:formatCode>_ * #,##0_ ;_ * \-#,##0_ ;_ * "-"??_ ;_ @_ </c:formatCode>
                <c:ptCount val="13"/>
                <c:pt idx="0">
                  <c:v>7392.7922810000018</c:v>
                </c:pt>
                <c:pt idx="1">
                  <c:v>8204.848767427</c:v>
                </c:pt>
                <c:pt idx="2">
                  <c:v>9804.7759799999949</c:v>
                </c:pt>
                <c:pt idx="3">
                  <c:v>12081.608791000002</c:v>
                </c:pt>
                <c:pt idx="4">
                  <c:v>14844.082095</c:v>
                </c:pt>
                <c:pt idx="5">
                  <c:v>19590.52</c:v>
                </c:pt>
                <c:pt idx="6">
                  <c:v>28449.186000000005</c:v>
                </c:pt>
                <c:pt idx="7">
                  <c:v>21010.691999999992</c:v>
                </c:pt>
                <c:pt idx="8">
                  <c:v>28815.318999999996</c:v>
                </c:pt>
                <c:pt idx="9">
                  <c:v>36967</c:v>
                </c:pt>
                <c:pt idx="10">
                  <c:v>41113</c:v>
                </c:pt>
                <c:pt idx="11">
                  <c:v>42176</c:v>
                </c:pt>
                <c:pt idx="12">
                  <c:v>43074</c:v>
                </c:pt>
              </c:numCache>
            </c:numRef>
          </c:val>
        </c:ser>
        <c:dLbls>
          <c:showLegendKey val="0"/>
          <c:showVal val="0"/>
          <c:showCatName val="0"/>
          <c:showSerName val="0"/>
          <c:showPercent val="0"/>
          <c:showBubbleSize val="0"/>
        </c:dLbls>
        <c:gapWidth val="150"/>
        <c:axId val="93013888"/>
        <c:axId val="93024256"/>
      </c:barChart>
      <c:lineChart>
        <c:grouping val="standard"/>
        <c:varyColors val="0"/>
        <c:ser>
          <c:idx val="0"/>
          <c:order val="1"/>
          <c:tx>
            <c:strRef>
              <c:f>'IC 2'!$D$4</c:f>
              <c:strCache>
                <c:ptCount val="1"/>
                <c:pt idx="0">
                  <c:v>Balanza Comercial</c:v>
                </c:pt>
              </c:strCache>
            </c:strRef>
          </c:tx>
          <c:spPr>
            <a:ln>
              <a:solidFill>
                <a:schemeClr val="tx1"/>
              </a:solidFill>
            </a:ln>
          </c:spPr>
          <c:marker>
            <c:spPr>
              <a:solidFill>
                <a:schemeClr val="tx1"/>
              </a:solidFill>
              <a:ln>
                <a:solidFill>
                  <a:schemeClr val="tx1"/>
                </a:solidFill>
              </a:ln>
            </c:spPr>
          </c:marker>
          <c:cat>
            <c:strRef>
              <c:f>'IC 2'!$A$9:$A$19</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'IC 2'!$D$9:$D$21</c:f>
              <c:numCache>
                <c:formatCode>_ * #,##0_ ;_ * \-#,##0_ ;_ * "-"??_ ;_ @_ </c:formatCode>
                <c:ptCount val="13"/>
                <c:pt idx="0">
                  <c:v>321.10771924895005</c:v>
                </c:pt>
                <c:pt idx="1">
                  <c:v>885.88393973315954</c:v>
                </c:pt>
                <c:pt idx="2">
                  <c:v>3004.3934340045016</c:v>
                </c:pt>
                <c:pt idx="3">
                  <c:v>5286.0754760481996</c:v>
                </c:pt>
                <c:pt idx="4">
                  <c:v>8986.0651498382958</c:v>
                </c:pt>
                <c:pt idx="5">
                  <c:v>8503.2399834615971</c:v>
                </c:pt>
                <c:pt idx="6">
                  <c:v>2569.3554081289985</c:v>
                </c:pt>
                <c:pt idx="7">
                  <c:v>5951.0294960308038</c:v>
                </c:pt>
                <c:pt idx="8">
                  <c:v>6749.3566990239042</c:v>
                </c:pt>
                <c:pt idx="9">
                  <c:v>9301</c:v>
                </c:pt>
                <c:pt idx="10">
                  <c:v>4820</c:v>
                </c:pt>
                <c:pt idx="11">
                  <c:v>-396</c:v>
                </c:pt>
                <c:pt idx="12">
                  <c:v>40</c:v>
                </c:pt>
              </c:numCache>
            </c:numRef>
          </c:val>
          <c:smooth val="0"/>
        </c:ser>
        <c:dLbls>
          <c:showLegendKey val="0"/>
          <c:showVal val="0"/>
          <c:showCatName val="0"/>
          <c:showSerName val="0"/>
          <c:showPercent val="0"/>
          <c:showBubbleSize val="0"/>
        </c:dLbls>
        <c:marker val="1"/>
        <c:smooth val="0"/>
        <c:axId val="93025792"/>
        <c:axId val="93027328"/>
      </c:lineChart>
      <c:catAx>
        <c:axId val="93013888"/>
        <c:scaling>
          <c:orientation val="minMax"/>
        </c:scaling>
        <c:delete val="0"/>
        <c:axPos val="b"/>
        <c:numFmt formatCode="#,##0" sourceLinked="0"/>
        <c:majorTickMark val="none"/>
        <c:minorTickMark val="none"/>
        <c:tickLblPos val="low"/>
        <c:spPr>
          <a:ln w="3175">
            <a:solidFill>
              <a:srgbClr val="000000"/>
            </a:solidFill>
            <a:prstDash val="solid"/>
          </a:ln>
        </c:spPr>
        <c:txPr>
          <a:bodyPr rot="0" vert="horz"/>
          <a:lstStyle/>
          <a:p>
            <a:pPr>
              <a:defRPr/>
            </a:pPr>
            <a:endParaRPr lang="zh-CN"/>
          </a:p>
        </c:txPr>
        <c:crossAx val="93024256"/>
        <c:crossesAt val="0"/>
        <c:auto val="1"/>
        <c:lblAlgn val="ctr"/>
        <c:lblOffset val="100"/>
        <c:tickLblSkip val="1"/>
        <c:tickMarkSkip val="1"/>
        <c:noMultiLvlLbl val="0"/>
      </c:catAx>
      <c:valAx>
        <c:axId val="93024256"/>
        <c:scaling>
          <c:orientation val="minMax"/>
          <c:max val="48000"/>
          <c:min val="-1000"/>
        </c:scaling>
        <c:delete val="0"/>
        <c:axPos val="l"/>
        <c:majorGridlines/>
        <c:numFmt formatCode="_(* #,##0_);_(* \(#,##0\);_(* &quot;-&quot;_);_(@_)" sourceLinked="0"/>
        <c:majorTickMark val="none"/>
        <c:minorTickMark val="none"/>
        <c:tickLblPos val="nextTo"/>
        <c:txPr>
          <a:bodyPr rot="0" vert="horz"/>
          <a:lstStyle/>
          <a:p>
            <a:pPr>
              <a:defRPr/>
            </a:pPr>
            <a:endParaRPr lang="zh-CN"/>
          </a:p>
        </c:txPr>
        <c:crossAx val="93013888"/>
        <c:crosses val="autoZero"/>
        <c:crossBetween val="between"/>
        <c:majorUnit val="4000"/>
      </c:valAx>
      <c:catAx>
        <c:axId val="93025792"/>
        <c:scaling>
          <c:orientation val="minMax"/>
        </c:scaling>
        <c:delete val="1"/>
        <c:axPos val="b"/>
        <c:numFmt formatCode="General" sourceLinked="1"/>
        <c:majorTickMark val="out"/>
        <c:minorTickMark val="none"/>
        <c:tickLblPos val="none"/>
        <c:crossAx val="93027328"/>
        <c:crosses val="autoZero"/>
        <c:auto val="0"/>
        <c:lblAlgn val="ctr"/>
        <c:lblOffset val="100"/>
        <c:noMultiLvlLbl val="0"/>
      </c:catAx>
      <c:valAx>
        <c:axId val="93027328"/>
        <c:scaling>
          <c:orientation val="minMax"/>
          <c:max val="37000"/>
          <c:min val="-1000"/>
        </c:scaling>
        <c:delete val="1"/>
        <c:axPos val="r"/>
        <c:numFmt formatCode="#,##0" sourceLinked="0"/>
        <c:majorTickMark val="cross"/>
        <c:minorTickMark val="none"/>
        <c:tickLblPos val="none"/>
        <c:crossAx val="93025792"/>
        <c:crosses val="max"/>
        <c:crossBetween val="between"/>
        <c:majorUnit val="5000"/>
      </c:valAx>
      <c:dTable>
        <c:showHorzBorder val="1"/>
        <c:showVertBorder val="1"/>
        <c:showOutline val="1"/>
        <c:showKeys val="1"/>
      </c:dTable>
      <c:spPr>
        <a:noFill/>
        <a:ln w="25400">
          <a:noFill/>
        </a:ln>
      </c:spPr>
    </c:plotArea>
    <c:plotVisOnly val="1"/>
    <c:dispBlanksAs val="gap"/>
    <c:showDLblsOverMax val="0"/>
  </c:chart>
  <c:spPr>
    <a:solidFill>
      <a:srgbClr val="FFFFFF"/>
    </a:solidFill>
    <a:ln w="3175">
      <a:noFill/>
      <a:prstDash val="solid"/>
    </a:ln>
  </c:spPr>
  <c:txPr>
    <a:bodyPr/>
    <a:lstStyle/>
    <a:p>
      <a:pPr>
        <a:defRPr sz="1100" b="0" i="0" u="none" strike="noStrike" baseline="0">
          <a:solidFill>
            <a:srgbClr val="000000"/>
          </a:solidFill>
          <a:latin typeface="Arial Narrow" pitchFamily="34" charset="0"/>
          <a:ea typeface="Calibri"/>
          <a:cs typeface="Calibri"/>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view3D>
      <c:rotX val="50"/>
      <c:rotY val="359"/>
      <c:rAngAx val="0"/>
      <c:perspective val="0"/>
    </c:view3D>
    <c:floor>
      <c:thickness val="0"/>
    </c:floor>
    <c:sideWall>
      <c:thickness val="0"/>
    </c:sideWall>
    <c:backWall>
      <c:thickness val="0"/>
    </c:backWall>
    <c:plotArea>
      <c:layout>
        <c:manualLayout>
          <c:layoutTarget val="inner"/>
          <c:xMode val="edge"/>
          <c:yMode val="edge"/>
          <c:x val="0.12120370463887872"/>
          <c:y val="8.4165092767471111E-2"/>
          <c:w val="0.76702209855470893"/>
          <c:h val="0.74239251194311762"/>
        </c:manualLayout>
      </c:layout>
      <c:pie3DChart>
        <c:varyColors val="1"/>
        <c:ser>
          <c:idx val="0"/>
          <c:order val="0"/>
          <c:spPr>
            <a:ln w="53975">
              <a:solidFill>
                <a:schemeClr val="bg1"/>
              </a:solidFill>
            </a:ln>
          </c:spPr>
          <c:dPt>
            <c:idx val="1"/>
            <c:bubble3D val="0"/>
            <c:spPr>
              <a:solidFill>
                <a:srgbClr val="CB5541"/>
              </a:solidFill>
              <a:ln w="53975">
                <a:solidFill>
                  <a:schemeClr val="bg1"/>
                </a:solidFill>
              </a:ln>
            </c:spPr>
          </c:dPt>
          <c:dPt>
            <c:idx val="2"/>
            <c:bubble3D val="0"/>
            <c:spPr>
              <a:solidFill>
                <a:srgbClr val="BA5660"/>
              </a:solidFill>
              <a:ln w="53975">
                <a:solidFill>
                  <a:schemeClr val="bg1"/>
                </a:solidFill>
              </a:ln>
            </c:spPr>
          </c:dPt>
          <c:dPt>
            <c:idx val="3"/>
            <c:bubble3D val="0"/>
            <c:spPr>
              <a:solidFill>
                <a:schemeClr val="accent2">
                  <a:lumMod val="60000"/>
                  <a:lumOff val="40000"/>
                </a:schemeClr>
              </a:solidFill>
              <a:ln w="53975">
                <a:solidFill>
                  <a:schemeClr val="bg1"/>
                </a:solidFill>
              </a:ln>
            </c:spPr>
          </c:dPt>
          <c:dPt>
            <c:idx val="4"/>
            <c:bubble3D val="0"/>
            <c:spPr>
              <a:solidFill>
                <a:schemeClr val="accent2">
                  <a:lumMod val="20000"/>
                  <a:lumOff val="80000"/>
                </a:schemeClr>
              </a:solidFill>
              <a:ln w="53975">
                <a:solidFill>
                  <a:schemeClr val="bg1"/>
                </a:solidFill>
              </a:ln>
            </c:spPr>
          </c:dPt>
          <c:dLbls>
            <c:dLbl>
              <c:idx val="0"/>
              <c:layout>
                <c:manualLayout>
                  <c:x val="2.2948051901100136E-2"/>
                  <c:y val="-1.3104265614613341E-2"/>
                </c:manualLayout>
              </c:layout>
              <c:tx>
                <c:rich>
                  <a:bodyPr/>
                  <a:lstStyle/>
                  <a:p>
                    <a:r>
                      <a:rPr lang="en-US" dirty="0" smtClean="0"/>
                      <a:t>U.S.A.</a:t>
                    </a:r>
                    <a:r>
                      <a:rPr lang="en-US" dirty="0"/>
                      <a:t>
26%</a:t>
                    </a:r>
                  </a:p>
                </c:rich>
              </c:tx>
              <c:showLegendKey val="0"/>
              <c:showVal val="0"/>
              <c:showCatName val="1"/>
              <c:showSerName val="0"/>
              <c:showPercent val="1"/>
              <c:showBubbleSize val="0"/>
            </c:dLbl>
            <c:dLbl>
              <c:idx val="1"/>
              <c:layout>
                <c:manualLayout>
                  <c:x val="3.3982885103350999E-2"/>
                  <c:y val="-4.4393756830219171E-2"/>
                </c:manualLayout>
              </c:layout>
              <c:tx>
                <c:rich>
                  <a:bodyPr/>
                  <a:lstStyle/>
                  <a:p>
                    <a:r>
                      <a:rPr lang="en-US" dirty="0" smtClean="0"/>
                      <a:t>Rest of Europe</a:t>
                    </a:r>
                    <a:r>
                      <a:rPr lang="en-US" dirty="0"/>
                      <a:t>
21%</a:t>
                    </a:r>
                  </a:p>
                </c:rich>
              </c:tx>
              <c:showLegendKey val="0"/>
              <c:showVal val="0"/>
              <c:showCatName val="1"/>
              <c:showSerName val="0"/>
              <c:showPercent val="1"/>
              <c:showBubbleSize val="0"/>
            </c:dLbl>
            <c:dLbl>
              <c:idx val="2"/>
              <c:layout>
                <c:manualLayout>
                  <c:x val="-4.9291240367231925E-2"/>
                  <c:y val="-4.9255638262415413E-3"/>
                </c:manualLayout>
              </c:layout>
              <c:showLegendKey val="0"/>
              <c:showVal val="0"/>
              <c:showCatName val="1"/>
              <c:showSerName val="0"/>
              <c:showPercent val="1"/>
              <c:showBubbleSize val="0"/>
            </c:dLbl>
            <c:dLbl>
              <c:idx val="3"/>
              <c:layout>
                <c:manualLayout>
                  <c:x val="-4.7838030885937449E-3"/>
                  <c:y val="3.2830610739551631E-2"/>
                </c:manualLayout>
              </c:layout>
              <c:tx>
                <c:rich>
                  <a:bodyPr/>
                  <a:lstStyle/>
                  <a:p>
                    <a:r>
                      <a:rPr lang="en-US" dirty="0" smtClean="0"/>
                      <a:t>Euro</a:t>
                    </a:r>
                    <a:r>
                      <a:rPr lang="en-US" baseline="0" dirty="0" smtClean="0"/>
                      <a:t> Zone</a:t>
                    </a:r>
                    <a:r>
                      <a:rPr lang="en-US" dirty="0"/>
                      <a:t>
14%</a:t>
                    </a:r>
                  </a:p>
                </c:rich>
              </c:tx>
              <c:showLegendKey val="0"/>
              <c:showVal val="0"/>
              <c:showCatName val="1"/>
              <c:showSerName val="0"/>
              <c:showPercent val="1"/>
              <c:showBubbleSize val="0"/>
            </c:dLbl>
            <c:dLbl>
              <c:idx val="4"/>
              <c:layout>
                <c:manualLayout>
                  <c:x val="-3.539058816116547E-2"/>
                  <c:y val="-9.6055555899274767E-3"/>
                </c:manualLayout>
              </c:layout>
              <c:showLegendKey val="0"/>
              <c:showVal val="0"/>
              <c:showCatName val="1"/>
              <c:showSerName val="0"/>
              <c:showPercent val="1"/>
              <c:showBubbleSize val="0"/>
            </c:dLbl>
            <c:dLbl>
              <c:idx val="5"/>
              <c:layout>
                <c:manualLayout>
                  <c:x val="-1.0098020835431492E-2"/>
                  <c:y val="1.280007479313317E-3"/>
                </c:manualLayout>
              </c:layout>
              <c:tx>
                <c:rich>
                  <a:bodyPr/>
                  <a:lstStyle/>
                  <a:p>
                    <a:r>
                      <a:rPr lang="en-US" dirty="0" smtClean="0"/>
                      <a:t>Others</a:t>
                    </a:r>
                    <a:r>
                      <a:rPr lang="en-US" dirty="0"/>
                      <a:t>
13%</a:t>
                    </a:r>
                  </a:p>
                </c:rich>
              </c:tx>
              <c:showLegendKey val="0"/>
              <c:showVal val="0"/>
              <c:showCatName val="1"/>
              <c:showSerName val="0"/>
              <c:showPercent val="1"/>
              <c:showBubbleSize val="0"/>
            </c:dLbl>
            <c:txPr>
              <a:bodyPr/>
              <a:lstStyle/>
              <a:p>
                <a:pPr>
                  <a:defRPr lang="es-PE"/>
                </a:pPr>
                <a:endParaRPr lang="zh-CN"/>
              </a:p>
            </c:txPr>
            <c:showLegendKey val="0"/>
            <c:showVal val="0"/>
            <c:showCatName val="1"/>
            <c:showSerName val="0"/>
            <c:showPercent val="1"/>
            <c:showBubbleSize val="0"/>
            <c:showLeaderLines val="1"/>
          </c:dLbls>
          <c:cat>
            <c:strRef>
              <c:f>XMercados!$N$33:$N$38</c:f>
              <c:strCache>
                <c:ptCount val="6"/>
                <c:pt idx="0">
                  <c:v>EE.UU.</c:v>
                </c:pt>
                <c:pt idx="1">
                  <c:v>Resto de Europa</c:v>
                </c:pt>
                <c:pt idx="2">
                  <c:v>LAC</c:v>
                </c:pt>
                <c:pt idx="3">
                  <c:v>Zona Euro</c:v>
                </c:pt>
                <c:pt idx="4">
                  <c:v>Asia</c:v>
                </c:pt>
                <c:pt idx="5">
                  <c:v>Otros</c:v>
                </c:pt>
              </c:strCache>
            </c:strRef>
          </c:cat>
          <c:val>
            <c:numRef>
              <c:f>XMercados!$P$33:$P$38</c:f>
              <c:numCache>
                <c:formatCode>0.0%</c:formatCode>
                <c:ptCount val="6"/>
                <c:pt idx="0">
                  <c:v>0.25835368025700917</c:v>
                </c:pt>
                <c:pt idx="1">
                  <c:v>0.20933779350619425</c:v>
                </c:pt>
                <c:pt idx="2">
                  <c:v>0.15473935282907719</c:v>
                </c:pt>
                <c:pt idx="3">
                  <c:v>0.13997736226173751</c:v>
                </c:pt>
                <c:pt idx="4">
                  <c:v>0.11211124758743272</c:v>
                </c:pt>
                <c:pt idx="5">
                  <c:v>0.12548056355855267</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000">
          <a:latin typeface="Arial Narrow" pitchFamily="34" charset="0"/>
        </a:defRPr>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view3D>
      <c:rotX val="50"/>
      <c:rotY val="359"/>
      <c:rAngAx val="0"/>
      <c:perspective val="0"/>
    </c:view3D>
    <c:floor>
      <c:thickness val="0"/>
    </c:floor>
    <c:sideWall>
      <c:thickness val="0"/>
    </c:sideWall>
    <c:backWall>
      <c:thickness val="0"/>
    </c:backWall>
    <c:plotArea>
      <c:layout>
        <c:manualLayout>
          <c:layoutTarget val="inner"/>
          <c:xMode val="edge"/>
          <c:yMode val="edge"/>
          <c:x val="0.13990960880889791"/>
          <c:y val="0.1063750118299613"/>
          <c:w val="0.76434987161920676"/>
          <c:h val="0.74448260892822549"/>
        </c:manualLayout>
      </c:layout>
      <c:pie3DChart>
        <c:varyColors val="1"/>
        <c:ser>
          <c:idx val="0"/>
          <c:order val="0"/>
          <c:spPr>
            <a:ln w="53975">
              <a:solidFill>
                <a:schemeClr val="bg1"/>
              </a:solidFill>
            </a:ln>
          </c:spPr>
          <c:dPt>
            <c:idx val="1"/>
            <c:bubble3D val="0"/>
            <c:spPr>
              <a:solidFill>
                <a:srgbClr val="CB5541"/>
              </a:solidFill>
              <a:ln w="53975">
                <a:solidFill>
                  <a:schemeClr val="bg1"/>
                </a:solidFill>
              </a:ln>
            </c:spPr>
          </c:dPt>
          <c:dPt>
            <c:idx val="2"/>
            <c:bubble3D val="0"/>
            <c:spPr>
              <a:solidFill>
                <a:srgbClr val="BA5660"/>
              </a:solidFill>
              <a:ln w="53975">
                <a:solidFill>
                  <a:schemeClr val="bg1"/>
                </a:solidFill>
              </a:ln>
            </c:spPr>
          </c:dPt>
          <c:dPt>
            <c:idx val="3"/>
            <c:bubble3D val="0"/>
            <c:spPr>
              <a:solidFill>
                <a:schemeClr val="accent2">
                  <a:lumMod val="60000"/>
                  <a:lumOff val="40000"/>
                </a:schemeClr>
              </a:solidFill>
              <a:ln w="53975">
                <a:solidFill>
                  <a:schemeClr val="bg1"/>
                </a:solidFill>
              </a:ln>
            </c:spPr>
          </c:dPt>
          <c:dPt>
            <c:idx val="4"/>
            <c:bubble3D val="0"/>
            <c:spPr>
              <a:solidFill>
                <a:schemeClr val="accent2">
                  <a:lumMod val="20000"/>
                  <a:lumOff val="80000"/>
                </a:schemeClr>
              </a:solidFill>
              <a:ln w="53975">
                <a:solidFill>
                  <a:schemeClr val="bg1"/>
                </a:solidFill>
              </a:ln>
            </c:spPr>
          </c:dPt>
          <c:dLbls>
            <c:dLbl>
              <c:idx val="0"/>
              <c:layout>
                <c:manualLayout>
                  <c:x val="9.8535083403431548E-2"/>
                  <c:y val="0"/>
                </c:manualLayout>
              </c:layout>
              <c:showLegendKey val="0"/>
              <c:showVal val="0"/>
              <c:showCatName val="1"/>
              <c:showSerName val="0"/>
              <c:showPercent val="1"/>
              <c:showBubbleSize val="0"/>
            </c:dLbl>
            <c:dLbl>
              <c:idx val="1"/>
              <c:layout>
                <c:manualLayout>
                  <c:x val="3.3982885103350999E-2"/>
                  <c:y val="-4.4393756830219185E-2"/>
                </c:manualLayout>
              </c:layout>
              <c:showLegendKey val="0"/>
              <c:showVal val="0"/>
              <c:showCatName val="1"/>
              <c:showSerName val="0"/>
              <c:showPercent val="1"/>
              <c:showBubbleSize val="0"/>
            </c:dLbl>
            <c:dLbl>
              <c:idx val="2"/>
              <c:layout>
                <c:manualLayout>
                  <c:x val="8.1726236767343224E-2"/>
                  <c:y val="-1.1458089018915681E-2"/>
                </c:manualLayout>
              </c:layout>
              <c:tx>
                <c:rich>
                  <a:bodyPr/>
                  <a:lstStyle/>
                  <a:p>
                    <a:r>
                      <a:rPr lang="en-US" dirty="0" smtClean="0"/>
                      <a:t>Euro Zone</a:t>
                    </a:r>
                    <a:r>
                      <a:rPr lang="en-US" dirty="0"/>
                      <a:t>
15%</a:t>
                    </a:r>
                  </a:p>
                </c:rich>
              </c:tx>
              <c:showLegendKey val="0"/>
              <c:showVal val="0"/>
              <c:showCatName val="1"/>
              <c:showSerName val="0"/>
              <c:showPercent val="1"/>
              <c:showBubbleSize val="0"/>
            </c:dLbl>
            <c:dLbl>
              <c:idx val="3"/>
              <c:layout>
                <c:manualLayout>
                  <c:x val="-4.0057850714999857E-2"/>
                  <c:y val="-1.3064392022285588E-2"/>
                </c:manualLayout>
              </c:layout>
              <c:tx>
                <c:rich>
                  <a:bodyPr/>
                  <a:lstStyle/>
                  <a:p>
                    <a:r>
                      <a:rPr lang="en-US" dirty="0" smtClean="0"/>
                      <a:t>Rest of Europe</a:t>
                    </a:r>
                    <a:r>
                      <a:rPr lang="en-US" dirty="0"/>
                      <a:t>
14%</a:t>
                    </a:r>
                  </a:p>
                </c:rich>
              </c:tx>
              <c:showLegendKey val="0"/>
              <c:showVal val="0"/>
              <c:showCatName val="1"/>
              <c:showSerName val="0"/>
              <c:showPercent val="1"/>
              <c:showBubbleSize val="0"/>
            </c:dLbl>
            <c:dLbl>
              <c:idx val="4"/>
              <c:layout>
                <c:manualLayout>
                  <c:x val="-9.7982940167141968E-3"/>
                  <c:y val="-2.9202516592806586E-2"/>
                </c:manualLayout>
              </c:layout>
              <c:tx>
                <c:rich>
                  <a:bodyPr/>
                  <a:lstStyle/>
                  <a:p>
                    <a:r>
                      <a:rPr lang="en-US" dirty="0" smtClean="0"/>
                      <a:t>U.S.A.</a:t>
                    </a:r>
                    <a:r>
                      <a:rPr lang="en-US" dirty="0"/>
                      <a:t>
13%</a:t>
                    </a:r>
                  </a:p>
                </c:rich>
              </c:tx>
              <c:showLegendKey val="0"/>
              <c:showVal val="0"/>
              <c:showCatName val="1"/>
              <c:showSerName val="0"/>
              <c:showPercent val="1"/>
              <c:showBubbleSize val="0"/>
            </c:dLbl>
            <c:dLbl>
              <c:idx val="5"/>
              <c:layout>
                <c:manualLayout>
                  <c:x val="-1.0098020835431492E-2"/>
                  <c:y val="1.2800074793133177E-3"/>
                </c:manualLayout>
              </c:layout>
              <c:tx>
                <c:rich>
                  <a:bodyPr/>
                  <a:lstStyle/>
                  <a:p>
                    <a:r>
                      <a:rPr lang="en-US" dirty="0" smtClean="0"/>
                      <a:t>Others</a:t>
                    </a:r>
                  </a:p>
                  <a:p>
                    <a:r>
                      <a:rPr lang="en-US" dirty="0" smtClean="0"/>
                      <a:t>22</a:t>
                    </a:r>
                    <a:r>
                      <a:rPr lang="en-US" dirty="0"/>
                      <a:t>%</a:t>
                    </a:r>
                  </a:p>
                </c:rich>
              </c:tx>
              <c:showLegendKey val="0"/>
              <c:showVal val="0"/>
              <c:showCatName val="1"/>
              <c:showSerName val="0"/>
              <c:showPercent val="1"/>
              <c:showBubbleSize val="0"/>
            </c:dLbl>
            <c:txPr>
              <a:bodyPr/>
              <a:lstStyle/>
              <a:p>
                <a:pPr>
                  <a:defRPr lang="es-PE"/>
                </a:pPr>
                <a:endParaRPr lang="zh-CN"/>
              </a:p>
            </c:txPr>
            <c:showLegendKey val="0"/>
            <c:showVal val="0"/>
            <c:showCatName val="1"/>
            <c:showSerName val="0"/>
            <c:showPercent val="1"/>
            <c:showBubbleSize val="0"/>
            <c:showLeaderLines val="1"/>
          </c:dLbls>
          <c:cat>
            <c:strRef>
              <c:f>XMercados!$Q$33:$Q$38</c:f>
              <c:strCache>
                <c:ptCount val="6"/>
                <c:pt idx="0">
                  <c:v>LAC</c:v>
                </c:pt>
                <c:pt idx="1">
                  <c:v>China</c:v>
                </c:pt>
                <c:pt idx="2">
                  <c:v>Zona Euro</c:v>
                </c:pt>
                <c:pt idx="3">
                  <c:v>Resto de Europa</c:v>
                </c:pt>
                <c:pt idx="4">
                  <c:v>EE.UU.</c:v>
                </c:pt>
                <c:pt idx="5">
                  <c:v>Otros</c:v>
                </c:pt>
              </c:strCache>
            </c:strRef>
          </c:cat>
          <c:val>
            <c:numRef>
              <c:f>XMercados!$S$33:$S$38</c:f>
              <c:numCache>
                <c:formatCode>0.0%</c:formatCode>
                <c:ptCount val="6"/>
                <c:pt idx="0">
                  <c:v>0.1883595127711892</c:v>
                </c:pt>
                <c:pt idx="1">
                  <c:v>0.17134293505129858</c:v>
                </c:pt>
                <c:pt idx="2">
                  <c:v>0.14556568201666431</c:v>
                </c:pt>
                <c:pt idx="3">
                  <c:v>0.13935318294431528</c:v>
                </c:pt>
                <c:pt idx="4">
                  <c:v>0.13301905048706225</c:v>
                </c:pt>
                <c:pt idx="5">
                  <c:v>0.22235963672947326</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000">
          <a:latin typeface="Arial Narrow" pitchFamily="34" charset="0"/>
        </a:defRPr>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798082250149139E-3"/>
          <c:y val="0"/>
          <c:w val="0.99652019177498508"/>
          <c:h val="0.81961919378406811"/>
        </c:manualLayout>
      </c:layout>
      <c:barChart>
        <c:barDir val="col"/>
        <c:grouping val="clustered"/>
        <c:varyColors val="0"/>
        <c:dLbls>
          <c:showLegendKey val="0"/>
          <c:showVal val="0"/>
          <c:showCatName val="0"/>
          <c:showSerName val="0"/>
          <c:showPercent val="0"/>
          <c:showBubbleSize val="0"/>
        </c:dLbls>
        <c:gapWidth val="150"/>
        <c:axId val="94644864"/>
        <c:axId val="94650752"/>
      </c:barChart>
      <c:catAx>
        <c:axId val="94644864"/>
        <c:scaling>
          <c:orientation val="minMax"/>
        </c:scaling>
        <c:delete val="0"/>
        <c:axPos val="b"/>
        <c:majorTickMark val="out"/>
        <c:minorTickMark val="none"/>
        <c:tickLblPos val="nextTo"/>
        <c:txPr>
          <a:bodyPr rot="-5400000" vert="horz"/>
          <a:lstStyle/>
          <a:p>
            <a:pPr>
              <a:defRPr lang="es-PE"/>
            </a:pPr>
            <a:endParaRPr lang="zh-CN"/>
          </a:p>
        </c:txPr>
        <c:crossAx val="94650752"/>
        <c:crosses val="autoZero"/>
        <c:auto val="1"/>
        <c:lblAlgn val="ctr"/>
        <c:lblOffset val="100"/>
        <c:noMultiLvlLbl val="0"/>
      </c:catAx>
      <c:valAx>
        <c:axId val="94650752"/>
        <c:scaling>
          <c:orientation val="minMax"/>
        </c:scaling>
        <c:delete val="1"/>
        <c:axPos val="l"/>
        <c:numFmt formatCode="General" sourceLinked="1"/>
        <c:majorTickMark val="out"/>
        <c:minorTickMark val="none"/>
        <c:tickLblPos val="none"/>
        <c:crossAx val="94644864"/>
        <c:crosses val="autoZero"/>
        <c:crossBetween val="between"/>
      </c:valAx>
      <c:spPr>
        <a:noFill/>
        <a:ln w="25400">
          <a:noFill/>
        </a:ln>
      </c:spPr>
    </c:plotArea>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619539814145E-2"/>
          <c:y val="7.8272010007317178E-2"/>
          <c:w val="0.964588260252629"/>
          <c:h val="0.73749781229946121"/>
        </c:manualLayout>
      </c:layout>
      <c:barChart>
        <c:barDir val="col"/>
        <c:grouping val="clustered"/>
        <c:varyColors val="0"/>
        <c:ser>
          <c:idx val="0"/>
          <c:order val="0"/>
          <c:spPr>
            <a:solidFill>
              <a:srgbClr val="C00000"/>
            </a:solidFill>
            <a:ln w="25400">
              <a:noFill/>
            </a:ln>
          </c:spPr>
          <c:invertIfNegative val="0"/>
          <c:dPt>
            <c:idx val="11"/>
            <c:invertIfNegative val="0"/>
            <c:bubble3D val="0"/>
            <c:spPr>
              <a:solidFill>
                <a:schemeClr val="bg1">
                  <a:lumMod val="75000"/>
                </a:schemeClr>
              </a:solidFill>
              <a:ln w="25400">
                <a:noFill/>
              </a:ln>
            </c:spPr>
          </c:dPt>
          <c:dPt>
            <c:idx val="12"/>
            <c:invertIfNegative val="0"/>
            <c:bubble3D val="0"/>
            <c:spPr>
              <a:solidFill>
                <a:schemeClr val="bg1">
                  <a:lumMod val="75000"/>
                </a:schemeClr>
              </a:solidFill>
              <a:ln w="25400">
                <a:noFill/>
              </a:ln>
            </c:spPr>
          </c:dPt>
          <c:dLbls>
            <c:numFmt formatCode="#,##0.0" sourceLinked="0"/>
            <c:showLegendKey val="0"/>
            <c:showVal val="1"/>
            <c:showCatName val="0"/>
            <c:showSerName val="0"/>
            <c:showPercent val="0"/>
            <c:showBubbleSize val="0"/>
            <c:showLeaderLines val="0"/>
          </c:dLbls>
          <c:cat>
            <c:strRef>
              <c:f>'PBI PERU'!$A$30:$A$42</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'PBI PERU'!$B$30:$B$42</c:f>
              <c:numCache>
                <c:formatCode>0.00</c:formatCode>
                <c:ptCount val="13"/>
                <c:pt idx="0">
                  <c:v>5.0157205931578197</c:v>
                </c:pt>
                <c:pt idx="1">
                  <c:v>4.0366930193051624</c:v>
                </c:pt>
                <c:pt idx="2">
                  <c:v>4.9767314724473017</c:v>
                </c:pt>
                <c:pt idx="3">
                  <c:v>6.8266889196717795</c:v>
                </c:pt>
                <c:pt idx="4">
                  <c:v>7.7404962452856099</c:v>
                </c:pt>
                <c:pt idx="5">
                  <c:v>8.9052901496912806</c:v>
                </c:pt>
                <c:pt idx="6">
                  <c:v>9.8037071286800597</c:v>
                </c:pt>
                <c:pt idx="7">
                  <c:v>0.8616950314717976</c:v>
                </c:pt>
                <c:pt idx="8">
                  <c:v>8.7947497739593103</c:v>
                </c:pt>
                <c:pt idx="9">
                  <c:v>6.9123257115308316</c:v>
                </c:pt>
                <c:pt idx="10">
                  <c:v>6.2781294911822734</c:v>
                </c:pt>
                <c:pt idx="11">
                  <c:v>5.0999999999999996</c:v>
                </c:pt>
                <c:pt idx="12">
                  <c:v>6</c:v>
                </c:pt>
              </c:numCache>
            </c:numRef>
          </c:val>
        </c:ser>
        <c:dLbls>
          <c:showLegendKey val="0"/>
          <c:showVal val="0"/>
          <c:showCatName val="0"/>
          <c:showSerName val="0"/>
          <c:showPercent val="0"/>
          <c:showBubbleSize val="0"/>
        </c:dLbls>
        <c:gapWidth val="150"/>
        <c:axId val="84384384"/>
        <c:axId val="84386176"/>
      </c:barChart>
      <c:catAx>
        <c:axId val="84384384"/>
        <c:scaling>
          <c:orientation val="minMax"/>
        </c:scaling>
        <c:delete val="0"/>
        <c:axPos val="b"/>
        <c:numFmt formatCode="General" sourceLinked="1"/>
        <c:majorTickMark val="none"/>
        <c:minorTickMark val="none"/>
        <c:tickLblPos val="nextTo"/>
        <c:spPr>
          <a:ln w="3175">
            <a:solidFill>
              <a:srgbClr val="808080"/>
            </a:solidFill>
            <a:prstDash val="solid"/>
          </a:ln>
        </c:spPr>
        <c:crossAx val="84386176"/>
        <c:crosses val="autoZero"/>
        <c:auto val="1"/>
        <c:lblAlgn val="ctr"/>
        <c:lblOffset val="100"/>
        <c:noMultiLvlLbl val="0"/>
      </c:catAx>
      <c:valAx>
        <c:axId val="84386176"/>
        <c:scaling>
          <c:orientation val="minMax"/>
          <c:max val="10"/>
        </c:scaling>
        <c:delete val="1"/>
        <c:axPos val="l"/>
        <c:numFmt formatCode="#,##0.0" sourceLinked="0"/>
        <c:majorTickMark val="none"/>
        <c:minorTickMark val="none"/>
        <c:tickLblPos val="none"/>
        <c:crossAx val="84384384"/>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Narrow" pitchFamily="34" charset="0"/>
          <a:ea typeface="Calibri"/>
          <a:cs typeface="Calibri"/>
        </a:defRPr>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c:spPr>
          <c:invertIfNegative val="0"/>
          <c:dLbls>
            <c:numFmt formatCode="#,##0.0" sourceLinked="0"/>
            <c:showLegendKey val="0"/>
            <c:showVal val="1"/>
            <c:showCatName val="0"/>
            <c:showSerName val="0"/>
            <c:showPercent val="0"/>
            <c:showBubbleSize val="0"/>
            <c:showLeaderLines val="0"/>
          </c:dLbls>
          <c:cat>
            <c:strRef>
              <c:f>'Deuda  RIN'!$A$34:$A$46</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'Deuda  RIN'!$B$34:$B$46</c:f>
              <c:numCache>
                <c:formatCode>_(* #,##0.00_);_(* \(#,##0.00\);_(* "-"??_);_(@_)</c:formatCode>
                <c:ptCount val="13"/>
                <c:pt idx="0">
                  <c:v>9598.1091199999955</c:v>
                </c:pt>
                <c:pt idx="1">
                  <c:v>10194.304749999999</c:v>
                </c:pt>
                <c:pt idx="2">
                  <c:v>12631.02031</c:v>
                </c:pt>
                <c:pt idx="3">
                  <c:v>14097.05545</c:v>
                </c:pt>
                <c:pt idx="4">
                  <c:v>17274.819399999993</c:v>
                </c:pt>
                <c:pt idx="5">
                  <c:v>27688.761040000001</c:v>
                </c:pt>
                <c:pt idx="6">
                  <c:v>31195.88652</c:v>
                </c:pt>
                <c:pt idx="7">
                  <c:v>33135.011210000011</c:v>
                </c:pt>
                <c:pt idx="8">
                  <c:v>44105.063009999998</c:v>
                </c:pt>
                <c:pt idx="9">
                  <c:v>48815.920440000002</c:v>
                </c:pt>
                <c:pt idx="10">
                  <c:v>63991.441320000005</c:v>
                </c:pt>
                <c:pt idx="11">
                  <c:v>65663.100000000006</c:v>
                </c:pt>
                <c:pt idx="12">
                  <c:v>65720</c:v>
                </c:pt>
              </c:numCache>
            </c:numRef>
          </c:val>
        </c:ser>
        <c:dLbls>
          <c:showLegendKey val="0"/>
          <c:showVal val="0"/>
          <c:showCatName val="0"/>
          <c:showSerName val="0"/>
          <c:showPercent val="0"/>
          <c:showBubbleSize val="0"/>
        </c:dLbls>
        <c:gapWidth val="150"/>
        <c:axId val="94679040"/>
        <c:axId val="94680576"/>
      </c:barChart>
      <c:catAx>
        <c:axId val="94679040"/>
        <c:scaling>
          <c:orientation val="minMax"/>
        </c:scaling>
        <c:delete val="0"/>
        <c:axPos val="b"/>
        <c:majorTickMark val="none"/>
        <c:minorTickMark val="none"/>
        <c:tickLblPos val="nextTo"/>
        <c:crossAx val="94680576"/>
        <c:crosses val="autoZero"/>
        <c:auto val="1"/>
        <c:lblAlgn val="ctr"/>
        <c:lblOffset val="100"/>
        <c:noMultiLvlLbl val="0"/>
      </c:catAx>
      <c:valAx>
        <c:axId val="94680576"/>
        <c:scaling>
          <c:orientation val="minMax"/>
          <c:max val="70000"/>
        </c:scaling>
        <c:delete val="1"/>
        <c:axPos val="l"/>
        <c:numFmt formatCode="_(* #,##0.00_);_(* \(#,##0.00\);_(* &quot;-&quot;??_);_(@_)" sourceLinked="1"/>
        <c:majorTickMark val="none"/>
        <c:minorTickMark val="none"/>
        <c:tickLblPos val="none"/>
        <c:crossAx val="94679040"/>
        <c:crosses val="autoZero"/>
        <c:crossBetween val="between"/>
        <c:dispUnits>
          <c:builtInUnit val="thousands"/>
        </c:dispUnits>
      </c:valAx>
      <c:spPr>
        <a:noFill/>
        <a:ln w="25400">
          <a:noFill/>
        </a:ln>
      </c:spPr>
    </c:plotArea>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38867016622944"/>
          <c:y val="4.2511779749420914E-2"/>
          <c:w val="0.71854518493632658"/>
          <c:h val="0.74002114329604163"/>
        </c:manualLayout>
      </c:layout>
      <c:barChart>
        <c:barDir val="bar"/>
        <c:grouping val="clustered"/>
        <c:varyColors val="0"/>
        <c:ser>
          <c:idx val="1"/>
          <c:order val="0"/>
          <c:tx>
            <c:v>2010</c:v>
          </c:tx>
          <c:spPr>
            <a:solidFill>
              <a:schemeClr val="tx1">
                <a:lumMod val="50000"/>
                <a:lumOff val="50000"/>
              </a:schemeClr>
            </a:solidFill>
          </c:spPr>
          <c:invertIfNegative val="0"/>
          <c:dLbls>
            <c:showLegendKey val="0"/>
            <c:showVal val="1"/>
            <c:showCatName val="0"/>
            <c:showSerName val="0"/>
            <c:showPercent val="0"/>
            <c:showBubbleSize val="0"/>
            <c:showLeaderLines val="0"/>
          </c:dLbls>
          <c:cat>
            <c:strRef>
              <c:f>Comparativos!$J$301:$J$303</c:f>
              <c:strCache>
                <c:ptCount val="3"/>
                <c:pt idx="0">
                  <c:v>Chile </c:v>
                </c:pt>
                <c:pt idx="1">
                  <c:v>Peru </c:v>
                </c:pt>
                <c:pt idx="2">
                  <c:v>Brazil </c:v>
                </c:pt>
              </c:strCache>
            </c:strRef>
          </c:cat>
          <c:val>
            <c:numRef>
              <c:f>Comparativos!$L$301:$L$303</c:f>
              <c:numCache>
                <c:formatCode>General</c:formatCode>
                <c:ptCount val="3"/>
                <c:pt idx="0">
                  <c:v>18</c:v>
                </c:pt>
                <c:pt idx="1">
                  <c:v>21</c:v>
                </c:pt>
                <c:pt idx="2">
                  <c:v>3</c:v>
                </c:pt>
              </c:numCache>
            </c:numRef>
          </c:val>
        </c:ser>
        <c:ser>
          <c:idx val="0"/>
          <c:order val="1"/>
          <c:tx>
            <c:v>2011</c:v>
          </c:tx>
          <c:spPr>
            <a:solidFill>
              <a:srgbClr val="FF0000"/>
            </a:solidFill>
          </c:spPr>
          <c:invertIfNegative val="0"/>
          <c:dLbls>
            <c:showLegendKey val="0"/>
            <c:showVal val="1"/>
            <c:showCatName val="0"/>
            <c:showSerName val="0"/>
            <c:showPercent val="0"/>
            <c:showBubbleSize val="0"/>
            <c:showLeaderLines val="0"/>
          </c:dLbls>
          <c:cat>
            <c:strRef>
              <c:f>Comparativos!$J$301:$J$303</c:f>
              <c:strCache>
                <c:ptCount val="3"/>
                <c:pt idx="0">
                  <c:v>Chile </c:v>
                </c:pt>
                <c:pt idx="1">
                  <c:v>Peru </c:v>
                </c:pt>
                <c:pt idx="2">
                  <c:v>Brazil </c:v>
                </c:pt>
              </c:strCache>
            </c:strRef>
          </c:cat>
          <c:val>
            <c:numRef>
              <c:f>Comparativos!$K$301:$K$303</c:f>
              <c:numCache>
                <c:formatCode>General</c:formatCode>
                <c:ptCount val="3"/>
                <c:pt idx="0">
                  <c:v>18</c:v>
                </c:pt>
                <c:pt idx="1">
                  <c:v>16</c:v>
                </c:pt>
                <c:pt idx="2">
                  <c:v>4</c:v>
                </c:pt>
              </c:numCache>
            </c:numRef>
          </c:val>
        </c:ser>
        <c:dLbls>
          <c:showLegendKey val="0"/>
          <c:showVal val="0"/>
          <c:showCatName val="0"/>
          <c:showSerName val="0"/>
          <c:showPercent val="0"/>
          <c:showBubbleSize val="0"/>
        </c:dLbls>
        <c:gapWidth val="150"/>
        <c:axId val="94362624"/>
        <c:axId val="94364416"/>
      </c:barChart>
      <c:catAx>
        <c:axId val="94362624"/>
        <c:scaling>
          <c:orientation val="minMax"/>
        </c:scaling>
        <c:delete val="0"/>
        <c:axPos val="l"/>
        <c:majorTickMark val="out"/>
        <c:minorTickMark val="none"/>
        <c:tickLblPos val="nextTo"/>
        <c:txPr>
          <a:bodyPr/>
          <a:lstStyle/>
          <a:p>
            <a:pPr>
              <a:defRPr sz="1400"/>
            </a:pPr>
            <a:endParaRPr lang="zh-CN"/>
          </a:p>
        </c:txPr>
        <c:crossAx val="94364416"/>
        <c:crosses val="autoZero"/>
        <c:auto val="1"/>
        <c:lblAlgn val="ctr"/>
        <c:lblOffset val="100"/>
        <c:noMultiLvlLbl val="0"/>
      </c:catAx>
      <c:valAx>
        <c:axId val="94364416"/>
        <c:scaling>
          <c:orientation val="minMax"/>
        </c:scaling>
        <c:delete val="1"/>
        <c:axPos val="b"/>
        <c:numFmt formatCode="General" sourceLinked="1"/>
        <c:majorTickMark val="out"/>
        <c:minorTickMark val="none"/>
        <c:tickLblPos val="none"/>
        <c:crossAx val="94362624"/>
        <c:crosses val="autoZero"/>
        <c:crossBetween val="between"/>
      </c:valAx>
    </c:plotArea>
    <c:legend>
      <c:legendPos val="r"/>
      <c:layout>
        <c:manualLayout>
          <c:xMode val="edge"/>
          <c:yMode val="edge"/>
          <c:x val="0.23259864391951007"/>
          <c:y val="0.80758383371655806"/>
          <c:w val="0.43684580052493438"/>
          <c:h val="0.12472901403101791"/>
        </c:manualLayout>
      </c:layout>
      <c:overlay val="0"/>
    </c:legend>
    <c:plotVisOnly val="1"/>
    <c:dispBlanksAs val="gap"/>
    <c:showDLblsOverMax val="0"/>
  </c:chart>
  <c:txPr>
    <a:bodyPr/>
    <a:lstStyle/>
    <a:p>
      <a:pPr>
        <a:defRPr sz="1300">
          <a:latin typeface="Arial Narrow" pitchFamily="34" charset="0"/>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818995884936871E-2"/>
          <c:y val="2.7751940740038592E-2"/>
          <c:w val="0.96966882274220789"/>
          <c:h val="0.85329565404568553"/>
        </c:manualLayout>
      </c:layout>
      <c:barChart>
        <c:barDir val="col"/>
        <c:grouping val="clustered"/>
        <c:varyColors val="0"/>
        <c:ser>
          <c:idx val="0"/>
          <c:order val="0"/>
          <c:spPr>
            <a:solidFill>
              <a:srgbClr val="C00000"/>
            </a:solidFill>
            <a:ln w="25400">
              <a:noFill/>
            </a:ln>
          </c:spPr>
          <c:invertIfNegative val="0"/>
          <c:dPt>
            <c:idx val="11"/>
            <c:invertIfNegative val="0"/>
            <c:bubble3D val="0"/>
            <c:spPr>
              <a:solidFill>
                <a:schemeClr val="bg1">
                  <a:lumMod val="75000"/>
                </a:schemeClr>
              </a:solidFill>
              <a:ln w="25400">
                <a:noFill/>
              </a:ln>
            </c:spPr>
          </c:dPt>
          <c:dPt>
            <c:idx val="12"/>
            <c:invertIfNegative val="0"/>
            <c:bubble3D val="0"/>
            <c:spPr>
              <a:solidFill>
                <a:schemeClr val="bg1">
                  <a:lumMod val="75000"/>
                </a:schemeClr>
              </a:solidFill>
              <a:ln w="25400">
                <a:noFill/>
              </a:ln>
            </c:spPr>
          </c:dPt>
          <c:dLbls>
            <c:numFmt formatCode="#,##0.0" sourceLinked="0"/>
            <c:showLegendKey val="0"/>
            <c:showVal val="1"/>
            <c:showCatName val="0"/>
            <c:showSerName val="0"/>
            <c:showPercent val="0"/>
            <c:showBubbleSize val="0"/>
            <c:showLeaderLines val="0"/>
          </c:dLbls>
          <c:cat>
            <c:strRef>
              <c:f>'PBI PERU'!$A$6:$A$18</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'PBI PERU'!$B$6:$B$18</c:f>
              <c:numCache>
                <c:formatCode>0.00</c:formatCode>
                <c:ptCount val="13"/>
                <c:pt idx="0">
                  <c:v>56.797135807373394</c:v>
                </c:pt>
                <c:pt idx="1">
                  <c:v>61.36713163406575</c:v>
                </c:pt>
                <c:pt idx="2">
                  <c:v>69.752133393632917</c:v>
                </c:pt>
                <c:pt idx="3">
                  <c:v>79.395108528089708</c:v>
                </c:pt>
                <c:pt idx="4">
                  <c:v>92.438765553587203</c:v>
                </c:pt>
                <c:pt idx="5">
                  <c:v>107.44257219726676</c:v>
                </c:pt>
                <c:pt idx="6">
                  <c:v>127.11544995723688</c:v>
                </c:pt>
                <c:pt idx="7">
                  <c:v>127.37015273699468</c:v>
                </c:pt>
                <c:pt idx="8">
                  <c:v>153.96407749656422</c:v>
                </c:pt>
                <c:pt idx="9">
                  <c:v>176.76131802014766</c:v>
                </c:pt>
                <c:pt idx="10">
                  <c:v>199.68200000000004</c:v>
                </c:pt>
                <c:pt idx="11" formatCode="General">
                  <c:v>210.34900000000002</c:v>
                </c:pt>
                <c:pt idx="12" formatCode="General">
                  <c:v>220.56399999999999</c:v>
                </c:pt>
              </c:numCache>
            </c:numRef>
          </c:val>
        </c:ser>
        <c:dLbls>
          <c:showLegendKey val="0"/>
          <c:showVal val="0"/>
          <c:showCatName val="0"/>
          <c:showSerName val="0"/>
          <c:showPercent val="0"/>
          <c:showBubbleSize val="0"/>
        </c:dLbls>
        <c:gapWidth val="130"/>
        <c:axId val="89850624"/>
        <c:axId val="89852160"/>
      </c:barChart>
      <c:catAx>
        <c:axId val="898506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zh-CN"/>
          </a:p>
        </c:txPr>
        <c:crossAx val="89852160"/>
        <c:crosses val="autoZero"/>
        <c:auto val="1"/>
        <c:lblAlgn val="ctr"/>
        <c:lblOffset val="100"/>
        <c:noMultiLvlLbl val="0"/>
      </c:catAx>
      <c:valAx>
        <c:axId val="89852160"/>
        <c:scaling>
          <c:orientation val="minMax"/>
        </c:scaling>
        <c:delete val="1"/>
        <c:axPos val="l"/>
        <c:numFmt formatCode="#,##0" sourceLinked="0"/>
        <c:majorTickMark val="out"/>
        <c:minorTickMark val="none"/>
        <c:tickLblPos val="none"/>
        <c:crossAx val="89850624"/>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Narrow" pitchFamily="34" charset="0"/>
          <a:ea typeface="Calibri"/>
          <a:cs typeface="Calibri"/>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08569182193342E-2"/>
          <c:y val="3.6582496016999692E-2"/>
          <c:w val="0.95353076834204487"/>
          <c:h val="0.8491491448023113"/>
        </c:manualLayout>
      </c:layout>
      <c:barChart>
        <c:barDir val="col"/>
        <c:grouping val="clustered"/>
        <c:varyColors val="0"/>
        <c:ser>
          <c:idx val="1"/>
          <c:order val="0"/>
          <c:spPr>
            <a:solidFill>
              <a:srgbClr val="C00000"/>
            </a:solidFill>
            <a:ln w="25400">
              <a:noFill/>
            </a:ln>
          </c:spPr>
          <c:invertIfNegative val="0"/>
          <c:dPt>
            <c:idx val="11"/>
            <c:invertIfNegative val="0"/>
            <c:bubble3D val="0"/>
            <c:spPr>
              <a:solidFill>
                <a:schemeClr val="bg1">
                  <a:lumMod val="75000"/>
                </a:schemeClr>
              </a:solidFill>
              <a:ln w="25400">
                <a:noFill/>
              </a:ln>
            </c:spPr>
          </c:dPt>
          <c:dPt>
            <c:idx val="12"/>
            <c:invertIfNegative val="0"/>
            <c:bubble3D val="0"/>
            <c:spPr>
              <a:solidFill>
                <a:schemeClr val="bg1">
                  <a:lumMod val="75000"/>
                </a:schemeClr>
              </a:solidFill>
              <a:ln w="25400">
                <a:noFill/>
              </a:ln>
            </c:spPr>
          </c:dPt>
          <c:dLbls>
            <c:numFmt formatCode="#,##0.0" sourceLinked="0"/>
            <c:showLegendKey val="0"/>
            <c:showVal val="1"/>
            <c:showCatName val="0"/>
            <c:showSerName val="0"/>
            <c:showPercent val="0"/>
            <c:showBubbleSize val="0"/>
            <c:showLeaderLines val="0"/>
          </c:dLbls>
          <c:cat>
            <c:strRef>
              <c:f>'INV. PRIVADA'!$A$13:$A$25</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'INV. PRIVADA'!$C$13:$C$25</c:f>
              <c:numCache>
                <c:formatCode>_(* #,##0.00_);_(* \(#,##0.00\);_(* "-"??_);_(@_)</c:formatCode>
                <c:ptCount val="13"/>
                <c:pt idx="0">
                  <c:v>0.20074478813771207</c:v>
                </c:pt>
                <c:pt idx="1">
                  <c:v>6.2891641117287103</c:v>
                </c:pt>
                <c:pt idx="2">
                  <c:v>8.0886277409915213</c:v>
                </c:pt>
                <c:pt idx="3">
                  <c:v>12.004122544079999</c:v>
                </c:pt>
                <c:pt idx="4">
                  <c:v>20.061407612943793</c:v>
                </c:pt>
                <c:pt idx="5">
                  <c:v>23.328011117857098</c:v>
                </c:pt>
                <c:pt idx="6">
                  <c:v>25.864745760155191</c:v>
                </c:pt>
                <c:pt idx="7">
                  <c:v>-15.098574206789904</c:v>
                </c:pt>
                <c:pt idx="8">
                  <c:v>22.073041541107688</c:v>
                </c:pt>
                <c:pt idx="9">
                  <c:v>11.7144200169584</c:v>
                </c:pt>
                <c:pt idx="10">
                  <c:v>13.5</c:v>
                </c:pt>
                <c:pt idx="11" formatCode="0.00">
                  <c:v>4.3</c:v>
                </c:pt>
                <c:pt idx="12" formatCode="0.00">
                  <c:v>6.3</c:v>
                </c:pt>
              </c:numCache>
            </c:numRef>
          </c:val>
        </c:ser>
        <c:dLbls>
          <c:showLegendKey val="0"/>
          <c:showVal val="0"/>
          <c:showCatName val="0"/>
          <c:showSerName val="0"/>
          <c:showPercent val="0"/>
          <c:showBubbleSize val="0"/>
        </c:dLbls>
        <c:gapWidth val="150"/>
        <c:axId val="89662592"/>
        <c:axId val="89664128"/>
      </c:barChart>
      <c:catAx>
        <c:axId val="89662592"/>
        <c:scaling>
          <c:orientation val="minMax"/>
        </c:scaling>
        <c:delete val="0"/>
        <c:axPos val="b"/>
        <c:numFmt formatCode="General" sourceLinked="1"/>
        <c:majorTickMark val="none"/>
        <c:minorTickMark val="none"/>
        <c:tickLblPos val="low"/>
        <c:spPr>
          <a:ln w="3175">
            <a:solidFill>
              <a:srgbClr val="000000"/>
            </a:solidFill>
            <a:prstDash val="solid"/>
          </a:ln>
        </c:spPr>
        <c:txPr>
          <a:bodyPr rot="-5400000" vert="horz"/>
          <a:lstStyle/>
          <a:p>
            <a:pPr>
              <a:defRPr/>
            </a:pPr>
            <a:endParaRPr lang="zh-CN"/>
          </a:p>
        </c:txPr>
        <c:crossAx val="89664128"/>
        <c:crosses val="autoZero"/>
        <c:auto val="0"/>
        <c:lblAlgn val="ctr"/>
        <c:lblOffset val="100"/>
        <c:tickLblSkip val="1"/>
        <c:tickMarkSkip val="1"/>
        <c:noMultiLvlLbl val="0"/>
      </c:catAx>
      <c:valAx>
        <c:axId val="89664128"/>
        <c:scaling>
          <c:orientation val="minMax"/>
          <c:max val="30"/>
        </c:scaling>
        <c:delete val="1"/>
        <c:axPos val="l"/>
        <c:numFmt formatCode="#,##0" sourceLinked="0"/>
        <c:majorTickMark val="none"/>
        <c:minorTickMark val="none"/>
        <c:tickLblPos val="none"/>
        <c:crossAx val="89662592"/>
        <c:crosses val="autoZero"/>
        <c:crossBetween val="between"/>
        <c:majorUnit val="5"/>
      </c:valAx>
      <c:spPr>
        <a:noFill/>
        <a:ln w="25400">
          <a:noFill/>
        </a:ln>
      </c:spPr>
    </c:plotArea>
    <c:plotVisOnly val="1"/>
    <c:dispBlanksAs val="gap"/>
    <c:showDLblsOverMax val="0"/>
  </c:chart>
  <c:spPr>
    <a:noFill/>
    <a:ln w="3175">
      <a:noFill/>
      <a:prstDash val="solid"/>
    </a:ln>
  </c:spPr>
  <c:txPr>
    <a:bodyPr/>
    <a:lstStyle/>
    <a:p>
      <a:pPr>
        <a:defRPr sz="1200" b="0" i="0" u="none" strike="noStrike" baseline="0">
          <a:solidFill>
            <a:srgbClr val="000000"/>
          </a:solidFill>
          <a:latin typeface="Arial Narrow" pitchFamily="34" charset="0"/>
          <a:ea typeface="Tahoma"/>
          <a:cs typeface="Tahoma"/>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rgbClr val="C00000"/>
            </a:solidFill>
            <a:ln w="25400">
              <a:noFill/>
            </a:ln>
          </c:spPr>
          <c:invertIfNegative val="0"/>
          <c:dPt>
            <c:idx val="11"/>
            <c:invertIfNegative val="0"/>
            <c:bubble3D val="0"/>
            <c:spPr>
              <a:solidFill>
                <a:schemeClr val="bg1">
                  <a:lumMod val="75000"/>
                </a:schemeClr>
              </a:solidFill>
              <a:ln w="25400">
                <a:noFill/>
              </a:ln>
            </c:spPr>
          </c:dPt>
          <c:dPt>
            <c:idx val="12"/>
            <c:invertIfNegative val="0"/>
            <c:bubble3D val="0"/>
            <c:spPr>
              <a:solidFill>
                <a:schemeClr val="bg1">
                  <a:lumMod val="75000"/>
                </a:schemeClr>
              </a:solidFill>
              <a:ln w="25400">
                <a:noFill/>
              </a:ln>
            </c:spPr>
          </c:dPt>
          <c:dLbls>
            <c:numFmt formatCode="#,##0.0" sourceLinked="0"/>
            <c:showLegendKey val="0"/>
            <c:showVal val="1"/>
            <c:showCatName val="0"/>
            <c:showSerName val="0"/>
            <c:showPercent val="0"/>
            <c:showBubbleSize val="0"/>
            <c:showLeaderLines val="0"/>
          </c:dLbls>
          <c:cat>
            <c:strRef>
              <c:f>'INV. PRIVADA'!$A$60:$A$72</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'INV. PRIVADA'!$E$60:$E$72</c:f>
              <c:numCache>
                <c:formatCode>_(* #,##0.00_);_(* \(#,##0.00\);_(* "-"??_);_(@_)</c:formatCode>
                <c:ptCount val="13"/>
                <c:pt idx="0">
                  <c:v>8396.2971730771533</c:v>
                </c:pt>
                <c:pt idx="1">
                  <c:v>9223.4901128982474</c:v>
                </c:pt>
                <c:pt idx="2">
                  <c:v>10545.846635260345</c:v>
                </c:pt>
                <c:pt idx="3">
                  <c:v>12284.80056979797</c:v>
                </c:pt>
                <c:pt idx="4">
                  <c:v>15117.781200422063</c:v>
                </c:pt>
                <c:pt idx="5">
                  <c:v>19471.475180151519</c:v>
                </c:pt>
                <c:pt idx="6">
                  <c:v>27317.260629548011</c:v>
                </c:pt>
                <c:pt idx="7">
                  <c:v>22409.853121441702</c:v>
                </c:pt>
                <c:pt idx="8">
                  <c:v>29497.918369565723</c:v>
                </c:pt>
                <c:pt idx="9">
                  <c:v>34605.836630829035</c:v>
                </c:pt>
                <c:pt idx="10">
                  <c:v>42811.543609940323</c:v>
                </c:pt>
                <c:pt idx="11">
                  <c:v>45288</c:v>
                </c:pt>
                <c:pt idx="12">
                  <c:v>50407.352941176476</c:v>
                </c:pt>
              </c:numCache>
            </c:numRef>
          </c:val>
        </c:ser>
        <c:dLbls>
          <c:showLegendKey val="0"/>
          <c:showVal val="0"/>
          <c:showCatName val="0"/>
          <c:showSerName val="0"/>
          <c:showPercent val="0"/>
          <c:showBubbleSize val="0"/>
        </c:dLbls>
        <c:gapWidth val="150"/>
        <c:overlap val="-25"/>
        <c:axId val="89697280"/>
        <c:axId val="89707264"/>
      </c:barChart>
      <c:catAx>
        <c:axId val="89697280"/>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a:pPr>
            <a:endParaRPr lang="zh-CN"/>
          </a:p>
        </c:txPr>
        <c:crossAx val="89707264"/>
        <c:crosses val="autoZero"/>
        <c:auto val="0"/>
        <c:lblAlgn val="ctr"/>
        <c:lblOffset val="100"/>
        <c:tickLblSkip val="1"/>
        <c:tickMarkSkip val="1"/>
        <c:noMultiLvlLbl val="0"/>
      </c:catAx>
      <c:valAx>
        <c:axId val="89707264"/>
        <c:scaling>
          <c:orientation val="minMax"/>
        </c:scaling>
        <c:delete val="0"/>
        <c:axPos val="l"/>
        <c:numFmt formatCode="#,##0" sourceLinked="0"/>
        <c:majorTickMark val="none"/>
        <c:minorTickMark val="none"/>
        <c:tickLblPos val="none"/>
        <c:spPr>
          <a:ln w="9525">
            <a:noFill/>
          </a:ln>
        </c:spPr>
        <c:crossAx val="89697280"/>
        <c:crosses val="autoZero"/>
        <c:crossBetween val="between"/>
        <c:majorUnit val="5000"/>
        <c:dispUnits>
          <c:builtInUnit val="thousands"/>
        </c:dispUnits>
      </c:valAx>
      <c:spPr>
        <a:noFill/>
        <a:ln w="25400">
          <a:noFill/>
        </a:ln>
      </c:spPr>
    </c:plotArea>
    <c:plotVisOnly val="1"/>
    <c:dispBlanksAs val="gap"/>
    <c:showDLblsOverMax val="0"/>
  </c:chart>
  <c:spPr>
    <a:noFill/>
    <a:ln w="3175">
      <a:noFill/>
      <a:prstDash val="solid"/>
    </a:ln>
  </c:spPr>
  <c:txPr>
    <a:bodyPr/>
    <a:lstStyle/>
    <a:p>
      <a:pPr>
        <a:defRPr sz="1200" b="0" i="0" u="none" strike="noStrike" baseline="0">
          <a:solidFill>
            <a:srgbClr val="000000"/>
          </a:solidFill>
          <a:latin typeface="Arial Narrow" pitchFamily="34" charset="0"/>
          <a:ea typeface="Tahoma"/>
          <a:cs typeface="Tahoma"/>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849220983318655E-2"/>
          <c:y val="0"/>
          <c:w val="0.93230155803336268"/>
          <c:h val="0.8975374618239691"/>
        </c:manualLayout>
      </c:layout>
      <c:barChart>
        <c:barDir val="col"/>
        <c:grouping val="clustered"/>
        <c:varyColors val="0"/>
        <c:ser>
          <c:idx val="0"/>
          <c:order val="0"/>
          <c:spPr>
            <a:solidFill>
              <a:schemeClr val="bg1">
                <a:lumMod val="75000"/>
              </a:schemeClr>
            </a:solidFill>
          </c:spPr>
          <c:invertIfNegative val="0"/>
          <c:dPt>
            <c:idx val="0"/>
            <c:invertIfNegative val="0"/>
            <c:bubble3D val="0"/>
            <c:spPr>
              <a:solidFill>
                <a:srgbClr val="C00000"/>
              </a:solidFill>
            </c:spPr>
          </c:dPt>
          <c:dLbls>
            <c:numFmt formatCode="#,##0.0" sourceLinked="0"/>
            <c:showLegendKey val="0"/>
            <c:showVal val="1"/>
            <c:showCatName val="0"/>
            <c:showSerName val="0"/>
            <c:showPercent val="0"/>
            <c:showBubbleSize val="0"/>
            <c:showLeaderLines val="0"/>
          </c:dLbls>
          <c:cat>
            <c:strRef>
              <c:f>Comparativos!$G$136:$G$141</c:f>
              <c:strCache>
                <c:ptCount val="6"/>
                <c:pt idx="0">
                  <c:v>Perú</c:v>
                </c:pt>
                <c:pt idx="1">
                  <c:v>Chile</c:v>
                </c:pt>
                <c:pt idx="2">
                  <c:v>México</c:v>
                </c:pt>
                <c:pt idx="3">
                  <c:v>Argentina</c:v>
                </c:pt>
                <c:pt idx="4">
                  <c:v>Colombia</c:v>
                </c:pt>
                <c:pt idx="5">
                  <c:v>Brasil</c:v>
                </c:pt>
              </c:strCache>
            </c:strRef>
          </c:cat>
          <c:val>
            <c:numRef>
              <c:f>Comparativos!$H$136:$H$141</c:f>
              <c:numCache>
                <c:formatCode>_ * #,##0.0_ ;_ * \-#,##0.0_ ;_ * "-"??_ ;_ @_ </c:formatCode>
                <c:ptCount val="6"/>
                <c:pt idx="0">
                  <c:v>27.893999999999991</c:v>
                </c:pt>
                <c:pt idx="1">
                  <c:v>25.666</c:v>
                </c:pt>
                <c:pt idx="2">
                  <c:v>24.167000000000005</c:v>
                </c:pt>
                <c:pt idx="3">
                  <c:v>24.247</c:v>
                </c:pt>
                <c:pt idx="4">
                  <c:v>23.731999999999999</c:v>
                </c:pt>
                <c:pt idx="5">
                  <c:v>19.164999999999999</c:v>
                </c:pt>
              </c:numCache>
            </c:numRef>
          </c:val>
        </c:ser>
        <c:dLbls>
          <c:showLegendKey val="0"/>
          <c:showVal val="0"/>
          <c:showCatName val="0"/>
          <c:showSerName val="0"/>
          <c:showPercent val="0"/>
          <c:showBubbleSize val="0"/>
        </c:dLbls>
        <c:gapWidth val="150"/>
        <c:axId val="89770624"/>
        <c:axId val="89776512"/>
      </c:barChart>
      <c:catAx>
        <c:axId val="89770624"/>
        <c:scaling>
          <c:orientation val="minMax"/>
        </c:scaling>
        <c:delete val="0"/>
        <c:axPos val="b"/>
        <c:majorTickMark val="out"/>
        <c:minorTickMark val="none"/>
        <c:tickLblPos val="nextTo"/>
        <c:crossAx val="89776512"/>
        <c:crosses val="autoZero"/>
        <c:auto val="1"/>
        <c:lblAlgn val="ctr"/>
        <c:lblOffset val="100"/>
        <c:noMultiLvlLbl val="0"/>
      </c:catAx>
      <c:valAx>
        <c:axId val="89776512"/>
        <c:scaling>
          <c:orientation val="minMax"/>
        </c:scaling>
        <c:delete val="1"/>
        <c:axPos val="l"/>
        <c:numFmt formatCode="_ * #,##0.0_ ;_ * \-#,##0.0_ ;_ * &quot;-&quot;??_ ;_ @_ " sourceLinked="1"/>
        <c:majorTickMark val="out"/>
        <c:minorTickMark val="none"/>
        <c:tickLblPos val="none"/>
        <c:crossAx val="89770624"/>
        <c:crosses val="autoZero"/>
        <c:crossBetween val="between"/>
      </c:valAx>
    </c:plotArea>
    <c:plotVisOnly val="1"/>
    <c:dispBlanksAs val="gap"/>
    <c:showDLblsOverMax val="0"/>
  </c:chart>
  <c:txPr>
    <a:bodyPr/>
    <a:lstStyle/>
    <a:p>
      <a:pPr>
        <a:defRPr sz="1200">
          <a:latin typeface="Arial Narrow"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81346079041838E-2"/>
          <c:y val="3.7641318394617956E-2"/>
          <c:w val="0.95023730784191618"/>
          <c:h val="0.88875470583733951"/>
        </c:manualLayout>
      </c:layout>
      <c:barChart>
        <c:barDir val="col"/>
        <c:grouping val="stacked"/>
        <c:varyColors val="0"/>
        <c:ser>
          <c:idx val="0"/>
          <c:order val="0"/>
          <c:tx>
            <c:v>Inversión privada</c:v>
          </c:tx>
          <c:spPr>
            <a:solidFill>
              <a:schemeClr val="bg1">
                <a:lumMod val="65000"/>
              </a:schemeClr>
            </a:solidFill>
          </c:spPr>
          <c:invertIfNegative val="0"/>
          <c:dPt>
            <c:idx val="11"/>
            <c:invertIfNegative val="0"/>
            <c:bubble3D val="0"/>
            <c:spPr>
              <a:solidFill>
                <a:srgbClr val="A6A6A6">
                  <a:alpha val="60000"/>
                </a:srgbClr>
              </a:solidFill>
            </c:spPr>
          </c:dPt>
          <c:dPt>
            <c:idx val="12"/>
            <c:invertIfNegative val="0"/>
            <c:bubble3D val="0"/>
            <c:spPr>
              <a:solidFill>
                <a:srgbClr val="A6A6A6">
                  <a:alpha val="60000"/>
                </a:srgbClr>
              </a:solidFill>
            </c:spPr>
          </c:dPt>
          <c:dLbls>
            <c:numFmt formatCode="#,##0.0" sourceLinked="0"/>
            <c:txPr>
              <a:bodyPr/>
              <a:lstStyle/>
              <a:p>
                <a:pPr>
                  <a:defRPr sz="900"/>
                </a:pPr>
                <a:endParaRPr lang="zh-CN"/>
              </a:p>
            </c:txPr>
            <c:showLegendKey val="0"/>
            <c:showVal val="1"/>
            <c:showCatName val="0"/>
            <c:showSerName val="0"/>
            <c:showPercent val="0"/>
            <c:showBubbleSize val="0"/>
            <c:showLeaderLines val="0"/>
          </c:dLbls>
          <c:cat>
            <c:strRef>
              <c:f>'INV. PRIVADA'!$A$129:$A$141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'INV. PRIVADA'!$C$129:$C$141</c:f>
              <c:numCache>
                <c:formatCode>_ * #,##0.0_ ;_ * \-#,##0.0_ ;_ * "-"??_ ;_ @_ </c:formatCode>
                <c:ptCount val="13"/>
                <c:pt idx="0">
                  <c:v>14.793542527221502</c:v>
                </c:pt>
                <c:pt idx="1">
                  <c:v>15.035936615493206</c:v>
                </c:pt>
                <c:pt idx="2">
                  <c:v>15.132980257416904</c:v>
                </c:pt>
                <c:pt idx="3">
                  <c:v>15.4781875659455</c:v>
                </c:pt>
                <c:pt idx="4">
                  <c:v>16.378285173017201</c:v>
                </c:pt>
                <c:pt idx="5">
                  <c:v>18.158100382873293</c:v>
                </c:pt>
                <c:pt idx="6">
                  <c:v>21.539718126059007</c:v>
                </c:pt>
                <c:pt idx="7">
                  <c:v>17.655043722616508</c:v>
                </c:pt>
                <c:pt idx="8">
                  <c:v>19.173559392598701</c:v>
                </c:pt>
                <c:pt idx="9">
                  <c:v>19.592976721927194</c:v>
                </c:pt>
                <c:pt idx="10">
                  <c:v>21.455789135015991</c:v>
                </c:pt>
                <c:pt idx="11" formatCode="_(* #,##0.00_);_(* \(#,##0.00\);_(* &quot;-&quot;??_);_(@_)">
                  <c:v>22.2</c:v>
                </c:pt>
                <c:pt idx="12" formatCode="_(* #,##0.00_);_(* \(#,##0.00\);_(* &quot;-&quot;??_);_(@_)">
                  <c:v>22.7</c:v>
                </c:pt>
              </c:numCache>
            </c:numRef>
          </c:val>
        </c:ser>
        <c:ser>
          <c:idx val="1"/>
          <c:order val="1"/>
          <c:tx>
            <c:v>Inversión pública</c:v>
          </c:tx>
          <c:spPr>
            <a:solidFill>
              <a:srgbClr val="C00000"/>
            </a:solidFill>
          </c:spPr>
          <c:invertIfNegative val="0"/>
          <c:dPt>
            <c:idx val="11"/>
            <c:invertIfNegative val="0"/>
            <c:bubble3D val="0"/>
            <c:spPr>
              <a:solidFill>
                <a:srgbClr val="C00000">
                  <a:alpha val="61961"/>
                </a:srgbClr>
              </a:solidFill>
            </c:spPr>
          </c:dPt>
          <c:dPt>
            <c:idx val="12"/>
            <c:invertIfNegative val="0"/>
            <c:bubble3D val="0"/>
            <c:spPr>
              <a:solidFill>
                <a:srgbClr val="C00000">
                  <a:alpha val="61961"/>
                </a:srgbClr>
              </a:solidFill>
            </c:spPr>
          </c:dPt>
          <c:dLbls>
            <c:numFmt formatCode="#,##0.0" sourceLinked="0"/>
            <c:txPr>
              <a:bodyPr/>
              <a:lstStyle/>
              <a:p>
                <a:pPr>
                  <a:defRPr sz="900">
                    <a:solidFill>
                      <a:schemeClr val="bg1"/>
                    </a:solidFill>
                  </a:defRPr>
                </a:pPr>
                <a:endParaRPr lang="zh-CN"/>
              </a:p>
            </c:txPr>
            <c:showLegendKey val="0"/>
            <c:showVal val="1"/>
            <c:showCatName val="0"/>
            <c:showSerName val="0"/>
            <c:showPercent val="0"/>
            <c:showBubbleSize val="0"/>
            <c:showLeaderLines val="0"/>
          </c:dLbls>
          <c:cat>
            <c:strRef>
              <c:f>'INV. PRIVADA'!$A$129:$A$141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'INV. PRIVADA'!$D$129:$D$141</c:f>
              <c:numCache>
                <c:formatCode>_ * #,##0.0_ ;_ * \-#,##0.0_ ;_ * "-"??_ ;_ @_ </c:formatCode>
                <c:ptCount val="13"/>
                <c:pt idx="0">
                  <c:v>2.8067744276079098</c:v>
                </c:pt>
                <c:pt idx="1">
                  <c:v>2.789415272107771</c:v>
                </c:pt>
                <c:pt idx="2">
                  <c:v>2.7545042363591299</c:v>
                </c:pt>
                <c:pt idx="3">
                  <c:v>2.895139706910471</c:v>
                </c:pt>
                <c:pt idx="4">
                  <c:v>3.0795412348843598</c:v>
                </c:pt>
                <c:pt idx="5">
                  <c:v>3.3786210602682192</c:v>
                </c:pt>
                <c:pt idx="6">
                  <c:v>4.3228138367605968</c:v>
                </c:pt>
                <c:pt idx="7">
                  <c:v>5.1972784677105182</c:v>
                </c:pt>
                <c:pt idx="8">
                  <c:v>5.9189286562423398</c:v>
                </c:pt>
                <c:pt idx="9">
                  <c:v>4.5107247515370483</c:v>
                </c:pt>
                <c:pt idx="10">
                  <c:v>5.2097849780959562</c:v>
                </c:pt>
                <c:pt idx="11" formatCode="_(* #,##0.00_);_(* \(#,##0.00\);_(* &quot;-&quot;??_);_(@_)">
                  <c:v>6</c:v>
                </c:pt>
                <c:pt idx="12" formatCode="_(* #,##0.00_);_(* \(#,##0.00\);_(* &quot;-&quot;??_);_(@_)">
                  <c:v>6.4</c:v>
                </c:pt>
              </c:numCache>
            </c:numRef>
          </c:val>
        </c:ser>
        <c:dLbls>
          <c:showLegendKey val="0"/>
          <c:showVal val="0"/>
          <c:showCatName val="0"/>
          <c:showSerName val="0"/>
          <c:showPercent val="0"/>
          <c:showBubbleSize val="0"/>
        </c:dLbls>
        <c:gapWidth val="72"/>
        <c:overlap val="100"/>
        <c:axId val="89844352"/>
        <c:axId val="91099520"/>
      </c:barChart>
      <c:catAx>
        <c:axId val="89844352"/>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a:pPr>
            <a:endParaRPr lang="zh-CN"/>
          </a:p>
        </c:txPr>
        <c:crossAx val="91099520"/>
        <c:crosses val="autoZero"/>
        <c:auto val="0"/>
        <c:lblAlgn val="ctr"/>
        <c:lblOffset val="100"/>
        <c:tickLblSkip val="1"/>
        <c:tickMarkSkip val="1"/>
        <c:noMultiLvlLbl val="0"/>
      </c:catAx>
      <c:valAx>
        <c:axId val="91099520"/>
        <c:scaling>
          <c:orientation val="minMax"/>
          <c:max val="30"/>
        </c:scaling>
        <c:delete val="1"/>
        <c:axPos val="l"/>
        <c:numFmt formatCode="#,##0" sourceLinked="0"/>
        <c:majorTickMark val="out"/>
        <c:minorTickMark val="none"/>
        <c:tickLblPos val="none"/>
        <c:crossAx val="89844352"/>
        <c:crosses val="autoZero"/>
        <c:crossBetween val="between"/>
        <c:majorUnit val="4"/>
      </c:valAx>
      <c:spPr>
        <a:noFill/>
        <a:ln w="25400">
          <a:noFill/>
        </a:ln>
      </c:spPr>
    </c:plotArea>
    <c:legend>
      <c:legendPos val="b"/>
      <c:layout>
        <c:manualLayout>
          <c:xMode val="edge"/>
          <c:yMode val="edge"/>
          <c:x val="2.2812293842819714E-2"/>
          <c:y val="6.083530835696347E-2"/>
          <c:w val="0.28936488983815212"/>
          <c:h val="0.14869718495813383"/>
        </c:manualLayout>
      </c:layout>
      <c:overlay val="0"/>
    </c:legend>
    <c:plotVisOnly val="1"/>
    <c:dispBlanksAs val="gap"/>
    <c:showDLblsOverMax val="0"/>
  </c:chart>
  <c:spPr>
    <a:noFill/>
    <a:ln w="3175">
      <a:noFill/>
      <a:prstDash val="solid"/>
    </a:ln>
  </c:spPr>
  <c:txPr>
    <a:bodyPr/>
    <a:lstStyle/>
    <a:p>
      <a:pPr>
        <a:defRPr sz="1200" b="0" i="0" u="none" strike="noStrike" baseline="0">
          <a:solidFill>
            <a:srgbClr val="000000"/>
          </a:solidFill>
          <a:latin typeface="Arial Narrow" pitchFamily="34" charset="0"/>
          <a:ea typeface="Tahoma"/>
          <a:cs typeface="Tahoma"/>
        </a:defRPr>
      </a:pPr>
      <a:endParaRPr lang="zh-CN"/>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150"/>
        <c:axId val="91369472"/>
        <c:axId val="91371008"/>
      </c:barChart>
      <c:catAx>
        <c:axId val="91369472"/>
        <c:scaling>
          <c:orientation val="minMax"/>
        </c:scaling>
        <c:delete val="0"/>
        <c:axPos val="b"/>
        <c:majorTickMark val="none"/>
        <c:minorTickMark val="none"/>
        <c:tickLblPos val="nextTo"/>
        <c:txPr>
          <a:bodyPr rot="-5400000" vert="horz"/>
          <a:lstStyle/>
          <a:p>
            <a:pPr>
              <a:defRPr/>
            </a:pPr>
            <a:endParaRPr lang="zh-CN"/>
          </a:p>
        </c:txPr>
        <c:crossAx val="91371008"/>
        <c:crosses val="autoZero"/>
        <c:auto val="1"/>
        <c:lblAlgn val="ctr"/>
        <c:lblOffset val="100"/>
        <c:noMultiLvlLbl val="0"/>
      </c:catAx>
      <c:valAx>
        <c:axId val="91371008"/>
        <c:scaling>
          <c:orientation val="minMax"/>
          <c:max val="60000"/>
        </c:scaling>
        <c:delete val="1"/>
        <c:axPos val="l"/>
        <c:numFmt formatCode="General" sourceLinked="1"/>
        <c:majorTickMark val="none"/>
        <c:minorTickMark val="none"/>
        <c:tickLblPos val="none"/>
        <c:crossAx val="91369472"/>
        <c:crosses val="autoZero"/>
        <c:crossBetween val="between"/>
        <c:dispUnits>
          <c:builtInUnit val="thousands"/>
        </c:dispUnits>
      </c:valAx>
    </c:plotArea>
    <c:plotVisOnly val="1"/>
    <c:dispBlanksAs val="gap"/>
    <c:showDLblsOverMax val="0"/>
  </c:chart>
  <c:txPr>
    <a:bodyPr/>
    <a:lstStyle/>
    <a:p>
      <a:pPr>
        <a:defRPr sz="1200">
          <a:latin typeface="Arial" pitchFamily="34" charset="0"/>
          <a:cs typeface="Arial" pitchFamily="34" charset="0"/>
        </a:defRPr>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bg1">
                  <a:lumMod val="65000"/>
                </a:schemeClr>
              </a:solidFill>
            </c:spPr>
          </c:dPt>
          <c:dPt>
            <c:idx val="1"/>
            <c:invertIfNegative val="0"/>
            <c:bubble3D val="0"/>
            <c:spPr>
              <a:solidFill>
                <a:srgbClr val="FF0000"/>
              </a:solidFill>
            </c:spPr>
          </c:dPt>
          <c:dPt>
            <c:idx val="2"/>
            <c:invertIfNegative val="0"/>
            <c:bubble3D val="0"/>
            <c:spPr>
              <a:solidFill>
                <a:schemeClr val="bg1">
                  <a:lumMod val="65000"/>
                </a:schemeClr>
              </a:solidFill>
            </c:spPr>
          </c:dPt>
          <c:dPt>
            <c:idx val="3"/>
            <c:invertIfNegative val="0"/>
            <c:bubble3D val="0"/>
            <c:spPr>
              <a:solidFill>
                <a:schemeClr val="bg1">
                  <a:lumMod val="65000"/>
                </a:schemeClr>
              </a:solidFill>
            </c:spPr>
          </c:dPt>
          <c:dPt>
            <c:idx val="4"/>
            <c:invertIfNegative val="0"/>
            <c:bubble3D val="0"/>
            <c:spPr>
              <a:solidFill>
                <a:schemeClr val="bg1">
                  <a:lumMod val="65000"/>
                </a:schemeClr>
              </a:solidFill>
            </c:spPr>
          </c:dPt>
          <c:dPt>
            <c:idx val="5"/>
            <c:invertIfNegative val="0"/>
            <c:bubble3D val="0"/>
            <c:spPr>
              <a:solidFill>
                <a:schemeClr val="bg1">
                  <a:lumMod val="65000"/>
                </a:schemeClr>
              </a:solidFill>
            </c:spPr>
          </c:dPt>
          <c:dLbls>
            <c:numFmt formatCode="#,##0.0" sourceLinked="0"/>
            <c:showLegendKey val="0"/>
            <c:showVal val="1"/>
            <c:showCatName val="0"/>
            <c:showSerName val="0"/>
            <c:showPercent val="0"/>
            <c:showBubbleSize val="0"/>
            <c:showLeaderLines val="0"/>
          </c:dLbls>
          <c:cat>
            <c:strRef>
              <c:f>[Lili.xlsx]IED!$B$5:$B$10</c:f>
              <c:strCache>
                <c:ptCount val="6"/>
                <c:pt idx="0">
                  <c:v>Chile</c:v>
                </c:pt>
                <c:pt idx="1">
                  <c:v>Peru</c:v>
                </c:pt>
                <c:pt idx="2">
                  <c:v>Colombia</c:v>
                </c:pt>
                <c:pt idx="3">
                  <c:v>LAC</c:v>
                </c:pt>
                <c:pt idx="4">
                  <c:v>Brazil</c:v>
                </c:pt>
                <c:pt idx="5">
                  <c:v>Mexcio</c:v>
                </c:pt>
              </c:strCache>
            </c:strRef>
          </c:cat>
          <c:val>
            <c:numRef>
              <c:f>[Lili.xlsx]IED!$C$5:$C$10</c:f>
              <c:numCache>
                <c:formatCode>General</c:formatCode>
                <c:ptCount val="6"/>
                <c:pt idx="0">
                  <c:v>10.6</c:v>
                </c:pt>
                <c:pt idx="1">
                  <c:v>6.2</c:v>
                </c:pt>
                <c:pt idx="2">
                  <c:v>4.3</c:v>
                </c:pt>
                <c:pt idx="3">
                  <c:v>3.9</c:v>
                </c:pt>
                <c:pt idx="4">
                  <c:v>3.7</c:v>
                </c:pt>
                <c:pt idx="5">
                  <c:v>1.7</c:v>
                </c:pt>
              </c:numCache>
            </c:numRef>
          </c:val>
        </c:ser>
        <c:dLbls>
          <c:showLegendKey val="0"/>
          <c:showVal val="0"/>
          <c:showCatName val="0"/>
          <c:showSerName val="0"/>
          <c:showPercent val="0"/>
          <c:showBubbleSize val="0"/>
        </c:dLbls>
        <c:gapWidth val="150"/>
        <c:axId val="91406336"/>
        <c:axId val="91407872"/>
      </c:barChart>
      <c:catAx>
        <c:axId val="91406336"/>
        <c:scaling>
          <c:orientation val="minMax"/>
        </c:scaling>
        <c:delete val="0"/>
        <c:axPos val="b"/>
        <c:numFmt formatCode="General" sourceLinked="1"/>
        <c:majorTickMark val="out"/>
        <c:minorTickMark val="none"/>
        <c:tickLblPos val="nextTo"/>
        <c:crossAx val="91407872"/>
        <c:crosses val="autoZero"/>
        <c:auto val="1"/>
        <c:lblAlgn val="ctr"/>
        <c:lblOffset val="100"/>
        <c:noMultiLvlLbl val="0"/>
      </c:catAx>
      <c:valAx>
        <c:axId val="91407872"/>
        <c:scaling>
          <c:orientation val="minMax"/>
        </c:scaling>
        <c:delete val="1"/>
        <c:axPos val="l"/>
        <c:numFmt formatCode="General" sourceLinked="1"/>
        <c:majorTickMark val="out"/>
        <c:minorTickMark val="none"/>
        <c:tickLblPos val="none"/>
        <c:crossAx val="91406336"/>
        <c:crosses val="autoZero"/>
        <c:crossBetween val="between"/>
      </c:valAx>
    </c:plotArea>
    <c:plotVisOnly val="1"/>
    <c:dispBlanksAs val="gap"/>
    <c:showDLblsOverMax val="0"/>
  </c:chart>
  <c:txPr>
    <a:bodyPr/>
    <a:lstStyle/>
    <a:p>
      <a:pPr>
        <a:defRPr sz="1200">
          <a:latin typeface="Arial Narrow" pitchFamily="34" charset="0"/>
          <a:cs typeface="Arial" pitchFamily="34" charset="0"/>
        </a:defRPr>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0.0657</cdr:x>
      <cdr:y>0.06122</cdr:y>
    </cdr:from>
    <cdr:to>
      <cdr:x>0.38301</cdr:x>
      <cdr:y>0.12245</cdr:y>
    </cdr:to>
    <cdr:sp macro="" textlink="">
      <cdr:nvSpPr>
        <cdr:cNvPr id="2" name="1 Rectángulo"/>
        <cdr:cNvSpPr/>
      </cdr:nvSpPr>
      <cdr:spPr>
        <a:xfrm xmlns:a="http://schemas.openxmlformats.org/drawingml/2006/main">
          <a:off x="268354" y="216024"/>
          <a:ext cx="1296144"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dirty="0" smtClean="0"/>
            <a:t>Private investment</a:t>
          </a:r>
          <a:endParaRPr lang="en-US" dirty="0"/>
        </a:p>
      </cdr:txBody>
    </cdr:sp>
  </cdr:relSizeAnchor>
  <cdr:relSizeAnchor xmlns:cdr="http://schemas.openxmlformats.org/drawingml/2006/chartDrawing">
    <cdr:from>
      <cdr:x>0.0657</cdr:x>
      <cdr:y>0.14286</cdr:y>
    </cdr:from>
    <cdr:to>
      <cdr:x>0.38301</cdr:x>
      <cdr:y>0.20408</cdr:y>
    </cdr:to>
    <cdr:sp macro="" textlink="">
      <cdr:nvSpPr>
        <cdr:cNvPr id="3" name="1 Rectángulo"/>
        <cdr:cNvSpPr/>
      </cdr:nvSpPr>
      <cdr:spPr>
        <a:xfrm xmlns:a="http://schemas.openxmlformats.org/drawingml/2006/main">
          <a:off x="268354" y="504056"/>
          <a:ext cx="1296144"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solidFill>
                <a:schemeClr val="tx1"/>
              </a:solidFill>
            </a:rPr>
            <a:t>Public  investment</a:t>
          </a:r>
          <a:endParaRPr lang="en-US"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3"/>
            <a:ext cx="2944342" cy="495873"/>
          </a:xfrm>
          <a:prstGeom prst="rect">
            <a:avLst/>
          </a:prstGeom>
        </p:spPr>
        <p:txBody>
          <a:bodyPr vert="horz" wrap="square" lIns="91405" tIns="45700" rIns="91405" bIns="45700" numCol="1" anchor="t" anchorCtr="0" compatLnSpc="1">
            <a:prstTxWarp prst="textNoShape">
              <a:avLst/>
            </a:prstTxWarp>
          </a:bodyPr>
          <a:lstStyle>
            <a:lvl1pPr>
              <a:defRPr sz="1300"/>
            </a:lvl1pPr>
          </a:lstStyle>
          <a:p>
            <a:endParaRPr lang="en-US"/>
          </a:p>
        </p:txBody>
      </p:sp>
      <p:sp>
        <p:nvSpPr>
          <p:cNvPr id="3" name="2 Marcador de fecha"/>
          <p:cNvSpPr>
            <a:spLocks noGrp="1"/>
          </p:cNvSpPr>
          <p:nvPr>
            <p:ph type="dt" sz="quarter" idx="1"/>
          </p:nvPr>
        </p:nvSpPr>
        <p:spPr>
          <a:xfrm>
            <a:off x="3851817" y="13"/>
            <a:ext cx="2944342" cy="495873"/>
          </a:xfrm>
          <a:prstGeom prst="rect">
            <a:avLst/>
          </a:prstGeom>
        </p:spPr>
        <p:txBody>
          <a:bodyPr vert="horz" wrap="square" lIns="91405" tIns="45700" rIns="91405" bIns="45700" numCol="1" anchor="t" anchorCtr="0" compatLnSpc="1">
            <a:prstTxWarp prst="textNoShape">
              <a:avLst/>
            </a:prstTxWarp>
          </a:bodyPr>
          <a:lstStyle>
            <a:lvl1pPr algn="r">
              <a:defRPr sz="1300"/>
            </a:lvl1pPr>
          </a:lstStyle>
          <a:p>
            <a:fld id="{6FC47BA5-5C6A-4BC6-985B-9F893AE9EE5D}" type="datetimeFigureOut">
              <a:rPr lang="es-ES"/>
              <a:pPr/>
              <a:t>24/02/2014</a:t>
            </a:fld>
            <a:endParaRPr lang="en-US"/>
          </a:p>
        </p:txBody>
      </p:sp>
      <p:sp>
        <p:nvSpPr>
          <p:cNvPr id="4" name="3 Marcador de pie de página"/>
          <p:cNvSpPr>
            <a:spLocks noGrp="1"/>
          </p:cNvSpPr>
          <p:nvPr>
            <p:ph type="ftr" sz="quarter" idx="2"/>
          </p:nvPr>
        </p:nvSpPr>
        <p:spPr>
          <a:xfrm>
            <a:off x="3" y="9430826"/>
            <a:ext cx="2944342" cy="495873"/>
          </a:xfrm>
          <a:prstGeom prst="rect">
            <a:avLst/>
          </a:prstGeom>
        </p:spPr>
        <p:txBody>
          <a:bodyPr vert="horz" wrap="square" lIns="91405" tIns="45700" rIns="91405" bIns="45700" numCol="1" anchor="b" anchorCtr="0" compatLnSpc="1">
            <a:prstTxWarp prst="textNoShape">
              <a:avLst/>
            </a:prstTxWarp>
          </a:bodyPr>
          <a:lstStyle>
            <a:lvl1pPr>
              <a:defRPr sz="1300"/>
            </a:lvl1pPr>
          </a:lstStyle>
          <a:p>
            <a:endParaRPr lang="en-US"/>
          </a:p>
        </p:txBody>
      </p:sp>
      <p:sp>
        <p:nvSpPr>
          <p:cNvPr id="5" name="4 Marcador de número de diapositiva"/>
          <p:cNvSpPr>
            <a:spLocks noGrp="1"/>
          </p:cNvSpPr>
          <p:nvPr>
            <p:ph type="sldNum" sz="quarter" idx="3"/>
          </p:nvPr>
        </p:nvSpPr>
        <p:spPr>
          <a:xfrm>
            <a:off x="3851817" y="9430826"/>
            <a:ext cx="2944342" cy="495873"/>
          </a:xfrm>
          <a:prstGeom prst="rect">
            <a:avLst/>
          </a:prstGeom>
        </p:spPr>
        <p:txBody>
          <a:bodyPr vert="horz" wrap="square" lIns="91405" tIns="45700" rIns="91405" bIns="45700" numCol="1" anchor="b" anchorCtr="0" compatLnSpc="1">
            <a:prstTxWarp prst="textNoShape">
              <a:avLst/>
            </a:prstTxWarp>
          </a:bodyPr>
          <a:lstStyle>
            <a:lvl1pPr algn="r">
              <a:defRPr sz="1300"/>
            </a:lvl1pPr>
          </a:lstStyle>
          <a:p>
            <a:fld id="{602770A1-D288-4D15-96E0-4D7BC692FA42}" type="slidenum">
              <a:rPr lang="en-US"/>
              <a:pPr/>
              <a:t>‹#›</a:t>
            </a:fld>
            <a:endParaRPr lang="en-US"/>
          </a:p>
        </p:txBody>
      </p:sp>
    </p:spTree>
    <p:extLst>
      <p:ext uri="{BB962C8B-B14F-4D97-AF65-F5344CB8AC3E}">
        <p14:creationId xmlns:p14="http://schemas.microsoft.com/office/powerpoint/2010/main" val="148165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3"/>
            <a:ext cx="2944342" cy="495873"/>
          </a:xfrm>
          <a:prstGeom prst="rect">
            <a:avLst/>
          </a:prstGeom>
        </p:spPr>
        <p:txBody>
          <a:bodyPr vert="horz" wrap="square" lIns="91405" tIns="45700" rIns="91405" bIns="45700" numCol="1" anchor="t" anchorCtr="0" compatLnSpc="1">
            <a:prstTxWarp prst="textNoShape">
              <a:avLst/>
            </a:prstTxWarp>
          </a:bodyPr>
          <a:lstStyle>
            <a:lvl1pPr>
              <a:defRPr sz="1300">
                <a:latin typeface="Calibri" pitchFamily="34" charset="0"/>
              </a:defRPr>
            </a:lvl1pPr>
          </a:lstStyle>
          <a:p>
            <a:endParaRPr lang="en-US"/>
          </a:p>
        </p:txBody>
      </p:sp>
      <p:sp>
        <p:nvSpPr>
          <p:cNvPr id="3" name="2 Marcador de fecha"/>
          <p:cNvSpPr>
            <a:spLocks noGrp="1"/>
          </p:cNvSpPr>
          <p:nvPr>
            <p:ph type="dt" idx="1"/>
          </p:nvPr>
        </p:nvSpPr>
        <p:spPr>
          <a:xfrm>
            <a:off x="3851817" y="13"/>
            <a:ext cx="2944342" cy="495873"/>
          </a:xfrm>
          <a:prstGeom prst="rect">
            <a:avLst/>
          </a:prstGeom>
        </p:spPr>
        <p:txBody>
          <a:bodyPr vert="horz" wrap="square" lIns="91405" tIns="45700" rIns="91405" bIns="45700" numCol="1" anchor="t" anchorCtr="0" compatLnSpc="1">
            <a:prstTxWarp prst="textNoShape">
              <a:avLst/>
            </a:prstTxWarp>
          </a:bodyPr>
          <a:lstStyle>
            <a:lvl1pPr algn="r">
              <a:defRPr sz="1300">
                <a:latin typeface="Calibri" pitchFamily="34" charset="0"/>
              </a:defRPr>
            </a:lvl1pPr>
          </a:lstStyle>
          <a:p>
            <a:fld id="{75855E10-ECCB-4873-A003-E93F86AD4103}" type="datetimeFigureOut">
              <a:rPr lang="es-ES"/>
              <a:pPr/>
              <a:t>24/02/2014</a:t>
            </a:fld>
            <a:endParaRPr lang="en-U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05" tIns="45700" rIns="91405" bIns="45700" rtlCol="0" anchor="ctr"/>
          <a:lstStyle/>
          <a:p>
            <a:pPr lvl="0"/>
            <a:endParaRPr lang="en-US" noProof="0"/>
          </a:p>
        </p:txBody>
      </p:sp>
      <p:sp>
        <p:nvSpPr>
          <p:cNvPr id="5" name="4 Marcador de notas"/>
          <p:cNvSpPr>
            <a:spLocks noGrp="1"/>
          </p:cNvSpPr>
          <p:nvPr>
            <p:ph type="body" sz="quarter" idx="3"/>
          </p:nvPr>
        </p:nvSpPr>
        <p:spPr>
          <a:xfrm>
            <a:off x="679465" y="4716953"/>
            <a:ext cx="5438748" cy="4467469"/>
          </a:xfrm>
          <a:prstGeom prst="rect">
            <a:avLst/>
          </a:prstGeom>
        </p:spPr>
        <p:txBody>
          <a:bodyPr vert="horz" wrap="square" lIns="91405" tIns="45700" rIns="91405" bIns="45700" numCol="1" anchor="t" anchorCtr="0" compatLnSpc="1">
            <a:prstTxWarp prst="textNoShape">
              <a:avLst/>
            </a:prstTxWarp>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6" name="5 Marcador de pie de página"/>
          <p:cNvSpPr>
            <a:spLocks noGrp="1"/>
          </p:cNvSpPr>
          <p:nvPr>
            <p:ph type="ftr" sz="quarter" idx="4"/>
          </p:nvPr>
        </p:nvSpPr>
        <p:spPr>
          <a:xfrm>
            <a:off x="3" y="9430826"/>
            <a:ext cx="2944342" cy="495873"/>
          </a:xfrm>
          <a:prstGeom prst="rect">
            <a:avLst/>
          </a:prstGeom>
        </p:spPr>
        <p:txBody>
          <a:bodyPr vert="horz" wrap="square" lIns="91405" tIns="45700" rIns="91405" bIns="45700" numCol="1" anchor="b" anchorCtr="0" compatLnSpc="1">
            <a:prstTxWarp prst="textNoShape">
              <a:avLst/>
            </a:prstTxWarp>
          </a:bodyPr>
          <a:lstStyle>
            <a:lvl1pPr>
              <a:defRPr sz="1300">
                <a:latin typeface="Calibri" pitchFamily="34" charset="0"/>
              </a:defRPr>
            </a:lvl1pPr>
          </a:lstStyle>
          <a:p>
            <a:endParaRPr lang="en-US"/>
          </a:p>
        </p:txBody>
      </p:sp>
      <p:sp>
        <p:nvSpPr>
          <p:cNvPr id="7" name="6 Marcador de número de diapositiva"/>
          <p:cNvSpPr>
            <a:spLocks noGrp="1"/>
          </p:cNvSpPr>
          <p:nvPr>
            <p:ph type="sldNum" sz="quarter" idx="5"/>
          </p:nvPr>
        </p:nvSpPr>
        <p:spPr>
          <a:xfrm>
            <a:off x="3851817" y="9430826"/>
            <a:ext cx="2944342" cy="495873"/>
          </a:xfrm>
          <a:prstGeom prst="rect">
            <a:avLst/>
          </a:prstGeom>
        </p:spPr>
        <p:txBody>
          <a:bodyPr vert="horz" wrap="square" lIns="91405" tIns="45700" rIns="91405" bIns="45700" numCol="1" anchor="b" anchorCtr="0" compatLnSpc="1">
            <a:prstTxWarp prst="textNoShape">
              <a:avLst/>
            </a:prstTxWarp>
          </a:bodyPr>
          <a:lstStyle>
            <a:lvl1pPr algn="r">
              <a:defRPr sz="1300">
                <a:latin typeface="Calibri" pitchFamily="34" charset="0"/>
              </a:defRPr>
            </a:lvl1pPr>
          </a:lstStyle>
          <a:p>
            <a:fld id="{E21538C4-18E4-4224-A4FC-BBA53E66BB84}" type="slidenum">
              <a:rPr lang="en-US"/>
              <a:pPr/>
              <a:t>‹#›</a:t>
            </a:fld>
            <a:endParaRPr lang="en-US"/>
          </a:p>
        </p:txBody>
      </p:sp>
    </p:spTree>
    <p:extLst>
      <p:ext uri="{BB962C8B-B14F-4D97-AF65-F5344CB8AC3E}">
        <p14:creationId xmlns:p14="http://schemas.microsoft.com/office/powerpoint/2010/main" val="3731662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lstStyle/>
          <a:p>
            <a:pPr marL="163513" indent="-163513" algn="just">
              <a:lnSpc>
                <a:spcPct val="90000"/>
              </a:lnSpc>
              <a:buFontTx/>
              <a:buChar char="•"/>
            </a:pPr>
            <a:r>
              <a:rPr lang="es-ES" smtClean="0"/>
              <a:t>Sin duda la crisis financiera internacional afecta las perspectivas de inversión en el mundo y lleva a los expertos a evaluar los proyectos propuestos con mayor cuidado, lo cual no implica que las empresas puedan dejar de pensar en sus desarrollos de largo plazo.</a:t>
            </a:r>
          </a:p>
          <a:p>
            <a:pPr marL="163513" indent="-163513" algn="just">
              <a:lnSpc>
                <a:spcPct val="90000"/>
              </a:lnSpc>
              <a:buFontTx/>
              <a:buChar char="•"/>
            </a:pPr>
            <a:r>
              <a:rPr lang="es-ES" smtClean="0"/>
              <a:t>En este contexto, el Perú destaca como un destino de inversión que vale la pena evaluar. Las razones se pueden resumir en 4 campos básicos: </a:t>
            </a:r>
          </a:p>
          <a:p>
            <a:pPr marL="657225" lvl="1" indent="-214313" algn="just">
              <a:lnSpc>
                <a:spcPct val="90000"/>
              </a:lnSpc>
              <a:buFont typeface="Calibri" pitchFamily="34" charset="0"/>
              <a:buAutoNum type="arabicPeriod"/>
            </a:pPr>
            <a:r>
              <a:rPr lang="es-ES" smtClean="0"/>
              <a:t>Estabilidad macroeconómica: la economía peruana presenta excelentes resultados siendo uno de los países mejor preparados para enfrentar la crisis global.</a:t>
            </a:r>
          </a:p>
          <a:p>
            <a:pPr marL="657225" lvl="1" indent="-214313" algn="just">
              <a:lnSpc>
                <a:spcPct val="90000"/>
              </a:lnSpc>
              <a:buFont typeface="Calibri" pitchFamily="34" charset="0"/>
              <a:buAutoNum type="arabicPeriod"/>
            </a:pPr>
            <a:r>
              <a:rPr lang="es-ES" smtClean="0"/>
              <a:t>Clima favorable para la inversión: el país ha consolidado uno de los marcos legales más modernos y atractivos para la inversión extranjera responsable. </a:t>
            </a:r>
          </a:p>
          <a:p>
            <a:pPr marL="657225" lvl="1" indent="-214313" algn="just">
              <a:lnSpc>
                <a:spcPct val="90000"/>
              </a:lnSpc>
              <a:buFont typeface="Calibri" pitchFamily="34" charset="0"/>
              <a:buAutoNum type="arabicPeriod"/>
            </a:pPr>
            <a:r>
              <a:rPr lang="es-PE" smtClean="0"/>
              <a:t>Acceso a mercados: el Perú h</a:t>
            </a:r>
            <a:r>
              <a:rPr lang="es-ES" smtClean="0"/>
              <a:t>a establecido una amplia red de acuerdos comerciales que le aseguran acceso preferente a prácticamente todos los mercados más dinámicos del mundo.</a:t>
            </a:r>
          </a:p>
          <a:p>
            <a:pPr marL="657225" lvl="1" indent="-214313" algn="just">
              <a:lnSpc>
                <a:spcPct val="90000"/>
              </a:lnSpc>
              <a:buFont typeface="Calibri" pitchFamily="34" charset="0"/>
              <a:buAutoNum type="arabicPeriod"/>
            </a:pPr>
            <a:r>
              <a:rPr lang="es-ES" smtClean="0"/>
              <a:t>Desarrollo de infraestructura: el crecimiento exponencial del comercio internacional peruano está generando un sustantivo aumento de la demanda por infraestructura y servicios logísticos. En ese sentido el Estado peruano viene desarrollando obras de infraestructura de importante magnitud en las cual promueve la participación del sector privado. Ello permitirá elevar nuestra competitividad y proyectarnos como una eficiente plataforma productiva y comercial en el Pacífico Sudamericano.</a:t>
            </a:r>
          </a:p>
          <a:p>
            <a:pPr marL="657225" lvl="1" indent="-214313" algn="just">
              <a:lnSpc>
                <a:spcPct val="90000"/>
              </a:lnSpc>
              <a:buFont typeface="Calibri" pitchFamily="34" charset="0"/>
              <a:buAutoNum type="arabicPeriod"/>
            </a:pPr>
            <a:endParaRPr lang="es-ES" smtClean="0"/>
          </a:p>
          <a:p>
            <a:pPr marL="657225" lvl="1" indent="-214313" algn="just">
              <a:lnSpc>
                <a:spcPct val="90000"/>
              </a:lnSpc>
            </a:pPr>
            <a:endParaRPr lang="es-ES" smtClean="0"/>
          </a:p>
          <a:p>
            <a:pPr marL="657225" lvl="1" indent="-214313" algn="just">
              <a:lnSpc>
                <a:spcPct val="90000"/>
              </a:lnSpc>
            </a:pPr>
            <a:endParaRPr lang="es-ES" smtClean="0"/>
          </a:p>
          <a:p>
            <a:pPr marL="163513" indent="-163513">
              <a:lnSpc>
                <a:spcPct val="90000"/>
              </a:lnSpc>
            </a:pPr>
            <a:endParaRPr lang="en-US" smtClean="0"/>
          </a:p>
        </p:txBody>
      </p:sp>
      <p:sp>
        <p:nvSpPr>
          <p:cNvPr id="67588" name="3 Marcador de número de diapositiva"/>
          <p:cNvSpPr txBox="1">
            <a:spLocks noGrp="1"/>
          </p:cNvSpPr>
          <p:nvPr/>
        </p:nvSpPr>
        <p:spPr bwMode="auto">
          <a:xfrm>
            <a:off x="3851277" y="942975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nchor="b"/>
          <a:lstStyle>
            <a:lvl1pPr defTabSz="842963" eaLnBrk="0" hangingPunct="0">
              <a:defRPr sz="2000">
                <a:solidFill>
                  <a:schemeClr val="tx1"/>
                </a:solidFill>
                <a:latin typeface="Arial" charset="0"/>
                <a:cs typeface="Arial" charset="0"/>
              </a:defRPr>
            </a:lvl1pPr>
            <a:lvl2pPr marL="742950" indent="-285750" defTabSz="842963" eaLnBrk="0" hangingPunct="0">
              <a:defRPr sz="2000">
                <a:solidFill>
                  <a:schemeClr val="tx1"/>
                </a:solidFill>
                <a:latin typeface="Arial" charset="0"/>
                <a:cs typeface="Arial" charset="0"/>
              </a:defRPr>
            </a:lvl2pPr>
            <a:lvl3pPr marL="1143000" indent="-228600" defTabSz="842963" eaLnBrk="0" hangingPunct="0">
              <a:defRPr sz="2000">
                <a:solidFill>
                  <a:schemeClr val="tx1"/>
                </a:solidFill>
                <a:latin typeface="Arial" charset="0"/>
                <a:cs typeface="Arial" charset="0"/>
              </a:defRPr>
            </a:lvl3pPr>
            <a:lvl4pPr marL="1600200" indent="-228600" defTabSz="842963" eaLnBrk="0" hangingPunct="0">
              <a:defRPr sz="2000">
                <a:solidFill>
                  <a:schemeClr val="tx1"/>
                </a:solidFill>
                <a:latin typeface="Arial" charset="0"/>
                <a:cs typeface="Arial" charset="0"/>
              </a:defRPr>
            </a:lvl4pPr>
            <a:lvl5pPr marL="2057400" indent="-228600" defTabSz="842963" eaLnBrk="0" hangingPunct="0">
              <a:defRPr sz="2000">
                <a:solidFill>
                  <a:schemeClr val="tx1"/>
                </a:solidFill>
                <a:latin typeface="Arial" charset="0"/>
                <a:cs typeface="Arial" charset="0"/>
              </a:defRPr>
            </a:lvl5pPr>
            <a:lvl6pPr marL="2514600" indent="-228600" defTabSz="842963" eaLnBrk="0" fontAlgn="base" hangingPunct="0">
              <a:spcBef>
                <a:spcPct val="0"/>
              </a:spcBef>
              <a:spcAft>
                <a:spcPct val="0"/>
              </a:spcAft>
              <a:defRPr sz="2000">
                <a:solidFill>
                  <a:schemeClr val="tx1"/>
                </a:solidFill>
                <a:latin typeface="Arial" charset="0"/>
                <a:cs typeface="Arial" charset="0"/>
              </a:defRPr>
            </a:lvl6pPr>
            <a:lvl7pPr marL="2971800" indent="-228600" defTabSz="842963" eaLnBrk="0" fontAlgn="base" hangingPunct="0">
              <a:spcBef>
                <a:spcPct val="0"/>
              </a:spcBef>
              <a:spcAft>
                <a:spcPct val="0"/>
              </a:spcAft>
              <a:defRPr sz="2000">
                <a:solidFill>
                  <a:schemeClr val="tx1"/>
                </a:solidFill>
                <a:latin typeface="Arial" charset="0"/>
                <a:cs typeface="Arial" charset="0"/>
              </a:defRPr>
            </a:lvl7pPr>
            <a:lvl8pPr marL="3429000" indent="-228600" defTabSz="842963" eaLnBrk="0" fontAlgn="base" hangingPunct="0">
              <a:spcBef>
                <a:spcPct val="0"/>
              </a:spcBef>
              <a:spcAft>
                <a:spcPct val="0"/>
              </a:spcAft>
              <a:defRPr sz="2000">
                <a:solidFill>
                  <a:schemeClr val="tx1"/>
                </a:solidFill>
                <a:latin typeface="Arial" charset="0"/>
                <a:cs typeface="Arial" charset="0"/>
              </a:defRPr>
            </a:lvl8pPr>
            <a:lvl9pPr marL="3886200" indent="-228600" defTabSz="842963" eaLnBrk="0" fontAlgn="base" hangingPunct="0">
              <a:spcBef>
                <a:spcPct val="0"/>
              </a:spcBef>
              <a:spcAft>
                <a:spcPct val="0"/>
              </a:spcAft>
              <a:defRPr sz="2000">
                <a:solidFill>
                  <a:schemeClr val="tx1"/>
                </a:solidFill>
                <a:latin typeface="Arial" charset="0"/>
                <a:cs typeface="Arial" charset="0"/>
              </a:defRPr>
            </a:lvl9pPr>
          </a:lstStyle>
          <a:p>
            <a:pPr algn="r" eaLnBrk="1" hangingPunct="1"/>
            <a:fld id="{F36EBB63-9462-43A2-8852-6773E3E2053C}" type="slidenum">
              <a:rPr lang="en-US" sz="1400">
                <a:solidFill>
                  <a:srgbClr val="000000"/>
                </a:solidFill>
              </a:rPr>
              <a:pPr algn="r" eaLnBrk="1" hangingPunct="1"/>
              <a:t>2</a:t>
            </a:fld>
            <a:endParaRPr lang="en-US" sz="14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920750"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3 Marcador de notas"/>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20750"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3 Marcador de notas"/>
          <p:cNvSpPr>
            <a:spLocks noGrp="1"/>
          </p:cNvSpPr>
          <p:nvPr/>
        </p:nvSpPr>
        <p:spPr bwMode="auto">
          <a:xfrm>
            <a:off x="679452" y="4716463"/>
            <a:ext cx="543877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lstStyle/>
          <a:p>
            <a:pPr eaLnBrk="0" hangingPunct="0">
              <a:spcBef>
                <a:spcPct val="30000"/>
              </a:spcBef>
            </a:pPr>
            <a:endParaRPr lang="es-PE" sz="1400">
              <a:solidFill>
                <a:srgbClr val="000000"/>
              </a:solidFill>
            </a:endParaRPr>
          </a:p>
        </p:txBody>
      </p:sp>
      <p:sp>
        <p:nvSpPr>
          <p:cNvPr id="80900" name="4 Marcador de notas"/>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69" tIns="44286" rIns="88569" bIns="4428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51277" y="942975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nchor="b"/>
          <a:lstStyle>
            <a:lvl1pPr defTabSz="842963" eaLnBrk="0" hangingPunct="0">
              <a:defRPr sz="2000">
                <a:solidFill>
                  <a:schemeClr val="tx1"/>
                </a:solidFill>
                <a:latin typeface="Arial" charset="0"/>
                <a:cs typeface="Arial" charset="0"/>
              </a:defRPr>
            </a:lvl1pPr>
            <a:lvl2pPr marL="742950" indent="-285750" defTabSz="842963" eaLnBrk="0" hangingPunct="0">
              <a:defRPr sz="2000">
                <a:solidFill>
                  <a:schemeClr val="tx1"/>
                </a:solidFill>
                <a:latin typeface="Arial" charset="0"/>
                <a:cs typeface="Arial" charset="0"/>
              </a:defRPr>
            </a:lvl2pPr>
            <a:lvl3pPr marL="1143000" indent="-228600" defTabSz="842963" eaLnBrk="0" hangingPunct="0">
              <a:defRPr sz="2000">
                <a:solidFill>
                  <a:schemeClr val="tx1"/>
                </a:solidFill>
                <a:latin typeface="Arial" charset="0"/>
                <a:cs typeface="Arial" charset="0"/>
              </a:defRPr>
            </a:lvl3pPr>
            <a:lvl4pPr marL="1600200" indent="-228600" defTabSz="842963" eaLnBrk="0" hangingPunct="0">
              <a:defRPr sz="2000">
                <a:solidFill>
                  <a:schemeClr val="tx1"/>
                </a:solidFill>
                <a:latin typeface="Arial" charset="0"/>
                <a:cs typeface="Arial" charset="0"/>
              </a:defRPr>
            </a:lvl4pPr>
            <a:lvl5pPr marL="2057400" indent="-228600" defTabSz="842963" eaLnBrk="0" hangingPunct="0">
              <a:defRPr sz="2000">
                <a:solidFill>
                  <a:schemeClr val="tx1"/>
                </a:solidFill>
                <a:latin typeface="Arial" charset="0"/>
                <a:cs typeface="Arial" charset="0"/>
              </a:defRPr>
            </a:lvl5pPr>
            <a:lvl6pPr marL="2514600" indent="-228600" defTabSz="842963" eaLnBrk="0" fontAlgn="base" hangingPunct="0">
              <a:spcBef>
                <a:spcPct val="0"/>
              </a:spcBef>
              <a:spcAft>
                <a:spcPct val="0"/>
              </a:spcAft>
              <a:defRPr sz="2000">
                <a:solidFill>
                  <a:schemeClr val="tx1"/>
                </a:solidFill>
                <a:latin typeface="Arial" charset="0"/>
                <a:cs typeface="Arial" charset="0"/>
              </a:defRPr>
            </a:lvl6pPr>
            <a:lvl7pPr marL="2971800" indent="-228600" defTabSz="842963" eaLnBrk="0" fontAlgn="base" hangingPunct="0">
              <a:spcBef>
                <a:spcPct val="0"/>
              </a:spcBef>
              <a:spcAft>
                <a:spcPct val="0"/>
              </a:spcAft>
              <a:defRPr sz="2000">
                <a:solidFill>
                  <a:schemeClr val="tx1"/>
                </a:solidFill>
                <a:latin typeface="Arial" charset="0"/>
                <a:cs typeface="Arial" charset="0"/>
              </a:defRPr>
            </a:lvl7pPr>
            <a:lvl8pPr marL="3429000" indent="-228600" defTabSz="842963" eaLnBrk="0" fontAlgn="base" hangingPunct="0">
              <a:spcBef>
                <a:spcPct val="0"/>
              </a:spcBef>
              <a:spcAft>
                <a:spcPct val="0"/>
              </a:spcAft>
              <a:defRPr sz="2000">
                <a:solidFill>
                  <a:schemeClr val="tx1"/>
                </a:solidFill>
                <a:latin typeface="Arial" charset="0"/>
                <a:cs typeface="Arial" charset="0"/>
              </a:defRPr>
            </a:lvl8pPr>
            <a:lvl9pPr marL="3886200" indent="-228600" defTabSz="842963" eaLnBrk="0" fontAlgn="base" hangingPunct="0">
              <a:spcBef>
                <a:spcPct val="0"/>
              </a:spcBef>
              <a:spcAft>
                <a:spcPct val="0"/>
              </a:spcAft>
              <a:defRPr sz="2000">
                <a:solidFill>
                  <a:schemeClr val="tx1"/>
                </a:solidFill>
                <a:latin typeface="Arial" charset="0"/>
                <a:cs typeface="Arial" charset="0"/>
              </a:defRPr>
            </a:lvl9pPr>
          </a:lstStyle>
          <a:p>
            <a:pPr algn="r" eaLnBrk="1" hangingPunct="1"/>
            <a:fld id="{7732CFE9-0FCE-473A-88DF-E4D3C9C35D88}" type="slidenum">
              <a:rPr lang="es-ES" sz="1400">
                <a:solidFill>
                  <a:srgbClr val="000000"/>
                </a:solidFill>
                <a:latin typeface="Calibri" pitchFamily="34" charset="0"/>
              </a:rPr>
              <a:pPr algn="r" eaLnBrk="1" hangingPunct="1"/>
              <a:t>21</a:t>
            </a:fld>
            <a:endParaRPr lang="es-ES" sz="1400">
              <a:solidFill>
                <a:srgbClr val="000000"/>
              </a:solidFill>
              <a:latin typeface="Calibri" pitchFamily="34" charset="0"/>
            </a:endParaRPr>
          </a:p>
        </p:txBody>
      </p:sp>
      <p:sp>
        <p:nvSpPr>
          <p:cNvPr id="84995" name="Rectangle 2"/>
          <p:cNvSpPr>
            <a:spLocks noGrp="1" noRot="1" noChangeAspect="1" noChangeArrowheads="1" noTextEdit="1"/>
          </p:cNvSpPr>
          <p:nvPr>
            <p:ph type="sldImg"/>
          </p:nvPr>
        </p:nvSpPr>
        <p:spPr bwMode="auto">
          <a:xfrm>
            <a:off x="920750"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69" tIns="44286" rIns="88569" bIns="4428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51278" y="9428166"/>
            <a:ext cx="29448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5" tIns="44290" rIns="88575" bIns="4429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CA93B898-2A56-4C5A-B3B8-5E479E5DF5AB}" type="slidenum">
              <a:rPr lang="es-ES" sz="1400">
                <a:solidFill>
                  <a:srgbClr val="000000"/>
                </a:solidFill>
              </a:rPr>
              <a:pPr eaLnBrk="1" hangingPunct="1"/>
              <a:t>24</a:t>
            </a:fld>
            <a:endParaRPr lang="es-ES" sz="1400">
              <a:solidFill>
                <a:srgbClr val="000000"/>
              </a:solidFill>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4 Marcador de notas"/>
          <p:cNvSpPr>
            <a:spLocks noGrp="1"/>
          </p:cNvSpPr>
          <p:nvPr/>
        </p:nvSpPr>
        <p:spPr bwMode="auto">
          <a:xfrm>
            <a:off x="679453" y="4716467"/>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5" tIns="44290" rIns="88575" bIns="44290"/>
          <a:lstStyle/>
          <a:p>
            <a:pPr eaLnBrk="0" hangingPunct="0">
              <a:spcBef>
                <a:spcPct val="30000"/>
              </a:spcBef>
            </a:pPr>
            <a:endParaRPr lang="es-PE" sz="1400">
              <a:solidFill>
                <a:srgbClr val="000000"/>
              </a:solidFill>
            </a:endParaRPr>
          </a:p>
        </p:txBody>
      </p:sp>
      <p:sp>
        <p:nvSpPr>
          <p:cNvPr id="87045" name="5 Marcador de notas"/>
          <p:cNvSpPr>
            <a:spLocks noGrp="1"/>
          </p:cNvSpPr>
          <p:nvPr/>
        </p:nvSpPr>
        <p:spPr bwMode="auto">
          <a:xfrm>
            <a:off x="679453" y="4716467"/>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5" tIns="44290" rIns="88575" bIns="44290"/>
          <a:lstStyle/>
          <a:p>
            <a:pPr eaLnBrk="0" hangingPunct="0">
              <a:spcBef>
                <a:spcPct val="30000"/>
              </a:spcBef>
            </a:pPr>
            <a:endParaRPr lang="en-US" sz="1400">
              <a:solidFill>
                <a:srgbClr val="000000"/>
              </a:solidFill>
            </a:endParaRPr>
          </a:p>
        </p:txBody>
      </p:sp>
      <p:sp>
        <p:nvSpPr>
          <p:cNvPr id="87046" name="5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E" sz="1100" smtClean="0"/>
              <a:t> </a:t>
            </a:r>
            <a:endParaRPr lang="es-ES" sz="1100" smtClean="0"/>
          </a:p>
          <a:p>
            <a:pPr algn="just">
              <a:buFontTx/>
              <a:buChar char="•"/>
            </a:pPr>
            <a:r>
              <a:rPr lang="es-ES" sz="1100" smtClean="0"/>
              <a:t>Un tercer factor de importancia a tomar en cuenta para evaluar al Perú con destino de inversiones es su activa política de integración comercial con el mundo. </a:t>
            </a:r>
          </a:p>
          <a:p>
            <a:pPr algn="just">
              <a:spcBef>
                <a:spcPts val="1150"/>
              </a:spcBef>
              <a:buFontTx/>
              <a:buChar char="•"/>
            </a:pPr>
            <a:r>
              <a:rPr lang="es-ES" sz="1100" smtClean="0"/>
              <a:t>A través de diversos esquemas de integración, se ha logrado el acceso a importantes mercados ampliados, hacia los cuales podrá acceder el inversionista que se establezca en el país. Ejemplo de ello son los </a:t>
            </a:r>
            <a:r>
              <a:rPr lang="es-PE" sz="1100" smtClean="0"/>
              <a:t>Tratados de Libre Comercio suscritos con Estados Unidos, Canadá, Singapur y China, y el Acuerdo con Tailandia. Destacar que el tratado con Estados Unidos entró en plena vigencia el 1 de febrero de este año y se negocian otros tratados con la Unión Europea, EFTA y Corea. </a:t>
            </a:r>
            <a:endParaRPr lang="es-ES" sz="1100" smtClean="0"/>
          </a:p>
          <a:p>
            <a:pPr algn="just">
              <a:spcBef>
                <a:spcPts val="1150"/>
              </a:spcBef>
              <a:buFontTx/>
              <a:buChar char="•"/>
            </a:pPr>
            <a:r>
              <a:rPr lang="es-PE" sz="1100" smtClean="0"/>
              <a:t>El Perú es además miembro de la Comunidad Andina de Naciones y mantiene también preferencias arancelarias con la mayoría de los países latinoamericanos como México, Chile, Mercosur, etc.</a:t>
            </a:r>
            <a:endParaRPr lang="es-ES" sz="1100" smtClean="0"/>
          </a:p>
          <a:p>
            <a:pPr algn="just">
              <a:spcBef>
                <a:spcPts val="1150"/>
              </a:spcBef>
              <a:buFontTx/>
              <a:buChar char="•"/>
            </a:pPr>
            <a:r>
              <a:rPr lang="es-PE" sz="1100" smtClean="0"/>
              <a:t>Es meta del Perú convertirse en el principal hub de negocios o plataforma exportadora en la región del Pacífico Sudamericano.</a:t>
            </a:r>
            <a:endParaRPr lang="es-ES" sz="1100" smtClean="0"/>
          </a:p>
          <a:p>
            <a:endParaRPr lang="en-US" sz="11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51817" y="9430826"/>
            <a:ext cx="2944342" cy="495873"/>
          </a:xfrm>
          <a:prstGeom prst="rect">
            <a:avLst/>
          </a:prstGeom>
          <a:noFill/>
          <a:ln w="9525">
            <a:noFill/>
            <a:miter lim="800000"/>
            <a:headEnd/>
            <a:tailEnd/>
          </a:ln>
        </p:spPr>
        <p:txBody>
          <a:bodyPr lIns="94984" tIns="47492" rIns="94984" bIns="47492" anchor="b"/>
          <a:lstStyle/>
          <a:p>
            <a:pPr algn="r"/>
            <a:fld id="{137AD66C-38FD-4EA1-A697-230DA285C361}" type="slidenum">
              <a:rPr lang="es-ES_tradnl" sz="1300">
                <a:ea typeface="ＭＳ Ｐゴシック"/>
                <a:cs typeface="ＭＳ Ｐゴシック"/>
              </a:rPr>
              <a:pPr algn="r"/>
              <a:t>26</a:t>
            </a:fld>
            <a:endParaRPr lang="es-ES_tradnl" sz="1300" dirty="0">
              <a:ea typeface="ＭＳ Ｐゴシック"/>
              <a:cs typeface="ＭＳ Ｐゴシック"/>
            </a:endParaRPr>
          </a:p>
        </p:txBody>
      </p:sp>
      <p:sp>
        <p:nvSpPr>
          <p:cNvPr id="81923" name="Rectangle 7"/>
          <p:cNvSpPr txBox="1">
            <a:spLocks noGrp="1" noChangeArrowheads="1"/>
          </p:cNvSpPr>
          <p:nvPr/>
        </p:nvSpPr>
        <p:spPr bwMode="auto">
          <a:xfrm>
            <a:off x="3853353" y="9430813"/>
            <a:ext cx="2944341" cy="497414"/>
          </a:xfrm>
          <a:prstGeom prst="rect">
            <a:avLst/>
          </a:prstGeom>
          <a:noFill/>
          <a:ln w="9525">
            <a:noFill/>
            <a:miter lim="800000"/>
            <a:headEnd/>
            <a:tailEnd/>
          </a:ln>
        </p:spPr>
        <p:txBody>
          <a:bodyPr lIns="95000" tIns="47501" rIns="95000" bIns="47501" anchor="b"/>
          <a:lstStyle/>
          <a:p>
            <a:pPr algn="r"/>
            <a:fld id="{CA81634E-366E-40D2-9124-ABBF69E8CDAD}" type="slidenum">
              <a:rPr lang="es-ES_tradnl" sz="1300">
                <a:latin typeface="Tahoma" pitchFamily="34" charset="0"/>
              </a:rPr>
              <a:pPr algn="r"/>
              <a:t>26</a:t>
            </a:fld>
            <a:endParaRPr lang="es-ES_tradnl" sz="1300" dirty="0">
              <a:latin typeface="Tahoma" pitchFamily="34" charset="0"/>
            </a:endParaRPr>
          </a:p>
        </p:txBody>
      </p:sp>
      <p:sp>
        <p:nvSpPr>
          <p:cNvPr id="8192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1925" name="5 Marcador de notas"/>
          <p:cNvSpPr>
            <a:spLocks noGrp="1"/>
          </p:cNvSpPr>
          <p:nvPr/>
        </p:nvSpPr>
        <p:spPr bwMode="auto">
          <a:xfrm>
            <a:off x="905952" y="4716953"/>
            <a:ext cx="4985772" cy="4467469"/>
          </a:xfrm>
          <a:prstGeom prst="rect">
            <a:avLst/>
          </a:prstGeom>
          <a:noFill/>
          <a:ln w="9525">
            <a:noFill/>
            <a:miter lim="800000"/>
            <a:headEnd/>
            <a:tailEnd/>
          </a:ln>
        </p:spPr>
        <p:txBody>
          <a:bodyPr lIns="95000" tIns="47501" rIns="95000" bIns="47501"/>
          <a:lstStyle/>
          <a:p>
            <a:pPr eaLnBrk="0" hangingPunct="0">
              <a:spcBef>
                <a:spcPct val="30000"/>
              </a:spcBef>
            </a:pPr>
            <a:endParaRPr lang="en-US" sz="1300" dirty="0">
              <a:latin typeface="Tahoma" pitchFamily="34" charset="0"/>
            </a:endParaRPr>
          </a:p>
        </p:txBody>
      </p:sp>
      <p:sp>
        <p:nvSpPr>
          <p:cNvPr id="81926" name="6 Marcador de notas"/>
          <p:cNvSpPr>
            <a:spLocks noGrp="1"/>
          </p:cNvSpPr>
          <p:nvPr/>
        </p:nvSpPr>
        <p:spPr bwMode="auto">
          <a:xfrm>
            <a:off x="679465" y="4716953"/>
            <a:ext cx="5438748" cy="4467469"/>
          </a:xfrm>
          <a:prstGeom prst="rect">
            <a:avLst/>
          </a:prstGeom>
          <a:noFill/>
          <a:ln w="9525">
            <a:noFill/>
            <a:miter lim="800000"/>
            <a:headEnd/>
            <a:tailEnd/>
          </a:ln>
        </p:spPr>
        <p:txBody>
          <a:bodyPr lIns="94984" tIns="47492" rIns="94984" bIns="47492"/>
          <a:lstStyle/>
          <a:p>
            <a:pPr eaLnBrk="0" hangingPunct="0">
              <a:spcBef>
                <a:spcPct val="30000"/>
              </a:spcBef>
            </a:pPr>
            <a:endParaRPr lang="en-US" sz="1300" dirty="0">
              <a:latin typeface="Tahoma" pitchFamily="34" charset="0"/>
            </a:endParaRPr>
          </a:p>
        </p:txBody>
      </p:sp>
      <p:sp>
        <p:nvSpPr>
          <p:cNvPr id="7" name="6 Marcador de notas"/>
          <p:cNvSpPr>
            <a:spLocks noGrp="1"/>
          </p:cNvSpPr>
          <p:nvPr>
            <p:ph type="body" idx="1"/>
          </p:nvPr>
        </p:nvSpPr>
        <p:spPr/>
        <p:txBody>
          <a:bodyPr>
            <a:normAutofit/>
          </a:bodyPr>
          <a:lstStyle/>
          <a:p>
            <a:pPr marL="363237" lvl="1" indent="-180859" algn="just">
              <a:lnSpc>
                <a:spcPct val="70000"/>
              </a:lnSpc>
              <a:spcBef>
                <a:spcPts val="598"/>
              </a:spcBef>
              <a:buClr>
                <a:srgbClr val="FF0000"/>
              </a:buClr>
              <a:buFont typeface="Wingdings" pitchFamily="2" charset="2"/>
              <a:buChar char="Ø"/>
            </a:pPr>
            <a:r>
              <a:rPr lang="en-US" sz="1200" kern="1200" dirty="0" smtClean="0">
                <a:solidFill>
                  <a:schemeClr val="tx1"/>
                </a:solidFill>
                <a:effectLst/>
                <a:latin typeface="+mn-lt"/>
                <a:ea typeface="+mn-ea"/>
                <a:cs typeface="+mn-cs"/>
              </a:rPr>
              <a:t>Dry tropics with vertical sunlight generates an </a:t>
            </a:r>
            <a:r>
              <a:rPr lang="en-US" sz="1200" b="1" kern="1200" dirty="0" smtClean="0">
                <a:solidFill>
                  <a:schemeClr val="tx1"/>
                </a:solidFill>
                <a:effectLst/>
                <a:latin typeface="+mn-lt"/>
                <a:ea typeface="+mn-ea"/>
                <a:cs typeface="+mn-cs"/>
              </a:rPr>
              <a:t>artificial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Greenhouse with</a:t>
            </a:r>
            <a:r>
              <a:rPr lang="en-US" sz="1200" kern="1200" dirty="0" smtClean="0">
                <a:solidFill>
                  <a:schemeClr val="tx1"/>
                </a:solidFill>
                <a:effectLst/>
                <a:latin typeface="+mn-lt"/>
                <a:ea typeface="+mn-ea"/>
                <a:cs typeface="+mn-cs"/>
              </a:rPr>
              <a:t> adequate lighting and temperature difference during the day and night</a:t>
            </a:r>
            <a:r>
              <a:rPr lang="es-ES" sz="900" dirty="0" smtClean="0"/>
              <a:t>.</a:t>
            </a:r>
          </a:p>
          <a:p>
            <a:pPr marL="363237" lvl="1" indent="-180859" algn="just">
              <a:lnSpc>
                <a:spcPct val="70000"/>
              </a:lnSpc>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Best crop yields in the world</a:t>
            </a:r>
            <a:r>
              <a:rPr lang="es-MX" sz="900" b="1" dirty="0" smtClean="0"/>
              <a:t>:</a:t>
            </a:r>
            <a:endParaRPr lang="es-MX" sz="900" dirty="0" smtClean="0"/>
          </a:p>
          <a:p>
            <a:pPr marL="817665" lvl="2" indent="-180859" algn="just">
              <a:lnSpc>
                <a:spcPct val="70000"/>
              </a:lnSpc>
              <a:spcBef>
                <a:spcPts val="598"/>
              </a:spcBef>
              <a:buClr>
                <a:srgbClr val="FF0000"/>
              </a:buClr>
              <a:buFont typeface="Wingdings" pitchFamily="2" charset="2"/>
              <a:buChar char="ü"/>
            </a:pPr>
            <a:r>
              <a:rPr lang="en-US" sz="1200" kern="1200" dirty="0" smtClean="0">
                <a:solidFill>
                  <a:schemeClr val="tx1"/>
                </a:solidFill>
                <a:effectLst/>
                <a:latin typeface="+mn-lt"/>
                <a:ea typeface="+mn-ea"/>
                <a:cs typeface="+mn-cs"/>
              </a:rPr>
              <a:t>Sugarcane (1st),</a:t>
            </a:r>
          </a:p>
          <a:p>
            <a:pPr marL="817665" lvl="2" indent="-180859" algn="just">
              <a:lnSpc>
                <a:spcPct val="70000"/>
              </a:lnSpc>
              <a:spcBef>
                <a:spcPts val="598"/>
              </a:spcBef>
              <a:buClr>
                <a:srgbClr val="FF0000"/>
              </a:buClr>
              <a:buFont typeface="Wingdings" pitchFamily="2" charset="2"/>
              <a:buChar char="ü"/>
            </a:pPr>
            <a:r>
              <a:rPr lang="en-US" sz="1200" kern="1200" dirty="0" smtClean="0">
                <a:solidFill>
                  <a:schemeClr val="tx1"/>
                </a:solidFill>
                <a:effectLst/>
                <a:latin typeface="+mn-lt"/>
                <a:ea typeface="+mn-ea"/>
                <a:cs typeface="+mn-cs"/>
              </a:rPr>
              <a:t>Asparagus, Olives and Artichokes (3rd</a:t>
            </a:r>
            <a:r>
              <a:rPr lang="es-MX" sz="900" dirty="0" smtClean="0"/>
              <a:t>), </a:t>
            </a:r>
          </a:p>
          <a:p>
            <a:pPr marL="817665" lvl="2" indent="-180859" algn="just">
              <a:lnSpc>
                <a:spcPct val="70000"/>
              </a:lnSpc>
              <a:spcBef>
                <a:spcPts val="598"/>
              </a:spcBef>
              <a:buClr>
                <a:srgbClr val="FF0000"/>
              </a:buClr>
              <a:buFont typeface="Wingdings" pitchFamily="2" charset="2"/>
              <a:buChar char="ü"/>
            </a:pPr>
            <a:r>
              <a:rPr lang="en-US" sz="1200" kern="1200" dirty="0" smtClean="0">
                <a:solidFill>
                  <a:schemeClr val="tx1"/>
                </a:solidFill>
                <a:effectLst/>
                <a:latin typeface="+mn-lt"/>
                <a:ea typeface="+mn-ea"/>
                <a:cs typeface="+mn-cs"/>
              </a:rPr>
              <a:t>Grapes (5th</a:t>
            </a:r>
            <a:r>
              <a:rPr lang="es-MX" sz="900" dirty="0" smtClean="0"/>
              <a:t>)</a:t>
            </a:r>
          </a:p>
          <a:p>
            <a:pPr marL="363237" lvl="1" indent="-180859" algn="just">
              <a:lnSpc>
                <a:spcPct val="70000"/>
              </a:lnSpc>
              <a:spcBef>
                <a:spcPts val="598"/>
              </a:spcBef>
              <a:buClr>
                <a:srgbClr val="FF0000"/>
              </a:buClr>
              <a:buFont typeface="Wingdings" pitchFamily="2" charset="2"/>
              <a:buChar char="Ø"/>
            </a:pPr>
            <a:r>
              <a:rPr lang="en-US" sz="1200" kern="1200" dirty="0" smtClean="0">
                <a:solidFill>
                  <a:schemeClr val="tx1"/>
                </a:solidFill>
                <a:effectLst/>
                <a:latin typeface="+mn-lt"/>
                <a:ea typeface="+mn-ea"/>
                <a:cs typeface="+mn-cs"/>
              </a:rPr>
              <a:t>Access to </a:t>
            </a:r>
            <a:r>
              <a:rPr lang="en-US" sz="1200" b="1" kern="1200" dirty="0" smtClean="0">
                <a:solidFill>
                  <a:schemeClr val="tx1"/>
                </a:solidFill>
                <a:effectLst/>
                <a:latin typeface="+mn-lt"/>
                <a:ea typeface="+mn-ea"/>
                <a:cs typeface="+mn-cs"/>
              </a:rPr>
              <a:t>"seasonal windows"</a:t>
            </a:r>
            <a:r>
              <a:rPr lang="en-US" sz="1200" kern="1200" dirty="0" smtClean="0">
                <a:solidFill>
                  <a:schemeClr val="tx1"/>
                </a:solidFill>
                <a:effectLst/>
                <a:latin typeface="+mn-lt"/>
                <a:ea typeface="+mn-ea"/>
                <a:cs typeface="+mn-cs"/>
              </a:rPr>
              <a:t> in the most important markets with rewards on prices</a:t>
            </a:r>
            <a:r>
              <a:rPr lang="es-ES" sz="900" dirty="0" smtClean="0"/>
              <a:t>.</a:t>
            </a:r>
          </a:p>
          <a:p>
            <a:pPr marL="363237" lvl="1" indent="-180859" algn="just">
              <a:lnSpc>
                <a:spcPct val="70000"/>
              </a:lnSpc>
              <a:spcBef>
                <a:spcPts val="598"/>
              </a:spcBef>
              <a:buClr>
                <a:srgbClr val="FF0000"/>
              </a:buClr>
              <a:buFont typeface="Wingdings" pitchFamily="2" charset="2"/>
              <a:buChar char="Ø"/>
            </a:pPr>
            <a:r>
              <a:rPr lang="en-US" sz="1200" kern="1200" dirty="0" smtClean="0">
                <a:solidFill>
                  <a:schemeClr val="tx1"/>
                </a:solidFill>
                <a:effectLst/>
                <a:latin typeface="+mn-lt"/>
                <a:ea typeface="+mn-ea"/>
                <a:cs typeface="+mn-cs"/>
              </a:rPr>
              <a:t>Irrigation projects will enable to expand the 90,000 ha dedicated to agro exports</a:t>
            </a:r>
            <a:r>
              <a:rPr lang="es-ES" sz="900" dirty="0" smtClean="0"/>
              <a:t>.</a:t>
            </a:r>
          </a:p>
          <a:p>
            <a:pPr marL="817665" lvl="2" indent="-180859" algn="just">
              <a:lnSpc>
                <a:spcPct val="70000"/>
              </a:lnSpc>
              <a:spcBef>
                <a:spcPts val="598"/>
              </a:spcBef>
              <a:buClr>
                <a:srgbClr val="FF0000"/>
              </a:buClr>
              <a:buFont typeface="Wingdings" pitchFamily="2" charset="2"/>
              <a:buChar char="ü"/>
            </a:pPr>
            <a:r>
              <a:rPr lang="es-ES" sz="900" dirty="0" smtClean="0"/>
              <a:t>Majes Siguas: 38,000 Ha</a:t>
            </a:r>
          </a:p>
          <a:p>
            <a:pPr marL="817665" lvl="2" indent="-180859" algn="just">
              <a:lnSpc>
                <a:spcPct val="70000"/>
              </a:lnSpc>
              <a:spcBef>
                <a:spcPts val="598"/>
              </a:spcBef>
              <a:buClr>
                <a:srgbClr val="FF0000"/>
              </a:buClr>
              <a:buFont typeface="Wingdings" pitchFamily="2" charset="2"/>
              <a:buChar char="ü"/>
            </a:pPr>
            <a:r>
              <a:rPr lang="es-ES" sz="900" dirty="0" smtClean="0"/>
              <a:t>Olmos: 35,000 Ha</a:t>
            </a:r>
          </a:p>
          <a:p>
            <a:pPr marL="817665" lvl="2" indent="-180859" algn="just">
              <a:lnSpc>
                <a:spcPct val="70000"/>
              </a:lnSpc>
              <a:spcBef>
                <a:spcPts val="598"/>
              </a:spcBef>
              <a:buClr>
                <a:srgbClr val="FF0000"/>
              </a:buClr>
              <a:buFont typeface="Wingdings" pitchFamily="2" charset="2"/>
              <a:buChar char="ü"/>
            </a:pPr>
            <a:r>
              <a:rPr lang="es-ES" sz="900" dirty="0" smtClean="0"/>
              <a:t>Chavimochic: 20,000 Ha</a:t>
            </a:r>
          </a:p>
          <a:p>
            <a:pPr marL="363237" lvl="1" indent="-180859" algn="just">
              <a:lnSpc>
                <a:spcPct val="70000"/>
              </a:lnSpc>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More than US$ 2.500 billion in exports of fresh</a:t>
            </a:r>
            <a:r>
              <a:rPr lang="en-US" sz="1200" kern="1200" dirty="0" smtClean="0">
                <a:solidFill>
                  <a:schemeClr val="tx1"/>
                </a:solidFill>
                <a:effectLst/>
                <a:latin typeface="+mn-lt"/>
                <a:ea typeface="+mn-ea"/>
                <a:cs typeface="+mn-cs"/>
              </a:rPr>
              <a:t> and processed products to more than 113 countries</a:t>
            </a:r>
            <a:r>
              <a:rPr lang="es-MX" sz="900" dirty="0" smtClean="0"/>
              <a:t>. </a:t>
            </a:r>
          </a:p>
          <a:p>
            <a:pPr marL="363237" lvl="1" indent="-180859" algn="just">
              <a:lnSpc>
                <a:spcPct val="70000"/>
              </a:lnSpc>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Leading world exporter of asparagus, organic coffee and organic bananas</a:t>
            </a:r>
            <a:r>
              <a:rPr lang="es-MX" sz="900" dirty="0" smtClean="0"/>
              <a:t>.</a:t>
            </a:r>
          </a:p>
          <a:p>
            <a:pPr marL="363237" lvl="1" indent="-180859" algn="just">
              <a:lnSpc>
                <a:spcPct val="70000"/>
              </a:lnSpc>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Products with high export potential:</a:t>
            </a:r>
            <a:r>
              <a:rPr lang="en-US" sz="1200" kern="1200" dirty="0" smtClean="0">
                <a:solidFill>
                  <a:schemeClr val="tx1"/>
                </a:solidFill>
                <a:effectLst/>
                <a:latin typeface="+mn-lt"/>
                <a:ea typeface="+mn-ea"/>
                <a:cs typeface="+mn-cs"/>
              </a:rPr>
              <a:t> Andean grains (amaranth, quinoa and tarwi), exotic fruits (chirimoya, aguaje and camu camu), berries, avocado, among others</a:t>
            </a:r>
            <a:r>
              <a:rPr lang="es-ES" sz="900" dirty="0" smtClean="0"/>
              <a:t>.</a:t>
            </a:r>
          </a:p>
          <a:p>
            <a:pPr marL="363237" lvl="1" indent="-180859" algn="just">
              <a:lnSpc>
                <a:spcPct val="70000"/>
              </a:lnSpc>
              <a:spcBef>
                <a:spcPts val="598"/>
              </a:spcBef>
              <a:buClr>
                <a:srgbClr val="FF0000"/>
              </a:buClr>
              <a:buFont typeface="Wingdings" pitchFamily="2" charset="2"/>
              <a:buChar char="Ø"/>
            </a:pPr>
            <a:endParaRPr lang="es-ES" sz="900" dirty="0" smtClean="0"/>
          </a:p>
          <a:p>
            <a:pPr>
              <a:lnSpc>
                <a:spcPct val="90000"/>
              </a:lnSpc>
            </a:pPr>
            <a:r>
              <a:rPr lang="en-US" sz="1200" kern="1200" dirty="0" smtClean="0">
                <a:solidFill>
                  <a:schemeClr val="tx1"/>
                </a:solidFill>
                <a:effectLst/>
                <a:latin typeface="+mn-lt"/>
                <a:ea typeface="+mn-ea"/>
                <a:cs typeface="+mn-cs"/>
              </a:rPr>
              <a:t>Potential of Coastal land for agricultural exports</a:t>
            </a:r>
            <a:r>
              <a:rPr lang="en-US" sz="900" dirty="0" smtClean="0"/>
              <a:t>:</a:t>
            </a:r>
          </a:p>
          <a:p>
            <a:pPr>
              <a:lnSpc>
                <a:spcPct val="90000"/>
              </a:lnSpc>
            </a:pPr>
            <a:endParaRPr lang="en-US" sz="900" dirty="0" smtClean="0"/>
          </a:p>
          <a:p>
            <a:pPr>
              <a:lnSpc>
                <a:spcPct val="90000"/>
              </a:lnSpc>
            </a:pPr>
            <a:r>
              <a:rPr lang="en-US" sz="900" dirty="0" smtClean="0"/>
              <a:t>Tumbes: 30,000/ </a:t>
            </a:r>
            <a:r>
              <a:rPr lang="en-US" sz="1200" kern="1200" dirty="0" smtClean="0">
                <a:solidFill>
                  <a:schemeClr val="tx1"/>
                </a:solidFill>
                <a:effectLst/>
                <a:latin typeface="+mn-lt"/>
                <a:ea typeface="+mn-ea"/>
                <a:cs typeface="+mn-cs"/>
              </a:rPr>
              <a:t>Basic food crops</a:t>
            </a:r>
            <a:r>
              <a:rPr lang="en-US" sz="900" dirty="0" smtClean="0"/>
              <a:t>.</a:t>
            </a:r>
          </a:p>
          <a:p>
            <a:pPr>
              <a:lnSpc>
                <a:spcPct val="90000"/>
              </a:lnSpc>
            </a:pPr>
            <a:r>
              <a:rPr lang="en-US" sz="900" dirty="0" smtClean="0"/>
              <a:t>Piura: 50,000/ </a:t>
            </a:r>
            <a:r>
              <a:rPr lang="en-US" sz="1200" kern="1200" dirty="0" smtClean="0">
                <a:solidFill>
                  <a:schemeClr val="tx1"/>
                </a:solidFill>
                <a:effectLst/>
                <a:latin typeface="+mn-lt"/>
                <a:ea typeface="+mn-ea"/>
                <a:cs typeface="+mn-cs"/>
              </a:rPr>
              <a:t>ethanol</a:t>
            </a:r>
            <a:endParaRPr lang="en-US" sz="900" dirty="0" smtClean="0"/>
          </a:p>
          <a:p>
            <a:pPr>
              <a:lnSpc>
                <a:spcPct val="90000"/>
              </a:lnSpc>
            </a:pPr>
            <a:r>
              <a:rPr lang="en-US" sz="900" dirty="0" smtClean="0"/>
              <a:t>Lambayeque:38,000/ </a:t>
            </a:r>
            <a:r>
              <a:rPr lang="en-US" sz="1200" kern="1200" dirty="0" smtClean="0">
                <a:solidFill>
                  <a:schemeClr val="tx1"/>
                </a:solidFill>
                <a:effectLst/>
                <a:latin typeface="+mn-lt"/>
                <a:ea typeface="+mn-ea"/>
                <a:cs typeface="+mn-cs"/>
              </a:rPr>
              <a:t>Ongoing private initiative</a:t>
            </a:r>
            <a:r>
              <a:rPr lang="en-US" sz="900" dirty="0" smtClean="0"/>
              <a:t>.</a:t>
            </a:r>
          </a:p>
          <a:p>
            <a:pPr>
              <a:lnSpc>
                <a:spcPct val="90000"/>
              </a:lnSpc>
            </a:pPr>
            <a:r>
              <a:rPr lang="en-US" sz="900" dirty="0" smtClean="0"/>
              <a:t>La Libertad: 20,000/ </a:t>
            </a:r>
            <a:r>
              <a:rPr lang="en-US" sz="1200" kern="1200" dirty="0" smtClean="0">
                <a:solidFill>
                  <a:schemeClr val="tx1"/>
                </a:solidFill>
                <a:effectLst/>
                <a:latin typeface="+mn-lt"/>
                <a:ea typeface="+mn-ea"/>
                <a:cs typeface="+mn-cs"/>
              </a:rPr>
              <a:t>Chavimochic for export</a:t>
            </a:r>
            <a:endParaRPr lang="en-US" sz="900" dirty="0" smtClean="0"/>
          </a:p>
          <a:p>
            <a:pPr>
              <a:lnSpc>
                <a:spcPct val="90000"/>
              </a:lnSpc>
            </a:pPr>
            <a:r>
              <a:rPr lang="en-US" sz="900" dirty="0" smtClean="0"/>
              <a:t>                  8,000/ </a:t>
            </a:r>
            <a:r>
              <a:rPr lang="en-US" sz="1200" kern="1200" dirty="0" smtClean="0">
                <a:solidFill>
                  <a:schemeClr val="tx1"/>
                </a:solidFill>
                <a:effectLst/>
                <a:latin typeface="+mn-lt"/>
                <a:ea typeface="+mn-ea"/>
                <a:cs typeface="+mn-cs"/>
              </a:rPr>
              <a:t>Export</a:t>
            </a:r>
            <a:endParaRPr lang="en-US" sz="900" dirty="0" smtClean="0"/>
          </a:p>
          <a:p>
            <a:pPr>
              <a:lnSpc>
                <a:spcPct val="90000"/>
              </a:lnSpc>
            </a:pPr>
            <a:r>
              <a:rPr lang="en-US" sz="900" dirty="0" smtClean="0"/>
              <a:t>                  10,000</a:t>
            </a:r>
          </a:p>
          <a:p>
            <a:pPr>
              <a:lnSpc>
                <a:spcPct val="90000"/>
              </a:lnSpc>
            </a:pPr>
            <a:r>
              <a:rPr lang="en-US" sz="900" dirty="0" smtClean="0"/>
              <a:t>Arequipa: 38,000/Majes II</a:t>
            </a:r>
          </a:p>
          <a:p>
            <a:pPr>
              <a:lnSpc>
                <a:spcPct val="90000"/>
              </a:lnSpc>
            </a:pPr>
            <a:r>
              <a:rPr lang="en-US" sz="900" dirty="0" smtClean="0"/>
              <a:t>               8,000/Majes I</a:t>
            </a:r>
          </a:p>
          <a:p>
            <a:pPr>
              <a:lnSpc>
                <a:spcPct val="90000"/>
              </a:lnSpc>
            </a:pPr>
            <a:r>
              <a:rPr lang="en-US" sz="900" b="1" dirty="0" smtClean="0"/>
              <a:t>Total: 202,000</a:t>
            </a:r>
            <a:endParaRPr lang="en-US" sz="900" dirty="0" smtClean="0"/>
          </a:p>
          <a:p>
            <a:pPr>
              <a:lnSpc>
                <a:spcPct val="90000"/>
              </a:lnSpc>
            </a:pPr>
            <a:endParaRPr lang="en-US" sz="900" dirty="0" smtClean="0"/>
          </a:p>
          <a:p>
            <a:pPr marL="363237" lvl="1" indent="-180859" algn="just">
              <a:lnSpc>
                <a:spcPct val="70000"/>
              </a:lnSpc>
              <a:spcBef>
                <a:spcPts val="598"/>
              </a:spcBef>
              <a:buClr>
                <a:srgbClr val="FF0000"/>
              </a:buClr>
              <a:buFont typeface="Wingdings" pitchFamily="2" charset="2"/>
              <a:buChar char="Ø"/>
            </a:pPr>
            <a:endParaRPr lang="es-ES" sz="900" dirty="0" smtClean="0"/>
          </a:p>
          <a:p>
            <a:pPr marL="363237" lvl="1" indent="-180859" algn="just">
              <a:lnSpc>
                <a:spcPct val="70000"/>
              </a:lnSpc>
              <a:spcBef>
                <a:spcPts val="598"/>
              </a:spcBef>
              <a:buClr>
                <a:srgbClr val="FF0000"/>
              </a:buClr>
              <a:buFont typeface="Wingdings" pitchFamily="2" charset="2"/>
              <a:buChar char="Ø"/>
            </a:pPr>
            <a:endParaRPr lang="es-ES" altLang="zh-CN" sz="900" b="1" dirty="0" smtClean="0">
              <a:cs typeface="宋体"/>
              <a:sym typeface="Wingdings" pitchFamily="2" charset="2"/>
            </a:endParaRPr>
          </a:p>
          <a:p>
            <a:pPr marL="363237" lvl="1" indent="-180859" algn="just">
              <a:lnSpc>
                <a:spcPct val="70000"/>
              </a:lnSpc>
              <a:spcBef>
                <a:spcPts val="598"/>
              </a:spcBef>
              <a:buClr>
                <a:srgbClr val="FF0000"/>
              </a:buClr>
              <a:buFont typeface="Wingdings" pitchFamily="2" charset="2"/>
              <a:buChar char="Ø"/>
            </a:pPr>
            <a:endParaRPr lang="zh-CN" altLang="es-MX" sz="1400" b="1" dirty="0" smtClean="0">
              <a:cs typeface="宋体"/>
              <a:sym typeface="Wingdings" pitchFamily="2" charset="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51817" y="9429274"/>
            <a:ext cx="2944342" cy="497412"/>
          </a:xfrm>
          <a:prstGeom prst="rect">
            <a:avLst/>
          </a:prstGeom>
          <a:noFill/>
          <a:ln w="9525">
            <a:noFill/>
            <a:miter lim="800000"/>
            <a:headEnd/>
            <a:tailEnd/>
          </a:ln>
        </p:spPr>
        <p:txBody>
          <a:bodyPr lIns="94984" tIns="47492" rIns="94984" bIns="47492" anchor="b"/>
          <a:lstStyle/>
          <a:p>
            <a:pPr algn="r"/>
            <a:fld id="{575F21EF-2496-4A55-A9FA-91D467B4B55B}" type="slidenum">
              <a:rPr lang="es-ES_tradnl" sz="1300"/>
              <a:pPr algn="r"/>
              <a:t>27</a:t>
            </a:fld>
            <a:endParaRPr lang="es-ES_tradnl" sz="1300" dirty="0"/>
          </a:p>
        </p:txBody>
      </p:sp>
      <p:sp>
        <p:nvSpPr>
          <p:cNvPr id="83971" name="Rectangle 7"/>
          <p:cNvSpPr txBox="1">
            <a:spLocks noGrp="1" noChangeArrowheads="1"/>
          </p:cNvSpPr>
          <p:nvPr/>
        </p:nvSpPr>
        <p:spPr bwMode="auto">
          <a:xfrm>
            <a:off x="3853353" y="9429272"/>
            <a:ext cx="2944341" cy="498953"/>
          </a:xfrm>
          <a:prstGeom prst="rect">
            <a:avLst/>
          </a:prstGeom>
          <a:noFill/>
          <a:ln w="9525">
            <a:noFill/>
            <a:miter lim="800000"/>
            <a:headEnd/>
            <a:tailEnd/>
          </a:ln>
        </p:spPr>
        <p:txBody>
          <a:bodyPr lIns="95000" tIns="47501" rIns="95000" bIns="47501" anchor="b"/>
          <a:lstStyle/>
          <a:p>
            <a:fld id="{5EB73E91-3768-4F3C-96F4-43009E2C68AA}" type="slidenum">
              <a:rPr lang="es-ES_tradnl" sz="1300">
                <a:latin typeface="Tahoma" pitchFamily="34" charset="0"/>
              </a:rPr>
              <a:pPr/>
              <a:t>27</a:t>
            </a:fld>
            <a:endParaRPr lang="es-ES_tradnl" sz="1300" dirty="0">
              <a:latin typeface="Tahoma" pitchFamily="34" charset="0"/>
            </a:endParaRPr>
          </a:p>
        </p:txBody>
      </p:sp>
      <p:sp>
        <p:nvSpPr>
          <p:cNvPr id="83972"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3973" name="5 Marcador de notas"/>
          <p:cNvSpPr>
            <a:spLocks noGrp="1"/>
          </p:cNvSpPr>
          <p:nvPr/>
        </p:nvSpPr>
        <p:spPr bwMode="auto">
          <a:xfrm>
            <a:off x="905952" y="4716953"/>
            <a:ext cx="4985772" cy="4467469"/>
          </a:xfrm>
          <a:prstGeom prst="rect">
            <a:avLst/>
          </a:prstGeom>
          <a:noFill/>
          <a:ln w="9525">
            <a:noFill/>
            <a:miter lim="800000"/>
            <a:headEnd/>
            <a:tailEnd/>
          </a:ln>
        </p:spPr>
        <p:txBody>
          <a:bodyPr lIns="95000" tIns="47501" rIns="95000" bIns="47501"/>
          <a:lstStyle/>
          <a:p>
            <a:pPr>
              <a:spcBef>
                <a:spcPct val="30000"/>
              </a:spcBef>
            </a:pPr>
            <a:endParaRPr lang="en-US" sz="1300" dirty="0">
              <a:latin typeface="Tahoma" pitchFamily="34" charset="0"/>
            </a:endParaRPr>
          </a:p>
        </p:txBody>
      </p:sp>
      <p:sp>
        <p:nvSpPr>
          <p:cNvPr id="83974" name="6 Marcador de notas"/>
          <p:cNvSpPr>
            <a:spLocks noGrp="1"/>
          </p:cNvSpPr>
          <p:nvPr/>
        </p:nvSpPr>
        <p:spPr bwMode="auto">
          <a:xfrm>
            <a:off x="679465" y="4716953"/>
            <a:ext cx="5438748" cy="4467469"/>
          </a:xfrm>
          <a:prstGeom prst="rect">
            <a:avLst/>
          </a:prstGeom>
          <a:noFill/>
          <a:ln w="9525">
            <a:noFill/>
            <a:miter lim="800000"/>
            <a:headEnd/>
            <a:tailEnd/>
          </a:ln>
        </p:spPr>
        <p:txBody>
          <a:bodyPr lIns="94984" tIns="47492" rIns="94984" bIns="47492"/>
          <a:lstStyle/>
          <a:p>
            <a:pPr eaLnBrk="0" hangingPunct="0">
              <a:spcBef>
                <a:spcPct val="30000"/>
              </a:spcBef>
            </a:pPr>
            <a:endParaRPr lang="en-US" sz="1300" dirty="0">
              <a:latin typeface="Tahoma" pitchFamily="34" charset="0"/>
            </a:endParaRPr>
          </a:p>
        </p:txBody>
      </p:sp>
      <p:sp>
        <p:nvSpPr>
          <p:cNvPr id="83975" name="6 Marcador de notas"/>
          <p:cNvSpPr>
            <a:spLocks noGrp="1"/>
          </p:cNvSpPr>
          <p:nvPr>
            <p:ph type="body" idx="1"/>
          </p:nvPr>
        </p:nvSpPr>
        <p:spPr bwMode="auto">
          <a:noFill/>
        </p:spPr>
        <p:txBody>
          <a:bodyPr/>
          <a:lstStyle/>
          <a:p>
            <a:pPr marL="737114" lvl="1" indent="-282686" algn="just">
              <a:lnSpc>
                <a:spcPct val="90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Extensive fishing coastline (3,080 km)</a:t>
            </a:r>
            <a:r>
              <a:rPr lang="en-US" sz="1200" kern="1200" dirty="0" smtClean="0">
                <a:solidFill>
                  <a:schemeClr val="tx1"/>
                </a:solidFill>
                <a:effectLst/>
                <a:latin typeface="+mn-lt"/>
                <a:ea typeface="+mn-ea"/>
                <a:cs typeface="+mn-cs"/>
              </a:rPr>
              <a:t> with zooplankton and phytoplankton abundance and confluence of ocean currents: Humboldt and El Niño, and </a:t>
            </a:r>
            <a:r>
              <a:rPr lang="en-US" sz="1200" b="1" kern="1200" dirty="0" smtClean="0">
                <a:solidFill>
                  <a:schemeClr val="tx1"/>
                </a:solidFill>
                <a:effectLst/>
                <a:latin typeface="+mn-lt"/>
                <a:ea typeface="+mn-ea"/>
                <a:cs typeface="+mn-cs"/>
              </a:rPr>
              <a:t>"bodies of water"</a:t>
            </a:r>
            <a:r>
              <a:rPr lang="en-US" sz="1200" kern="1200" dirty="0" smtClean="0">
                <a:solidFill>
                  <a:schemeClr val="tx1"/>
                </a:solidFill>
                <a:effectLst/>
                <a:latin typeface="+mn-lt"/>
                <a:ea typeface="+mn-ea"/>
                <a:cs typeface="+mn-cs"/>
              </a:rPr>
              <a:t> which offer favorable conditions for the development of marine and continental aquaculture</a:t>
            </a:r>
            <a:r>
              <a:rPr lang="es-MX" altLang="zh-CN" sz="1600" dirty="0" smtClean="0">
                <a:cs typeface="宋体"/>
              </a:rPr>
              <a:t>.</a:t>
            </a:r>
          </a:p>
          <a:p>
            <a:pPr marL="737114" lvl="1" indent="-282686" algn="just">
              <a:lnSpc>
                <a:spcPct val="90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Second producer and first largest exporter worldwide of fish meal and oil</a:t>
            </a:r>
            <a:r>
              <a:rPr lang="es-MX" altLang="zh-CN" sz="1600" dirty="0" smtClean="0">
                <a:cs typeface="宋体"/>
              </a:rPr>
              <a:t>.</a:t>
            </a:r>
          </a:p>
          <a:p>
            <a:pPr marL="737114" lvl="1" indent="-282686" algn="just">
              <a:lnSpc>
                <a:spcPct val="90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Distribution of Peruvian fish products to over 100 countries</a:t>
            </a:r>
            <a:r>
              <a:rPr lang="en-US" sz="1200" kern="1200" dirty="0" smtClean="0">
                <a:solidFill>
                  <a:schemeClr val="tx1"/>
                </a:solidFill>
                <a:effectLst/>
                <a:latin typeface="+mn-lt"/>
                <a:ea typeface="+mn-ea"/>
                <a:cs typeface="+mn-cs"/>
              </a:rPr>
              <a:t> on five continents, among them China, Germany and Japan</a:t>
            </a:r>
            <a:r>
              <a:rPr lang="es-MX" altLang="zh-CN" sz="1600" dirty="0" smtClean="0">
                <a:cs typeface="宋体"/>
              </a:rPr>
              <a:t>. </a:t>
            </a:r>
          </a:p>
          <a:p>
            <a:pPr marL="737114" lvl="1" indent="-282686" algn="just">
              <a:lnSpc>
                <a:spcPct val="90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Tendency to product diversification</a:t>
            </a:r>
            <a:endParaRPr lang="es-MX" altLang="zh-CN" sz="1600" b="1" dirty="0" smtClean="0">
              <a:cs typeface="宋体"/>
            </a:endParaRPr>
          </a:p>
          <a:p>
            <a:pPr marL="1191540" lvl="2" indent="-179339" algn="just">
              <a:lnSpc>
                <a:spcPct val="80000"/>
              </a:lnSpc>
              <a:spcBef>
                <a:spcPts val="1197"/>
              </a:spcBef>
              <a:buClr>
                <a:srgbClr val="FF0000"/>
              </a:buClr>
              <a:buFont typeface="Wingdings" pitchFamily="2" charset="2"/>
              <a:buChar char="ü"/>
            </a:pPr>
            <a:r>
              <a:rPr lang="en-US" sz="1200" b="1" kern="1200" dirty="0" smtClean="0">
                <a:solidFill>
                  <a:schemeClr val="tx1"/>
                </a:solidFill>
                <a:effectLst/>
                <a:latin typeface="+mn-lt"/>
                <a:ea typeface="+mn-ea"/>
                <a:cs typeface="+mn-cs"/>
              </a:rPr>
              <a:t>Continental Aquaculture:</a:t>
            </a:r>
            <a:r>
              <a:rPr lang="en-US" sz="1200" kern="1200" dirty="0" smtClean="0">
                <a:solidFill>
                  <a:schemeClr val="tx1"/>
                </a:solidFill>
                <a:effectLst/>
                <a:latin typeface="+mn-lt"/>
                <a:ea typeface="+mn-ea"/>
                <a:cs typeface="+mn-cs"/>
              </a:rPr>
              <a:t> Trout, Tilapia, Shrimp, Squid, </a:t>
            </a:r>
            <a:r>
              <a:rPr lang="es-MX" altLang="zh-CN" sz="1600" dirty="0" smtClean="0">
                <a:cs typeface="宋体"/>
              </a:rPr>
              <a:t>etc.</a:t>
            </a:r>
          </a:p>
          <a:p>
            <a:pPr marL="1191540" lvl="2" indent="-179339" algn="just">
              <a:lnSpc>
                <a:spcPct val="80000"/>
              </a:lnSpc>
              <a:spcBef>
                <a:spcPts val="1197"/>
              </a:spcBef>
              <a:buClr>
                <a:srgbClr val="FF0000"/>
              </a:buClr>
              <a:buFont typeface="Wingdings" pitchFamily="2" charset="2"/>
              <a:buChar char="ü"/>
            </a:pPr>
            <a:r>
              <a:rPr lang="en-US" sz="1200" b="1" kern="1200" dirty="0" smtClean="0">
                <a:solidFill>
                  <a:schemeClr val="tx1"/>
                </a:solidFill>
                <a:effectLst/>
                <a:latin typeface="+mn-lt"/>
                <a:ea typeface="+mn-ea"/>
                <a:cs typeface="+mn-cs"/>
              </a:rPr>
              <a:t>Marine Aquaculture:</a:t>
            </a:r>
            <a:r>
              <a:rPr lang="en-US" sz="1200" kern="1200" dirty="0" smtClean="0">
                <a:solidFill>
                  <a:schemeClr val="tx1"/>
                </a:solidFill>
                <a:effectLst/>
                <a:latin typeface="+mn-lt"/>
                <a:ea typeface="+mn-ea"/>
                <a:cs typeface="+mn-cs"/>
              </a:rPr>
              <a:t> Scallops, Prawn</a:t>
            </a:r>
            <a:r>
              <a:rPr lang="es-MX" altLang="zh-CN" sz="1600" dirty="0" smtClean="0">
                <a:cs typeface="宋体"/>
              </a:rPr>
              <a:t>, etc.</a:t>
            </a:r>
          </a:p>
          <a:p>
            <a:endParaRPr lang="es-P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marL="738635" lvl="1" indent="-284207" algn="just">
              <a:lnSpc>
                <a:spcPct val="75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Pima cotton use in the clothing industry sector,</a:t>
            </a:r>
            <a:r>
              <a:rPr lang="en-US" sz="1200" kern="1200" dirty="0" smtClean="0">
                <a:solidFill>
                  <a:schemeClr val="tx1"/>
                </a:solidFill>
                <a:effectLst/>
                <a:latin typeface="+mn-lt"/>
                <a:ea typeface="+mn-ea"/>
                <a:cs typeface="+mn-cs"/>
              </a:rPr>
              <a:t> is a strategic differentiator for its extra-large and </a:t>
            </a:r>
            <a:r>
              <a:rPr lang="en-US" sz="1200" b="1" kern="1200" dirty="0" smtClean="0">
                <a:solidFill>
                  <a:schemeClr val="tx1"/>
                </a:solidFill>
                <a:effectLst/>
                <a:latin typeface="+mn-lt"/>
                <a:ea typeface="+mn-ea"/>
                <a:cs typeface="+mn-cs"/>
              </a:rPr>
              <a:t>smooth strand, considered one of the most quoted and thin strands of the world</a:t>
            </a:r>
            <a:r>
              <a:rPr lang="es-MX" altLang="zh-CN" sz="1000" b="1" dirty="0" smtClean="0">
                <a:cs typeface="宋体"/>
              </a:rPr>
              <a:t>. </a:t>
            </a:r>
          </a:p>
          <a:p>
            <a:pPr marL="738635" lvl="1" indent="-284207" algn="just">
              <a:lnSpc>
                <a:spcPct val="75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Leading producer of the finest fibers of South American camelids: alpaca and vicuña, superior to the</a:t>
            </a:r>
            <a:r>
              <a:rPr lang="en-US" sz="1200" kern="1200" dirty="0" smtClean="0">
                <a:solidFill>
                  <a:schemeClr val="tx1"/>
                </a:solidFill>
                <a:effectLst/>
                <a:latin typeface="+mn-lt"/>
                <a:ea typeface="+mn-ea"/>
                <a:cs typeface="+mn-cs"/>
              </a:rPr>
              <a:t> cashmere fiber.</a:t>
            </a:r>
            <a:r>
              <a:rPr lang="es-MX" altLang="zh-CN" sz="1000" dirty="0" smtClean="0">
                <a:cs typeface="宋体"/>
              </a:rPr>
              <a:t>  </a:t>
            </a:r>
          </a:p>
          <a:p>
            <a:pPr marL="738635" lvl="1" indent="-284207" algn="just">
              <a:lnSpc>
                <a:spcPct val="75000"/>
              </a:lnSpc>
              <a:spcBef>
                <a:spcPts val="1197"/>
              </a:spcBef>
              <a:buClr>
                <a:srgbClr val="FF0000"/>
              </a:buClr>
              <a:buFont typeface="Wingdings" pitchFamily="2" charset="2"/>
              <a:buChar char="Ø"/>
            </a:pPr>
            <a:r>
              <a:rPr lang="en-US" sz="1200" kern="1200" dirty="0" smtClean="0">
                <a:solidFill>
                  <a:schemeClr val="tx1"/>
                </a:solidFill>
                <a:effectLst/>
                <a:latin typeface="+mn-lt"/>
                <a:ea typeface="+mn-ea"/>
                <a:cs typeface="+mn-cs"/>
              </a:rPr>
              <a:t>Extensive textile tradition, promotes </a:t>
            </a:r>
            <a:r>
              <a:rPr lang="en-US" sz="1200" b="1" kern="1200" dirty="0" smtClean="0">
                <a:solidFill>
                  <a:schemeClr val="tx1"/>
                </a:solidFill>
                <a:effectLst/>
                <a:latin typeface="+mn-lt"/>
                <a:ea typeface="+mn-ea"/>
                <a:cs typeface="+mn-cs"/>
              </a:rPr>
              <a:t>professionalism and training of the workforce,</a:t>
            </a:r>
            <a:r>
              <a:rPr lang="en-US" sz="1200" kern="1200" dirty="0" smtClean="0">
                <a:solidFill>
                  <a:schemeClr val="tx1"/>
                </a:solidFill>
                <a:effectLst/>
                <a:latin typeface="+mn-lt"/>
                <a:ea typeface="+mn-ea"/>
                <a:cs typeface="+mn-cs"/>
              </a:rPr>
              <a:t> for farming activities and design and production processes</a:t>
            </a:r>
            <a:r>
              <a:rPr lang="es-MX" altLang="zh-CN" sz="1000" dirty="0" smtClean="0">
                <a:cs typeface="宋体"/>
              </a:rPr>
              <a:t>.</a:t>
            </a:r>
          </a:p>
          <a:p>
            <a:pPr marL="738635" lvl="1" indent="-284207" algn="just">
              <a:lnSpc>
                <a:spcPct val="75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International recognition as "full package" supplier</a:t>
            </a:r>
            <a:r>
              <a:rPr lang="en-US" sz="1200" kern="1200" dirty="0" smtClean="0">
                <a:solidFill>
                  <a:schemeClr val="tx1"/>
                </a:solidFill>
                <a:effectLst/>
                <a:latin typeface="+mn-lt"/>
                <a:ea typeface="+mn-ea"/>
                <a:cs typeface="+mn-cs"/>
              </a:rPr>
              <a:t> of the best brands in the world of knitted cotton fabric</a:t>
            </a:r>
            <a:r>
              <a:rPr lang="es-MX" altLang="zh-CN" sz="1000" dirty="0" smtClean="0">
                <a:cs typeface="宋体"/>
              </a:rPr>
              <a:t>.</a:t>
            </a:r>
            <a:endParaRPr lang="zh-CN" altLang="es-MX" sz="1000" dirty="0" smtClean="0">
              <a:cs typeface="宋体"/>
            </a:endParaRPr>
          </a:p>
          <a:p>
            <a:pPr marL="738635" lvl="1" indent="-284207" algn="just">
              <a:lnSpc>
                <a:spcPct val="75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Strong growth trend in exports,</a:t>
            </a:r>
            <a:r>
              <a:rPr lang="en-US" sz="1200" kern="1200" dirty="0" smtClean="0">
                <a:solidFill>
                  <a:schemeClr val="tx1"/>
                </a:solidFill>
                <a:effectLst/>
                <a:latin typeface="+mn-lt"/>
                <a:ea typeface="+mn-ea"/>
                <a:cs typeface="+mn-cs"/>
              </a:rPr>
              <a:t> reaching its highest level in 2008: US$ 2,000 Million</a:t>
            </a:r>
            <a:r>
              <a:rPr lang="es-MX" altLang="zh-CN" sz="1000" dirty="0" smtClean="0">
                <a:cs typeface="宋体"/>
              </a:rPr>
              <a:t>.</a:t>
            </a:r>
          </a:p>
          <a:p>
            <a:pPr marL="738635" lvl="1" indent="-284207" algn="just">
              <a:lnSpc>
                <a:spcPct val="75000"/>
              </a:lnSpc>
              <a:spcBef>
                <a:spcPts val="1197"/>
              </a:spcBef>
              <a:buClr>
                <a:srgbClr val="FF0000"/>
              </a:buClr>
            </a:pPr>
            <a:endParaRPr lang="es-MX" altLang="zh-CN" sz="1000" dirty="0" smtClean="0">
              <a:cs typeface="宋体"/>
            </a:endParaRPr>
          </a:p>
          <a:p>
            <a:pPr marL="738635" lvl="1" indent="-284207" algn="just">
              <a:lnSpc>
                <a:spcPct val="75000"/>
              </a:lnSpc>
              <a:spcBef>
                <a:spcPts val="1197"/>
              </a:spcBef>
              <a:buClr>
                <a:srgbClr val="FF0000"/>
              </a:buClr>
            </a:pPr>
            <a:r>
              <a:rPr lang="en-US" sz="1200" b="1" kern="1200" dirty="0" smtClean="0">
                <a:solidFill>
                  <a:schemeClr val="tx1"/>
                </a:solidFill>
                <a:effectLst/>
                <a:latin typeface="+mn-lt"/>
                <a:ea typeface="+mn-ea"/>
                <a:cs typeface="+mn-cs"/>
              </a:rPr>
              <a:t>Brands served by Peruvian industries</a:t>
            </a:r>
            <a:r>
              <a:rPr lang="en-US" altLang="zh-CN" sz="1000" b="1" dirty="0" smtClean="0">
                <a:cs typeface="宋体"/>
              </a:rPr>
              <a:t>:</a:t>
            </a:r>
          </a:p>
          <a:p>
            <a:pPr marL="738635" lvl="1" indent="-284207" algn="just">
              <a:lnSpc>
                <a:spcPct val="75000"/>
              </a:lnSpc>
              <a:spcBef>
                <a:spcPts val="1197"/>
              </a:spcBef>
              <a:buClr>
                <a:srgbClr val="FF0000"/>
              </a:buClr>
            </a:pPr>
            <a:endParaRPr lang="en-US" altLang="zh-CN" sz="1000" b="1" dirty="0" smtClean="0">
              <a:cs typeface="宋体"/>
            </a:endParaRPr>
          </a:p>
          <a:p>
            <a:pPr marL="738635" lvl="1" indent="-284207" algn="just">
              <a:lnSpc>
                <a:spcPct val="75000"/>
              </a:lnSpc>
              <a:spcBef>
                <a:spcPts val="1197"/>
              </a:spcBef>
              <a:buClr>
                <a:srgbClr val="FF0000"/>
              </a:buClr>
            </a:pPr>
            <a:r>
              <a:rPr lang="en-US" sz="1000" dirty="0" smtClean="0"/>
              <a:t>Abercrombie &amp; Fitch; Izod Ara Intersales; JC Penny; Armani Exchange; </a:t>
            </a:r>
          </a:p>
          <a:p>
            <a:pPr marL="738635" lvl="1" indent="-284207" algn="just">
              <a:lnSpc>
                <a:spcPct val="75000"/>
              </a:lnSpc>
              <a:spcBef>
                <a:spcPts val="1197"/>
              </a:spcBef>
              <a:buClr>
                <a:srgbClr val="FF0000"/>
              </a:buClr>
            </a:pPr>
            <a:r>
              <a:rPr lang="en-US" sz="1000" dirty="0" smtClean="0"/>
              <a:t>Nassino Dutti; Calvin Klein; Nautica Donna Karan Inc.; New Balance; </a:t>
            </a:r>
          </a:p>
          <a:p>
            <a:pPr marL="738635" lvl="1" indent="-284207" algn="just">
              <a:lnSpc>
                <a:spcPct val="75000"/>
              </a:lnSpc>
              <a:spcBef>
                <a:spcPts val="1197"/>
              </a:spcBef>
              <a:buClr>
                <a:srgbClr val="FF0000"/>
              </a:buClr>
            </a:pPr>
            <a:r>
              <a:rPr lang="en-US" sz="1000" dirty="0" smtClean="0"/>
              <a:t>DKNY; Lacoste; Duck Head; Appared Co.; Kenneth Cole; Eddie Bauer; </a:t>
            </a:r>
          </a:p>
          <a:p>
            <a:pPr marL="738635" lvl="1" indent="-284207" algn="just">
              <a:lnSpc>
                <a:spcPct val="75000"/>
              </a:lnSpc>
              <a:spcBef>
                <a:spcPts val="1197"/>
              </a:spcBef>
              <a:buClr>
                <a:srgbClr val="FF0000"/>
              </a:buClr>
            </a:pPr>
            <a:r>
              <a:rPr lang="en-US" sz="1000" dirty="0" smtClean="0"/>
              <a:t>Levy Strauss and Co.; Guess; Oakley; Inditex/Zara; Palacio de Hierro;</a:t>
            </a:r>
          </a:p>
          <a:p>
            <a:pPr marL="738635" lvl="1" indent="-284207" algn="just">
              <a:lnSpc>
                <a:spcPct val="75000"/>
              </a:lnSpc>
              <a:spcBef>
                <a:spcPts val="1197"/>
              </a:spcBef>
              <a:buClr>
                <a:srgbClr val="FF0000"/>
              </a:buClr>
            </a:pPr>
            <a:r>
              <a:rPr lang="en-US" sz="1000" dirty="0" smtClean="0"/>
              <a:t>Polo Ralph Lauren; Ragman; Perry Ellis; International Reebok; </a:t>
            </a:r>
          </a:p>
          <a:p>
            <a:pPr marL="738635" lvl="1" indent="-284207" algn="just">
              <a:lnSpc>
                <a:spcPct val="75000"/>
              </a:lnSpc>
              <a:spcBef>
                <a:spcPts val="1197"/>
              </a:spcBef>
              <a:buClr>
                <a:srgbClr val="FF0000"/>
              </a:buClr>
            </a:pPr>
            <a:r>
              <a:rPr lang="en-US" sz="1000" dirty="0" smtClean="0"/>
              <a:t>The Gymboree Corp.; Vanity Fair; Tommy Hilfiger; Saks Inc.</a:t>
            </a:r>
            <a:endParaRPr lang="es-PE" sz="1300" dirty="0" smtClean="0"/>
          </a:p>
        </p:txBody>
      </p:sp>
      <p:sp>
        <p:nvSpPr>
          <p:cNvPr id="88068" name="3 Marcador de número de diapositiva"/>
          <p:cNvSpPr>
            <a:spLocks noGrp="1"/>
          </p:cNvSpPr>
          <p:nvPr>
            <p:ph type="sldNum" sz="quarter" idx="5"/>
          </p:nvPr>
        </p:nvSpPr>
        <p:spPr bwMode="auto">
          <a:noFill/>
          <a:ln>
            <a:miter lim="800000"/>
            <a:headEnd/>
            <a:tailEnd/>
          </a:ln>
        </p:spPr>
        <p:txBody>
          <a:bodyPr/>
          <a:lstStyle/>
          <a:p>
            <a:fld id="{3F727B01-B75E-4028-920A-75D7289B3576}" type="slidenum">
              <a:rPr lang="en-US"/>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marL="738635" lvl="1" indent="-284207" algn="just">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Polymetallic country, third in reserves of gold, silver, copper and zinc</a:t>
            </a:r>
            <a:r>
              <a:rPr lang="es-MX" sz="1400" dirty="0" smtClean="0"/>
              <a:t>. </a:t>
            </a:r>
          </a:p>
          <a:p>
            <a:pPr marL="738635" lvl="1" indent="-284207" algn="just">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Only 20% of the territory with mining potential has been explored</a:t>
            </a:r>
            <a:r>
              <a:rPr lang="en-US" sz="1200" kern="1200" dirty="0" smtClean="0">
                <a:solidFill>
                  <a:schemeClr val="tx1"/>
                </a:solidFill>
                <a:effectLst/>
                <a:latin typeface="+mn-lt"/>
                <a:ea typeface="+mn-ea"/>
                <a:cs typeface="+mn-cs"/>
              </a:rPr>
              <a:t> and 6% is currently being exploited</a:t>
            </a:r>
            <a:r>
              <a:rPr lang="es-MX" sz="1400" dirty="0" smtClean="0"/>
              <a:t>. </a:t>
            </a:r>
          </a:p>
          <a:p>
            <a:pPr marL="738635" lvl="1" indent="-284207" algn="just">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World's largest producer of silver. </a:t>
            </a:r>
            <a:r>
              <a:rPr lang="en-US" sz="1200" kern="1200" dirty="0" smtClean="0">
                <a:solidFill>
                  <a:schemeClr val="tx1"/>
                </a:solidFill>
                <a:effectLst/>
                <a:latin typeface="+mn-lt"/>
                <a:ea typeface="+mn-ea"/>
                <a:cs typeface="+mn-cs"/>
              </a:rPr>
              <a:t>And in Latin America</a:t>
            </a:r>
            <a:r>
              <a:rPr lang="es-MX" altLang="zh-CN" sz="1500" dirty="0" smtClean="0">
                <a:cs typeface="Tahoma" pitchFamily="34" charset="0"/>
                <a:sym typeface="Wingdings" pitchFamily="2" charset="2"/>
              </a:rPr>
              <a:t>:</a:t>
            </a:r>
          </a:p>
          <a:p>
            <a:pPr marL="1136826" lvl="2" indent="-226454" algn="just">
              <a:spcBef>
                <a:spcPts val="598"/>
              </a:spcBef>
              <a:buClr>
                <a:srgbClr val="FF0000"/>
              </a:buClr>
              <a:buFont typeface="Wingdings" pitchFamily="2" charset="2"/>
              <a:buChar char="ü"/>
            </a:pPr>
            <a:r>
              <a:rPr lang="en-US" sz="1200" b="1" kern="1200" dirty="0" smtClean="0">
                <a:solidFill>
                  <a:schemeClr val="tx1"/>
                </a:solidFill>
                <a:effectLst/>
                <a:latin typeface="+mn-lt"/>
                <a:ea typeface="+mn-ea"/>
                <a:cs typeface="+mn-cs"/>
              </a:rPr>
              <a:t>1st producer of gold, zinc, silver, tin and lead</a:t>
            </a:r>
            <a:r>
              <a:rPr lang="es-MX" altLang="zh-CN" sz="1500" b="1" dirty="0" smtClean="0">
                <a:cs typeface="Tahoma" pitchFamily="34" charset="0"/>
                <a:sym typeface="Wingdings" pitchFamily="2" charset="2"/>
              </a:rPr>
              <a:t>. </a:t>
            </a:r>
          </a:p>
          <a:p>
            <a:pPr marL="1136826" lvl="2" indent="-226454" algn="just">
              <a:spcBef>
                <a:spcPts val="598"/>
              </a:spcBef>
              <a:buClr>
                <a:srgbClr val="FF0000"/>
              </a:buClr>
              <a:buFont typeface="Wingdings" pitchFamily="2" charset="2"/>
              <a:buChar char="ü"/>
            </a:pPr>
            <a:r>
              <a:rPr lang="en-US" sz="1200" b="1" kern="1200" dirty="0" smtClean="0">
                <a:solidFill>
                  <a:schemeClr val="tx1"/>
                </a:solidFill>
                <a:effectLst/>
                <a:latin typeface="+mn-lt"/>
                <a:ea typeface="+mn-ea"/>
                <a:cs typeface="+mn-cs"/>
              </a:rPr>
              <a:t>2nd of copper and molybdenum</a:t>
            </a:r>
            <a:r>
              <a:rPr lang="es-MX" altLang="zh-CN" sz="1500" b="1" dirty="0" smtClean="0">
                <a:cs typeface="Tahoma" pitchFamily="34" charset="0"/>
                <a:sym typeface="Wingdings" pitchFamily="2" charset="2"/>
              </a:rPr>
              <a:t>.</a:t>
            </a:r>
          </a:p>
          <a:p>
            <a:pPr marL="738635" lvl="1" indent="-284207" algn="just">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Between 1999 and 2009, investment in the sector exceeded US$ 14.4 billion</a:t>
            </a:r>
            <a:r>
              <a:rPr lang="en-US" sz="1200" kern="1200" dirty="0" smtClean="0">
                <a:solidFill>
                  <a:schemeClr val="tx1"/>
                </a:solidFill>
                <a:effectLst/>
                <a:latin typeface="+mn-lt"/>
                <a:ea typeface="+mn-ea"/>
                <a:cs typeface="+mn-cs"/>
              </a:rPr>
              <a:t> and that in the coming years investment projects would reach US$ 37 billion</a:t>
            </a:r>
            <a:r>
              <a:rPr lang="es-ES" sz="1400" dirty="0" smtClean="0"/>
              <a:t>.</a:t>
            </a:r>
          </a:p>
          <a:p>
            <a:pPr marL="738635" lvl="1" indent="-284207" algn="just">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In Peru operate virtually all of the world's multinational mining companies</a:t>
            </a:r>
            <a:r>
              <a:rPr lang="es-MX" altLang="zh-CN" sz="1400" b="1" dirty="0" smtClean="0">
                <a:cs typeface="宋体"/>
              </a:rPr>
              <a:t>. </a:t>
            </a:r>
          </a:p>
          <a:p>
            <a:pPr marL="738635" lvl="1" indent="-284207" algn="just">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Peru is one of the few countries in the world with non-metallic mineral deposit:</a:t>
            </a:r>
            <a:r>
              <a:rPr lang="en-US" sz="1200" kern="1200" dirty="0" smtClean="0">
                <a:solidFill>
                  <a:schemeClr val="tx1"/>
                </a:solidFill>
                <a:effectLst/>
                <a:latin typeface="+mn-lt"/>
                <a:ea typeface="+mn-ea"/>
                <a:cs typeface="+mn-cs"/>
              </a:rPr>
              <a:t> diatomite, bentonite, borates</a:t>
            </a:r>
            <a:r>
              <a:rPr lang="es-ES" sz="1400" dirty="0" smtClean="0"/>
              <a:t>.</a:t>
            </a:r>
            <a:endParaRPr lang="en-US" sz="1400" b="1" dirty="0" smtClean="0"/>
          </a:p>
          <a:p>
            <a:endParaRPr lang="es-PE" sz="1100" dirty="0" smtClean="0"/>
          </a:p>
        </p:txBody>
      </p:sp>
      <p:sp>
        <p:nvSpPr>
          <p:cNvPr id="86020" name="3 Marcador de número de diapositiva"/>
          <p:cNvSpPr>
            <a:spLocks noGrp="1"/>
          </p:cNvSpPr>
          <p:nvPr>
            <p:ph type="sldNum" sz="quarter" idx="5"/>
          </p:nvPr>
        </p:nvSpPr>
        <p:spPr bwMode="auto">
          <a:noFill/>
          <a:ln>
            <a:miter lim="800000"/>
            <a:headEnd/>
            <a:tailEnd/>
          </a:ln>
        </p:spPr>
        <p:txBody>
          <a:bodyPr/>
          <a:lstStyle/>
          <a:p>
            <a:fld id="{42C62ED7-26FE-4436-BE0F-84B855AF5198}" type="slidenum">
              <a:rPr lang="en-US"/>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3 Marcador de notas"/>
          <p:cNvSpPr>
            <a:spLocks noGrp="1"/>
          </p:cNvSpPr>
          <p:nvPr/>
        </p:nvSpPr>
        <p:spPr bwMode="auto">
          <a:xfrm>
            <a:off x="679452" y="4716466"/>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lstStyle/>
          <a:p>
            <a:pPr eaLnBrk="0" hangingPunct="0">
              <a:spcBef>
                <a:spcPct val="30000"/>
              </a:spcBef>
            </a:pPr>
            <a:endParaRPr lang="en-US" sz="1400">
              <a:solidFill>
                <a:srgbClr val="000000"/>
              </a:solidFill>
            </a:endParaRPr>
          </a:p>
        </p:txBody>
      </p:sp>
      <p:sp>
        <p:nvSpPr>
          <p:cNvPr id="68612" name="3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6688" indent="-166688" algn="just">
              <a:buFontTx/>
              <a:buChar char="•"/>
            </a:pPr>
            <a:r>
              <a:rPr lang="es-ES" sz="1100" smtClean="0"/>
              <a:t>Para el 2009 se proyecta una tasa de crecimiento algo menor a la registrada durante los años previos, pero que se mantendría cercana al 5% anual según el MEF y se proyecta que volvería a incrementarse en los dos años siguientes. </a:t>
            </a:r>
          </a:p>
          <a:p>
            <a:pPr marL="166688" indent="-166688" algn="just">
              <a:spcBef>
                <a:spcPts val="1150"/>
              </a:spcBef>
              <a:buFontTx/>
              <a:buChar char="•"/>
            </a:pPr>
            <a:r>
              <a:rPr lang="es-ES" sz="1100" smtClean="0"/>
              <a:t>Tales proyecciones se sustentan en 3 factores claves:</a:t>
            </a:r>
          </a:p>
          <a:p>
            <a:pPr marL="660400" lvl="1" indent="-217488" algn="just">
              <a:buFont typeface="Calibri" pitchFamily="34" charset="0"/>
              <a:buAutoNum type="arabicPeriod"/>
            </a:pPr>
            <a:r>
              <a:rPr lang="es-ES" sz="1100" smtClean="0"/>
              <a:t>Los compromisos de inversión extranjera directa en proyectos en ejecución que en total superan US$ 8 mil millones de dólares al año. </a:t>
            </a:r>
          </a:p>
          <a:p>
            <a:pPr marL="660400" lvl="1" indent="-217488" algn="just">
              <a:buFont typeface="Calibri" pitchFamily="34" charset="0"/>
              <a:buAutoNum type="arabicPeriod"/>
            </a:pPr>
            <a:r>
              <a:rPr lang="es-ES" sz="1100" smtClean="0"/>
              <a:t>La disposición de las autoridades para ejecutar una política fiscal contra-cíclica, gracias a los sólidos fundamentos presupuestales y al manejo de deuda. </a:t>
            </a:r>
          </a:p>
          <a:p>
            <a:pPr marL="660400" lvl="1" indent="-217488" algn="just">
              <a:buFont typeface="Calibri" pitchFamily="34" charset="0"/>
              <a:buAutoNum type="arabicPeriod"/>
            </a:pPr>
            <a:r>
              <a:rPr lang="es-ES" sz="1100" smtClean="0"/>
              <a:t>La viabilidad de mantener el ritmo de préstamos para inversión local y de vivienda en vista de la buena condición del sistema bancario.</a:t>
            </a:r>
          </a:p>
          <a:p>
            <a:pPr marL="166688" indent="-166688" algn="just">
              <a:spcBef>
                <a:spcPts val="1150"/>
              </a:spcBef>
              <a:buFontTx/>
              <a:buChar char="•"/>
            </a:pPr>
            <a:r>
              <a:rPr lang="es-ES" sz="1100" smtClean="0"/>
              <a:t>Con ello, al 2011 se concretaría un ciclo de 10 años consecutivos de crecimiento acelerado.</a:t>
            </a:r>
          </a:p>
          <a:p>
            <a:pPr marL="166688" indent="-166688" algn="just">
              <a:spcBef>
                <a:spcPts val="1150"/>
              </a:spcBef>
              <a:buFontTx/>
              <a:buChar char="•"/>
            </a:pPr>
            <a:r>
              <a:rPr lang="es-ES" sz="1100" smtClean="0"/>
              <a:t>Estas proyecciones realizadas por el Ministerio de Economía y Finanzas se ven además respaldadas por fuentes externas como la CEPAL (siguiente diapositiva).</a:t>
            </a:r>
          </a:p>
          <a:p>
            <a:pPr marL="166688" indent="-166688"/>
            <a:endParaRPr lang="en-US" sz="11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endParaRPr lang="es-PE" sz="1100" dirty="0" smtClean="0"/>
          </a:p>
        </p:txBody>
      </p:sp>
      <p:sp>
        <p:nvSpPr>
          <p:cNvPr id="86020" name="3 Marcador de número de diapositiva"/>
          <p:cNvSpPr>
            <a:spLocks noGrp="1"/>
          </p:cNvSpPr>
          <p:nvPr>
            <p:ph type="sldNum" sz="quarter" idx="5"/>
          </p:nvPr>
        </p:nvSpPr>
        <p:spPr bwMode="auto">
          <a:noFill/>
          <a:ln>
            <a:miter lim="800000"/>
            <a:headEnd/>
            <a:tailEnd/>
          </a:ln>
        </p:spPr>
        <p:txBody>
          <a:bodyPr/>
          <a:lstStyle/>
          <a:p>
            <a:fld id="{42C62ED7-26FE-4436-BE0F-84B855AF5198}" type="slidenum">
              <a:rPr lang="en-US"/>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endParaRPr lang="es-PE" sz="1100" dirty="0" smtClean="0"/>
          </a:p>
        </p:txBody>
      </p:sp>
      <p:sp>
        <p:nvSpPr>
          <p:cNvPr id="86020" name="3 Marcador de número de diapositiva"/>
          <p:cNvSpPr>
            <a:spLocks noGrp="1"/>
          </p:cNvSpPr>
          <p:nvPr>
            <p:ph type="sldNum" sz="quarter" idx="5"/>
          </p:nvPr>
        </p:nvSpPr>
        <p:spPr bwMode="auto">
          <a:noFill/>
          <a:ln>
            <a:miter lim="800000"/>
            <a:headEnd/>
            <a:tailEnd/>
          </a:ln>
        </p:spPr>
        <p:txBody>
          <a:bodyPr/>
          <a:lstStyle/>
          <a:p>
            <a:fld id="{42C62ED7-26FE-4436-BE0F-84B855AF5198}" type="slidenum">
              <a:rPr lang="en-US"/>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1817" y="9430826"/>
            <a:ext cx="2944342" cy="495873"/>
          </a:xfrm>
          <a:prstGeom prst="rect">
            <a:avLst/>
          </a:prstGeom>
          <a:noFill/>
          <a:ln w="9525">
            <a:noFill/>
            <a:miter lim="800000"/>
            <a:headEnd/>
            <a:tailEnd/>
          </a:ln>
        </p:spPr>
        <p:txBody>
          <a:bodyPr lIns="94984" tIns="47492" rIns="94984" bIns="47492" anchor="b"/>
          <a:lstStyle/>
          <a:p>
            <a:pPr algn="r"/>
            <a:fld id="{2B4027FB-AA2B-431A-9DC5-891416CE5CB0}" type="slidenum">
              <a:rPr lang="es-ES_tradnl" sz="1300">
                <a:ea typeface="ＭＳ Ｐゴシック"/>
                <a:cs typeface="ＭＳ Ｐゴシック"/>
              </a:rPr>
              <a:pPr algn="r"/>
              <a:t>32</a:t>
            </a:fld>
            <a:endParaRPr lang="es-ES_tradnl" sz="1300" dirty="0">
              <a:ea typeface="ＭＳ Ｐゴシック"/>
              <a:cs typeface="ＭＳ Ｐゴシック"/>
            </a:endParaRPr>
          </a:p>
        </p:txBody>
      </p:sp>
      <p:sp>
        <p:nvSpPr>
          <p:cNvPr id="92163" name="Rectangle 7"/>
          <p:cNvSpPr txBox="1">
            <a:spLocks noGrp="1" noChangeArrowheads="1"/>
          </p:cNvSpPr>
          <p:nvPr/>
        </p:nvSpPr>
        <p:spPr bwMode="auto">
          <a:xfrm>
            <a:off x="3853353" y="9430813"/>
            <a:ext cx="2944341" cy="497414"/>
          </a:xfrm>
          <a:prstGeom prst="rect">
            <a:avLst/>
          </a:prstGeom>
          <a:noFill/>
          <a:ln w="9525">
            <a:noFill/>
            <a:miter lim="800000"/>
            <a:headEnd/>
            <a:tailEnd/>
          </a:ln>
        </p:spPr>
        <p:txBody>
          <a:bodyPr lIns="95000" tIns="47501" rIns="95000" bIns="47501" anchor="b"/>
          <a:lstStyle/>
          <a:p>
            <a:fld id="{AB8A0FB8-D27E-4A8E-A643-E203C5125AA3}" type="slidenum">
              <a:rPr lang="es-ES_tradnl" sz="1300">
                <a:latin typeface="Tahoma" pitchFamily="34" charset="0"/>
              </a:rPr>
              <a:pPr/>
              <a:t>32</a:t>
            </a:fld>
            <a:endParaRPr lang="es-ES_tradnl" sz="1300" dirty="0">
              <a:latin typeface="Tahoma" pitchFamily="34" charset="0"/>
            </a:endParaRPr>
          </a:p>
        </p:txBody>
      </p:sp>
      <p:sp>
        <p:nvSpPr>
          <p:cNvPr id="9216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92165" name="5 Marcador de notas"/>
          <p:cNvSpPr>
            <a:spLocks noGrp="1"/>
          </p:cNvSpPr>
          <p:nvPr/>
        </p:nvSpPr>
        <p:spPr bwMode="auto">
          <a:xfrm>
            <a:off x="679465" y="4716953"/>
            <a:ext cx="5438748" cy="4467469"/>
          </a:xfrm>
          <a:prstGeom prst="rect">
            <a:avLst/>
          </a:prstGeom>
          <a:noFill/>
          <a:ln w="9525">
            <a:noFill/>
            <a:miter lim="800000"/>
            <a:headEnd/>
            <a:tailEnd/>
          </a:ln>
        </p:spPr>
        <p:txBody>
          <a:bodyPr lIns="94984" tIns="47492" rIns="94984" bIns="47492"/>
          <a:lstStyle/>
          <a:p>
            <a:pPr eaLnBrk="0" hangingPunct="0">
              <a:spcBef>
                <a:spcPct val="30000"/>
              </a:spcBef>
            </a:pPr>
            <a:endParaRPr lang="en-US" sz="1300" dirty="0"/>
          </a:p>
        </p:txBody>
      </p:sp>
      <p:sp>
        <p:nvSpPr>
          <p:cNvPr id="6" name="5 Marcador de notas"/>
          <p:cNvSpPr>
            <a:spLocks noGrp="1"/>
          </p:cNvSpPr>
          <p:nvPr>
            <p:ph type="body" idx="1"/>
          </p:nvPr>
        </p:nvSpPr>
        <p:spPr/>
        <p:txBody>
          <a:bodyPr/>
          <a:lstStyle/>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Important cultural destination</a:t>
            </a:r>
            <a:r>
              <a:rPr lang="en-US" sz="1200" kern="1200" dirty="0" smtClean="0">
                <a:solidFill>
                  <a:schemeClr val="tx1"/>
                </a:solidFill>
                <a:effectLst/>
                <a:latin typeface="+mn-lt"/>
                <a:ea typeface="+mn-ea"/>
                <a:cs typeface="+mn-cs"/>
              </a:rPr>
              <a:t> for archaeological sites of the Inca and pre-Inca cultures</a:t>
            </a:r>
            <a:r>
              <a:rPr lang="es-MX" altLang="zh-CN" sz="1500" dirty="0" smtClean="0">
                <a:cs typeface="宋体"/>
                <a:sym typeface="Wingdings" pitchFamily="2" charset="2"/>
              </a:rPr>
              <a:t>.</a:t>
            </a:r>
          </a:p>
          <a:p>
            <a:pPr marL="1194581" lvl="2" indent="-284207" algn="just">
              <a:lnSpc>
                <a:spcPct val="75000"/>
              </a:lnSpc>
              <a:spcBef>
                <a:spcPts val="1197"/>
              </a:spcBef>
              <a:buClr>
                <a:srgbClr val="C00000"/>
              </a:buClr>
              <a:buFont typeface="Wingdings" pitchFamily="2" charset="2"/>
              <a:buChar char="ü"/>
            </a:pPr>
            <a:r>
              <a:rPr lang="es-MX" altLang="zh-CN" sz="1500" dirty="0" smtClean="0">
                <a:cs typeface="宋体"/>
                <a:sym typeface="Wingdings" pitchFamily="2" charset="2"/>
              </a:rPr>
              <a:t> </a:t>
            </a:r>
            <a:r>
              <a:rPr lang="en-US" sz="1200" b="1" kern="1200" dirty="0" smtClean="0">
                <a:solidFill>
                  <a:schemeClr val="tx1"/>
                </a:solidFill>
                <a:effectLst/>
                <a:latin typeface="+mn-lt"/>
                <a:ea typeface="+mn-ea"/>
                <a:cs typeface="+mn-cs"/>
              </a:rPr>
              <a:t>Machu Picchu</a:t>
            </a:r>
            <a:r>
              <a:rPr lang="en-US" sz="1200" kern="1200" dirty="0" smtClean="0">
                <a:solidFill>
                  <a:schemeClr val="tx1"/>
                </a:solidFill>
                <a:effectLst/>
                <a:latin typeface="+mn-lt"/>
                <a:ea typeface="+mn-ea"/>
                <a:cs typeface="+mn-cs"/>
              </a:rPr>
              <a:t> was voted one of the New 7 Wonders of the World</a:t>
            </a:r>
            <a:r>
              <a:rPr lang="es-MX" altLang="zh-CN" sz="1500" dirty="0" smtClean="0">
                <a:cs typeface="宋体"/>
                <a:sym typeface="Wingdings" pitchFamily="2" charset="2"/>
              </a:rPr>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Diversity of natural settings</a:t>
            </a:r>
            <a:r>
              <a:rPr lang="en-US" sz="1200" kern="1200" dirty="0" smtClean="0">
                <a:solidFill>
                  <a:schemeClr val="tx1"/>
                </a:solidFill>
                <a:effectLst/>
                <a:latin typeface="+mn-lt"/>
                <a:ea typeface="+mn-ea"/>
                <a:cs typeface="+mn-cs"/>
              </a:rPr>
              <a:t> ranging from the beaches in the Pacific Coast to the Amazon Rainforest, through the Andes with peaks over 6,000 masl</a:t>
            </a:r>
            <a:r>
              <a:rPr lang="es-ES"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Essential destination for bird and orchid watchers, </a:t>
            </a:r>
            <a:r>
              <a:rPr lang="en-US" sz="1200" kern="1200" dirty="0" smtClean="0">
                <a:solidFill>
                  <a:schemeClr val="tx1"/>
                </a:solidFill>
                <a:effectLst/>
                <a:latin typeface="+mn-lt"/>
                <a:ea typeface="+mn-ea"/>
                <a:cs typeface="+mn-cs"/>
              </a:rPr>
              <a:t>in which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1,730 bird species and more than 3,000 species of orchids live</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Lima is the gastronomic capital of Latin America</a:t>
            </a:r>
            <a:r>
              <a:rPr lang="en-US" sz="1200" kern="1200" dirty="0" smtClean="0">
                <a:solidFill>
                  <a:schemeClr val="tx1"/>
                </a:solidFill>
                <a:effectLst/>
                <a:latin typeface="+mn-lt"/>
                <a:ea typeface="+mn-ea"/>
                <a:cs typeface="+mn-cs"/>
              </a:rPr>
              <a:t> with an offer of more than 10,000 restaurants that reflect the cultural diversity of the nation</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Significant investment of Hotels:</a:t>
            </a:r>
            <a:r>
              <a:rPr lang="en-US" sz="1200" kern="1200" dirty="0" smtClean="0">
                <a:solidFill>
                  <a:schemeClr val="tx1"/>
                </a:solidFill>
                <a:effectLst/>
                <a:latin typeface="+mn-lt"/>
                <a:ea typeface="+mn-ea"/>
                <a:cs typeface="+mn-cs"/>
              </a:rPr>
              <a:t> Western, Hilton, among others</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Unexplored tourist attractions:</a:t>
            </a:r>
            <a:r>
              <a:rPr lang="en-US" sz="1200" kern="1200" dirty="0" smtClean="0">
                <a:solidFill>
                  <a:schemeClr val="tx1"/>
                </a:solidFill>
                <a:effectLst/>
                <a:latin typeface="+mn-lt"/>
                <a:ea typeface="+mn-ea"/>
                <a:cs typeface="+mn-cs"/>
              </a:rPr>
              <a:t> Northeast Tourist Circuit: Kuelap, Sipan, Chan Chan, among others</a:t>
            </a:r>
            <a:endParaRPr lang="es-P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1817" y="9430826"/>
            <a:ext cx="2944342" cy="495873"/>
          </a:xfrm>
          <a:prstGeom prst="rect">
            <a:avLst/>
          </a:prstGeom>
          <a:noFill/>
          <a:ln w="9525">
            <a:noFill/>
            <a:miter lim="800000"/>
            <a:headEnd/>
            <a:tailEnd/>
          </a:ln>
        </p:spPr>
        <p:txBody>
          <a:bodyPr lIns="94984" tIns="47492" rIns="94984" bIns="47492" anchor="b"/>
          <a:lstStyle/>
          <a:p>
            <a:pPr algn="r"/>
            <a:fld id="{2B4027FB-AA2B-431A-9DC5-891416CE5CB0}" type="slidenum">
              <a:rPr lang="es-ES_tradnl" sz="1300">
                <a:ea typeface="ＭＳ Ｐゴシック"/>
                <a:cs typeface="ＭＳ Ｐゴシック"/>
              </a:rPr>
              <a:pPr algn="r"/>
              <a:t>35</a:t>
            </a:fld>
            <a:endParaRPr lang="es-ES_tradnl" sz="1300" dirty="0">
              <a:ea typeface="ＭＳ Ｐゴシック"/>
              <a:cs typeface="ＭＳ Ｐゴシック"/>
            </a:endParaRPr>
          </a:p>
        </p:txBody>
      </p:sp>
      <p:sp>
        <p:nvSpPr>
          <p:cNvPr id="92163" name="Rectangle 7"/>
          <p:cNvSpPr txBox="1">
            <a:spLocks noGrp="1" noChangeArrowheads="1"/>
          </p:cNvSpPr>
          <p:nvPr/>
        </p:nvSpPr>
        <p:spPr bwMode="auto">
          <a:xfrm>
            <a:off x="3853353" y="9430813"/>
            <a:ext cx="2944341" cy="497414"/>
          </a:xfrm>
          <a:prstGeom prst="rect">
            <a:avLst/>
          </a:prstGeom>
          <a:noFill/>
          <a:ln w="9525">
            <a:noFill/>
            <a:miter lim="800000"/>
            <a:headEnd/>
            <a:tailEnd/>
          </a:ln>
        </p:spPr>
        <p:txBody>
          <a:bodyPr lIns="95000" tIns="47501" rIns="95000" bIns="47501" anchor="b"/>
          <a:lstStyle/>
          <a:p>
            <a:fld id="{AB8A0FB8-D27E-4A8E-A643-E203C5125AA3}" type="slidenum">
              <a:rPr lang="es-ES_tradnl" sz="1300">
                <a:latin typeface="Tahoma" pitchFamily="34" charset="0"/>
              </a:rPr>
              <a:pPr/>
              <a:t>35</a:t>
            </a:fld>
            <a:endParaRPr lang="es-ES_tradnl" sz="1300" dirty="0">
              <a:latin typeface="Tahoma" pitchFamily="34" charset="0"/>
            </a:endParaRPr>
          </a:p>
        </p:txBody>
      </p:sp>
      <p:sp>
        <p:nvSpPr>
          <p:cNvPr id="9216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92165" name="5 Marcador de notas"/>
          <p:cNvSpPr>
            <a:spLocks noGrp="1"/>
          </p:cNvSpPr>
          <p:nvPr/>
        </p:nvSpPr>
        <p:spPr bwMode="auto">
          <a:xfrm>
            <a:off x="679465" y="4716953"/>
            <a:ext cx="5438748" cy="4467469"/>
          </a:xfrm>
          <a:prstGeom prst="rect">
            <a:avLst/>
          </a:prstGeom>
          <a:noFill/>
          <a:ln w="9525">
            <a:noFill/>
            <a:miter lim="800000"/>
            <a:headEnd/>
            <a:tailEnd/>
          </a:ln>
        </p:spPr>
        <p:txBody>
          <a:bodyPr lIns="94984" tIns="47492" rIns="94984" bIns="47492"/>
          <a:lstStyle/>
          <a:p>
            <a:pPr eaLnBrk="0" hangingPunct="0">
              <a:spcBef>
                <a:spcPct val="30000"/>
              </a:spcBef>
            </a:pPr>
            <a:endParaRPr lang="en-US" sz="1300" dirty="0"/>
          </a:p>
        </p:txBody>
      </p:sp>
      <p:sp>
        <p:nvSpPr>
          <p:cNvPr id="6" name="5 Marcador de notas"/>
          <p:cNvSpPr>
            <a:spLocks noGrp="1"/>
          </p:cNvSpPr>
          <p:nvPr>
            <p:ph type="body" idx="1"/>
          </p:nvPr>
        </p:nvSpPr>
        <p:spPr/>
        <p:txBody>
          <a:bodyPr/>
          <a:lstStyle/>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Important cultural destination</a:t>
            </a:r>
            <a:r>
              <a:rPr lang="en-US" sz="1200" kern="1200" dirty="0" smtClean="0">
                <a:solidFill>
                  <a:schemeClr val="tx1"/>
                </a:solidFill>
                <a:effectLst/>
                <a:latin typeface="+mn-lt"/>
                <a:ea typeface="+mn-ea"/>
                <a:cs typeface="+mn-cs"/>
              </a:rPr>
              <a:t> for archaeological sites of Inca and Pre-Inca cultures</a:t>
            </a:r>
            <a:r>
              <a:rPr lang="es-MX" altLang="zh-CN" sz="1500" dirty="0" smtClean="0">
                <a:cs typeface="宋体"/>
                <a:sym typeface="Wingdings" pitchFamily="2" charset="2"/>
              </a:rPr>
              <a:t>.</a:t>
            </a:r>
          </a:p>
          <a:p>
            <a:pPr marL="1194581" lvl="2" indent="-284207" algn="just">
              <a:lnSpc>
                <a:spcPct val="75000"/>
              </a:lnSpc>
              <a:spcBef>
                <a:spcPts val="1197"/>
              </a:spcBef>
              <a:buClr>
                <a:srgbClr val="C00000"/>
              </a:buClr>
              <a:buFont typeface="Wingdings" pitchFamily="2" charset="2"/>
              <a:buChar char="ü"/>
            </a:pPr>
            <a:r>
              <a:rPr lang="es-MX" altLang="zh-CN" sz="1500" dirty="0" smtClean="0">
                <a:cs typeface="宋体"/>
                <a:sym typeface="Wingdings" pitchFamily="2" charset="2"/>
              </a:rPr>
              <a:t> </a:t>
            </a:r>
            <a:r>
              <a:rPr lang="en-US" sz="1200" b="1" kern="1200" dirty="0" smtClean="0">
                <a:solidFill>
                  <a:schemeClr val="tx1"/>
                </a:solidFill>
                <a:effectLst/>
                <a:latin typeface="+mn-lt"/>
                <a:ea typeface="+mn-ea"/>
                <a:cs typeface="+mn-cs"/>
              </a:rPr>
              <a:t>Machu Picchu</a:t>
            </a:r>
            <a:r>
              <a:rPr lang="en-US" sz="1200" kern="1200" dirty="0" smtClean="0">
                <a:solidFill>
                  <a:schemeClr val="tx1"/>
                </a:solidFill>
                <a:effectLst/>
                <a:latin typeface="+mn-lt"/>
                <a:ea typeface="+mn-ea"/>
                <a:cs typeface="+mn-cs"/>
              </a:rPr>
              <a:t> was voted one of the New 7 Wonders of the World</a:t>
            </a:r>
            <a:r>
              <a:rPr lang="es-MX" altLang="zh-CN" sz="1500" dirty="0" smtClean="0">
                <a:cs typeface="宋体"/>
                <a:sym typeface="Wingdings" pitchFamily="2" charset="2"/>
              </a:rPr>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Diversity of natural settings</a:t>
            </a:r>
            <a:r>
              <a:rPr lang="en-US" sz="1200" kern="1200" dirty="0" smtClean="0">
                <a:solidFill>
                  <a:schemeClr val="tx1"/>
                </a:solidFill>
                <a:effectLst/>
                <a:latin typeface="+mn-lt"/>
                <a:ea typeface="+mn-ea"/>
                <a:cs typeface="+mn-cs"/>
              </a:rPr>
              <a:t> ranging from beaches on the Pacific Coast to the Amazon Rainforest, passing through the Andes with peaks above 6,000 above sea level</a:t>
            </a:r>
            <a:r>
              <a:rPr lang="es-ES"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Must-see destination for birdwatchers and orchid aficionados. </a:t>
            </a:r>
            <a:r>
              <a:rPr lang="en-US" sz="1200" kern="1200" dirty="0" smtClean="0">
                <a:solidFill>
                  <a:schemeClr val="tx1"/>
                </a:solidFill>
                <a:effectLst/>
                <a:latin typeface="+mn-lt"/>
                <a:ea typeface="+mn-ea"/>
                <a:cs typeface="+mn-cs"/>
              </a:rPr>
              <a:t>1,730 bird species and more than 3,000 species of orchids inhabit the country</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Lima is the gastronomic capital of Latin America,</a:t>
            </a:r>
            <a:r>
              <a:rPr lang="en-US" sz="1200" kern="1200" dirty="0" smtClean="0">
                <a:solidFill>
                  <a:schemeClr val="tx1"/>
                </a:solidFill>
                <a:effectLst/>
                <a:latin typeface="+mn-lt"/>
                <a:ea typeface="+mn-ea"/>
                <a:cs typeface="+mn-cs"/>
              </a:rPr>
              <a:t> offering more than 10,000 restaurants that reflect the cultural diversity of the nation</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Significant investment of Hotels:</a:t>
            </a:r>
            <a:r>
              <a:rPr lang="en-US" sz="1200" kern="1200" dirty="0" smtClean="0">
                <a:solidFill>
                  <a:schemeClr val="tx1"/>
                </a:solidFill>
                <a:effectLst/>
                <a:latin typeface="+mn-lt"/>
                <a:ea typeface="+mn-ea"/>
                <a:cs typeface="+mn-cs"/>
              </a:rPr>
              <a:t> Western, Hilton, amongst others</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Unexplored attractions:</a:t>
            </a:r>
            <a:r>
              <a:rPr lang="en-US" sz="1200" kern="1200" dirty="0" smtClean="0">
                <a:solidFill>
                  <a:schemeClr val="tx1"/>
                </a:solidFill>
                <a:effectLst/>
                <a:latin typeface="+mn-lt"/>
                <a:ea typeface="+mn-ea"/>
                <a:cs typeface="+mn-cs"/>
              </a:rPr>
              <a:t> Northeast Tourist Circuit: Kuelap, Sipan, Chan Chan, amongst others</a:t>
            </a:r>
            <a:endParaRPr lang="es-P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lIns="94984" tIns="47492" rIns="94984" bIns="47492"/>
          <a:lstStyle/>
          <a:p>
            <a:pPr eaLnBrk="1" hangingPunct="1"/>
            <a:r>
              <a:rPr lang="es-PE" dirty="0" smtClean="0"/>
              <a:t>New</a:t>
            </a:r>
            <a:r>
              <a:rPr lang="es-PE" baseline="0" dirty="0" smtClean="0"/>
              <a:t> </a:t>
            </a:r>
            <a:r>
              <a:rPr lang="es-PE" baseline="0" dirty="0" err="1" smtClean="0"/>
              <a:t>investment</a:t>
            </a:r>
            <a:r>
              <a:rPr lang="es-PE" baseline="0" dirty="0" smtClean="0"/>
              <a:t> </a:t>
            </a:r>
            <a:r>
              <a:rPr lang="es-PE" baseline="0" dirty="0" err="1" smtClean="0"/>
              <a:t>foreseen</a:t>
            </a:r>
            <a:r>
              <a:rPr lang="es-PE" baseline="0" dirty="0" smtClean="0"/>
              <a:t> in </a:t>
            </a:r>
            <a:r>
              <a:rPr lang="es-PE" baseline="0" dirty="0" err="1" smtClean="0"/>
              <a:t>transport</a:t>
            </a:r>
            <a:r>
              <a:rPr lang="es-PE" baseline="0" dirty="0" smtClean="0"/>
              <a:t> </a:t>
            </a:r>
            <a:r>
              <a:rPr lang="es-PE" baseline="0" dirty="0" err="1" smtClean="0"/>
              <a:t>infrastructure</a:t>
            </a:r>
            <a:r>
              <a:rPr lang="es-PE" baseline="0" dirty="0" smtClean="0"/>
              <a:t>  </a:t>
            </a:r>
            <a:r>
              <a:rPr lang="es-PE" baseline="0" dirty="0" err="1" smtClean="0"/>
              <a:t>to</a:t>
            </a:r>
            <a:r>
              <a:rPr lang="es-PE" baseline="0" dirty="0" smtClean="0"/>
              <a:t> 2016</a:t>
            </a:r>
            <a:endParaRPr lang="es-P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51817" y="9430828"/>
            <a:ext cx="2944342" cy="495873"/>
          </a:xfrm>
          <a:prstGeom prst="rect">
            <a:avLst/>
          </a:prstGeom>
          <a:noFill/>
          <a:ln w="9525">
            <a:noFill/>
            <a:miter lim="800000"/>
            <a:headEnd/>
            <a:tailEnd/>
          </a:ln>
        </p:spPr>
        <p:txBody>
          <a:bodyPr lIns="91388" tIns="45693" rIns="91388" bIns="45693" anchor="b"/>
          <a:lstStyle/>
          <a:p>
            <a:pPr algn="r"/>
            <a:fld id="{80A99F74-ABA4-44EE-AF09-5533E9D46D6F}" type="slidenum">
              <a:rPr lang="es-ES_tradnl" sz="1300">
                <a:latin typeface="Calibri" pitchFamily="34" charset="0"/>
              </a:rPr>
              <a:pPr algn="r"/>
              <a:t>37</a:t>
            </a:fld>
            <a:endParaRPr lang="es-ES_tradnl" sz="1300" dirty="0">
              <a:latin typeface="Calibri" pitchFamily="34" charset="0"/>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4 Marcador de notas"/>
          <p:cNvSpPr>
            <a:spLocks noGrp="1"/>
          </p:cNvSpPr>
          <p:nvPr/>
        </p:nvSpPr>
        <p:spPr bwMode="auto">
          <a:xfrm>
            <a:off x="905952" y="4716953"/>
            <a:ext cx="4985772" cy="4467469"/>
          </a:xfrm>
          <a:prstGeom prst="rect">
            <a:avLst/>
          </a:prstGeom>
          <a:noFill/>
          <a:ln w="9525">
            <a:noFill/>
            <a:miter lim="800000"/>
            <a:headEnd/>
            <a:tailEnd/>
          </a:ln>
        </p:spPr>
        <p:txBody>
          <a:bodyPr lIns="91388" tIns="45693" rIns="91388" bIns="45693"/>
          <a:lstStyle/>
          <a:p>
            <a:pPr algn="r" eaLnBrk="0" hangingPunct="0">
              <a:spcBef>
                <a:spcPct val="30000"/>
              </a:spcBef>
            </a:pPr>
            <a:endParaRPr lang="en-US" sz="13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3 Marcador de notas"/>
          <p:cNvSpPr>
            <a:spLocks noGrp="1"/>
          </p:cNvSpPr>
          <p:nvPr/>
        </p:nvSpPr>
        <p:spPr bwMode="auto">
          <a:xfrm>
            <a:off x="679452" y="4716466"/>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3" rIns="91388" bIns="45693"/>
          <a:lstStyle/>
          <a:p>
            <a:pPr eaLnBrk="0" hangingPunct="0">
              <a:spcBef>
                <a:spcPct val="30000"/>
              </a:spcBef>
            </a:pPr>
            <a:endParaRPr lang="en-US" sz="1300">
              <a:solidFill>
                <a:srgbClr val="000000"/>
              </a:solidFill>
            </a:endParaRPr>
          </a:p>
        </p:txBody>
      </p:sp>
      <p:sp>
        <p:nvSpPr>
          <p:cNvPr id="70660" name="3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lgn="just">
              <a:spcBef>
                <a:spcPts val="1200"/>
              </a:spcBef>
              <a:buFontTx/>
              <a:buChar char="•"/>
            </a:pPr>
            <a:r>
              <a:rPr lang="es-ES" sz="1100" smtClean="0"/>
              <a:t>Tales proyecciones se sustentan en 3 factores claves:</a:t>
            </a:r>
          </a:p>
          <a:p>
            <a:pPr marL="681038" lvl="1" indent="-223838" algn="just">
              <a:buFont typeface="Calibri" pitchFamily="34" charset="0"/>
              <a:buAutoNum type="arabicPeriod"/>
            </a:pPr>
            <a:r>
              <a:rPr lang="es-ES" sz="1100" smtClean="0"/>
              <a:t>Los compromisos de inversión extranjera directa en proyectos en ejecución que en total superan US$ 8 mil millones de dólares al año. </a:t>
            </a:r>
          </a:p>
          <a:p>
            <a:pPr marL="681038" lvl="1" indent="-223838" algn="just">
              <a:buFont typeface="Calibri" pitchFamily="34" charset="0"/>
              <a:buAutoNum type="arabicPeriod"/>
            </a:pPr>
            <a:r>
              <a:rPr lang="es-ES" sz="1100" smtClean="0"/>
              <a:t>La disposición de las autoridades para ejecutar una política fiscal contra-cíclica, gracias a los sólidos fundamentos presupuestales y al manejo de deuda. </a:t>
            </a:r>
          </a:p>
          <a:p>
            <a:pPr marL="681038" lvl="1" indent="-223838" algn="just">
              <a:buFont typeface="Calibri" pitchFamily="34" charset="0"/>
              <a:buAutoNum type="arabicPeriod"/>
            </a:pPr>
            <a:r>
              <a:rPr lang="es-ES" sz="1100" smtClean="0"/>
              <a:t>La viabilidad de mantener el ritmo de préstamos para inversión local y de vivienda en vista de la buena condición del sistema bancario.</a:t>
            </a:r>
          </a:p>
          <a:p>
            <a:pPr marL="174625" indent="-174625" algn="just">
              <a:spcBef>
                <a:spcPts val="1200"/>
              </a:spcBef>
              <a:buFontTx/>
              <a:buChar char="•"/>
            </a:pPr>
            <a:r>
              <a:rPr lang="es-ES" sz="1100" smtClean="0"/>
              <a:t>Con ello, al 2011 se concretaría un ciclo de 10 años consecutivos de crecimiento acelerado.</a:t>
            </a:r>
          </a:p>
          <a:p>
            <a:pPr marL="174625" indent="-174625"/>
            <a:endParaRPr lang="en-US"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a:lstStyle/>
          <a:p>
            <a:endParaRPr lang="es-PE" smtClean="0">
              <a:latin typeface="Arial" pitchFamily="34" charset="0"/>
              <a:ea typeface="MS PGothic" pitchFamily="34" charset="-128"/>
            </a:endParaRPr>
          </a:p>
        </p:txBody>
      </p:sp>
      <p:sp>
        <p:nvSpPr>
          <p:cNvPr id="87044" name="3 Marcador de número de diapositiva"/>
          <p:cNvSpPr>
            <a:spLocks noGrp="1"/>
          </p:cNvSpPr>
          <p:nvPr>
            <p:ph type="sldNum" sz="quarter" idx="5"/>
          </p:nvPr>
        </p:nvSpPr>
        <p:spPr bwMode="auto">
          <a:noFill/>
          <a:ln>
            <a:miter lim="800000"/>
            <a:headEnd/>
            <a:tailEnd/>
          </a:ln>
        </p:spPr>
        <p:txBody>
          <a:bodyPr/>
          <a:lstStyle/>
          <a:p>
            <a:fld id="{3094B295-E049-4D29-A2BD-75DC1F32CD6B}" type="slidenum">
              <a:rPr lang="es-PE" smtClean="0"/>
              <a:pPr/>
              <a:t>10</a:t>
            </a:fld>
            <a:endParaRPr lang="es-P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3 Marcador de notas"/>
          <p:cNvSpPr>
            <a:spLocks noGrp="1"/>
          </p:cNvSpPr>
          <p:nvPr/>
        </p:nvSpPr>
        <p:spPr bwMode="auto">
          <a:xfrm>
            <a:off x="679452" y="4716466"/>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3" rIns="91388" bIns="45693"/>
          <a:lstStyle/>
          <a:p>
            <a:pPr eaLnBrk="0" hangingPunct="0">
              <a:spcBef>
                <a:spcPct val="30000"/>
              </a:spcBef>
            </a:pPr>
            <a:endParaRPr lang="en-US" sz="1300">
              <a:solidFill>
                <a:srgbClr val="000000"/>
              </a:solidFill>
            </a:endParaRPr>
          </a:p>
        </p:txBody>
      </p:sp>
      <p:sp>
        <p:nvSpPr>
          <p:cNvPr id="72708" name="3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lgn="just">
              <a:spcBef>
                <a:spcPts val="1200"/>
              </a:spcBef>
              <a:buFontTx/>
              <a:buChar char="•"/>
            </a:pPr>
            <a:r>
              <a:rPr lang="es-ES" sz="1100" smtClean="0"/>
              <a:t>Tales proyecciones se sustentan en 3 factores claves:</a:t>
            </a:r>
          </a:p>
          <a:p>
            <a:pPr marL="681038" lvl="1" indent="-223838" algn="just">
              <a:buFont typeface="Calibri" pitchFamily="34" charset="0"/>
              <a:buAutoNum type="arabicPeriod"/>
            </a:pPr>
            <a:r>
              <a:rPr lang="es-ES" sz="1100" smtClean="0"/>
              <a:t>Los compromisos de inversión extranjera directa en proyectos en ejecución que en total superan US$ 8 mil millones de dólares al año. </a:t>
            </a:r>
          </a:p>
          <a:p>
            <a:pPr marL="681038" lvl="1" indent="-223838" algn="just">
              <a:buFont typeface="Calibri" pitchFamily="34" charset="0"/>
              <a:buAutoNum type="arabicPeriod"/>
            </a:pPr>
            <a:r>
              <a:rPr lang="es-ES" sz="1100" smtClean="0"/>
              <a:t>La disposición de las autoridades para ejecutar una política fiscal contra-cíclica, gracias a los sólidos fundamentos presupuestales y al manejo de deuda. </a:t>
            </a:r>
          </a:p>
          <a:p>
            <a:pPr marL="681038" lvl="1" indent="-223838" algn="just">
              <a:buFont typeface="Calibri" pitchFamily="34" charset="0"/>
              <a:buAutoNum type="arabicPeriod"/>
            </a:pPr>
            <a:r>
              <a:rPr lang="es-ES" sz="1100" smtClean="0"/>
              <a:t>La viabilidad de mantener el ritmo de préstamos para inversión local y de vivienda en vista de la buena condición del sistema bancario.</a:t>
            </a:r>
          </a:p>
          <a:p>
            <a:pPr marL="174625" indent="-174625" algn="just">
              <a:spcBef>
                <a:spcPts val="1200"/>
              </a:spcBef>
              <a:buFontTx/>
              <a:buChar char="•"/>
            </a:pPr>
            <a:r>
              <a:rPr lang="es-ES" sz="1100" smtClean="0"/>
              <a:t>Con ello, al 2011 se concretaría un ciclo de 10 años consecutivos de crecimiento acelerado.</a:t>
            </a:r>
          </a:p>
          <a:p>
            <a:pPr marL="174625" indent="-174625"/>
            <a:endParaRPr lang="en-US" sz="11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3 Marcador de notas"/>
          <p:cNvSpPr>
            <a:spLocks noGrp="1"/>
          </p:cNvSpPr>
          <p:nvPr/>
        </p:nvSpPr>
        <p:spPr bwMode="auto">
          <a:xfrm>
            <a:off x="679465" y="4716947"/>
            <a:ext cx="5438748" cy="4467470"/>
          </a:xfrm>
          <a:prstGeom prst="rect">
            <a:avLst/>
          </a:prstGeom>
          <a:noFill/>
          <a:ln w="9525">
            <a:noFill/>
            <a:miter lim="800000"/>
            <a:headEnd/>
            <a:tailEnd/>
          </a:ln>
        </p:spPr>
        <p:txBody>
          <a:bodyPr lIns="91388" tIns="45693" rIns="91388" bIns="45693"/>
          <a:lstStyle/>
          <a:p>
            <a:pPr eaLnBrk="0" hangingPunct="0">
              <a:spcBef>
                <a:spcPct val="30000"/>
              </a:spcBef>
            </a:pPr>
            <a:endParaRPr lang="en-US" sz="1300" dirty="0"/>
          </a:p>
        </p:txBody>
      </p:sp>
      <p:sp>
        <p:nvSpPr>
          <p:cNvPr id="95236" name="3 Marcador de notas"/>
          <p:cNvSpPr>
            <a:spLocks noGrp="1"/>
          </p:cNvSpPr>
          <p:nvPr>
            <p:ph type="body" idx="1"/>
          </p:nvPr>
        </p:nvSpPr>
        <p:spPr bwMode="auto">
          <a:noFill/>
        </p:spPr>
        <p:txBody>
          <a:bodyPr/>
          <a:lstStyle/>
          <a:p>
            <a:pPr marL="174780" indent="-174780"/>
            <a:endParaRPr lang="en-US"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3 Marcador de número de diapositiva"/>
          <p:cNvSpPr txBox="1">
            <a:spLocks noGrp="1"/>
          </p:cNvSpPr>
          <p:nvPr/>
        </p:nvSpPr>
        <p:spPr bwMode="auto">
          <a:xfrm>
            <a:off x="3851277" y="9428165"/>
            <a:ext cx="29448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09" tIns="44301" rIns="88609" bIns="44301"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3B8EC809-C199-4766-A6C1-86BA4AF1A316}" type="slidenum">
              <a:rPr lang="es-ES" sz="1400">
                <a:solidFill>
                  <a:srgbClr val="000000"/>
                </a:solidFill>
                <a:latin typeface="Calibri" pitchFamily="34" charset="0"/>
              </a:rPr>
              <a:pPr algn="r" eaLnBrk="1" hangingPunct="1"/>
              <a:t>13</a:t>
            </a:fld>
            <a:endParaRPr lang="es-ES" sz="1400">
              <a:solidFill>
                <a:srgbClr val="000000"/>
              </a:solidFill>
              <a:latin typeface="Calibri" pitchFamily="34" charset="0"/>
            </a:endParaRPr>
          </a:p>
        </p:txBody>
      </p:sp>
      <p:sp>
        <p:nvSpPr>
          <p:cNvPr id="74756" name="4 Marcador de notas"/>
          <p:cNvSpPr>
            <a:spLocks noGrp="1"/>
          </p:cNvSpPr>
          <p:nvPr/>
        </p:nvSpPr>
        <p:spPr bwMode="auto">
          <a:xfrm>
            <a:off x="679452" y="4716466"/>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lstStyle/>
          <a:p>
            <a:pPr eaLnBrk="0" hangingPunct="0">
              <a:spcBef>
                <a:spcPct val="30000"/>
              </a:spcBef>
            </a:pPr>
            <a:endParaRPr lang="es-ES_tradnl" sz="1400">
              <a:solidFill>
                <a:srgbClr val="000000"/>
              </a:solidFill>
              <a:latin typeface="Calibri" pitchFamily="34" charset="0"/>
            </a:endParaRPr>
          </a:p>
        </p:txBody>
      </p:sp>
      <p:sp>
        <p:nvSpPr>
          <p:cNvPr id="74757" name="5 Marcador de notas"/>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lstStyle/>
          <a:p>
            <a:pPr marL="166688" indent="-166688" algn="just">
              <a:lnSpc>
                <a:spcPct val="80000"/>
              </a:lnSpc>
              <a:spcBef>
                <a:spcPts val="1150"/>
              </a:spcBef>
              <a:buFontTx/>
              <a:buChar char="•"/>
            </a:pPr>
            <a:r>
              <a:rPr lang="es-ES" sz="300" smtClean="0"/>
              <a:t>En cuanto a la posición externa…</a:t>
            </a:r>
          </a:p>
          <a:p>
            <a:pPr marL="166688" indent="-166688" algn="just">
              <a:lnSpc>
                <a:spcPct val="80000"/>
              </a:lnSpc>
              <a:spcBef>
                <a:spcPts val="1150"/>
              </a:spcBef>
              <a:buFontTx/>
              <a:buChar char="•"/>
            </a:pPr>
            <a:r>
              <a:rPr lang="es-ES" sz="300" smtClean="0"/>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marL="166688" indent="-166688" algn="just">
              <a:lnSpc>
                <a:spcPct val="80000"/>
              </a:lnSpc>
              <a:spcBef>
                <a:spcPts val="1150"/>
              </a:spcBef>
              <a:buFontTx/>
              <a:buChar char="•"/>
            </a:pPr>
            <a:r>
              <a:rPr lang="es-ES" sz="300" smtClean="0"/>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marL="166688" indent="-166688" algn="just">
              <a:lnSpc>
                <a:spcPct val="80000"/>
              </a:lnSpc>
              <a:spcBef>
                <a:spcPts val="1150"/>
              </a:spcBef>
              <a:buFontTx/>
              <a:buChar char="•"/>
            </a:pPr>
            <a:r>
              <a:rPr lang="es-ES" sz="300" smtClean="0"/>
              <a:t>Finalmente, cabe anotar que a</a:t>
            </a:r>
            <a:r>
              <a:rPr lang="es-ES_tradnl" sz="300" smtClean="0"/>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300" smtClean="0"/>
              <a:t>Standard &amp; Poors, Fitch Ratings y la agencia canadiense Dominion Bond Rating Service)</a:t>
            </a:r>
            <a:r>
              <a:rPr lang="es-ES_tradnl" sz="300" smtClean="0"/>
              <a:t> lo posicionen como país con grado de inversión.</a:t>
            </a:r>
          </a:p>
          <a:p>
            <a:pPr marL="166688" indent="-166688">
              <a:lnSpc>
                <a:spcPct val="80000"/>
              </a:lnSpc>
              <a:spcBef>
                <a:spcPts val="1150"/>
              </a:spcBef>
            </a:pPr>
            <a:endParaRPr lang="en-US" sz="300" smtClean="0"/>
          </a:p>
          <a:p>
            <a:pPr marL="166688" indent="-166688" eaLnBrk="1" hangingPunct="1">
              <a:lnSpc>
                <a:spcPct val="80000"/>
              </a:lnSpc>
              <a:spcBef>
                <a:spcPct val="0"/>
              </a:spcBef>
            </a:pPr>
            <a:endParaRPr lang="en-US" sz="300" smtClean="0"/>
          </a:p>
        </p:txBody>
      </p:sp>
      <p:sp>
        <p:nvSpPr>
          <p:cNvPr id="74758" name="6 CuadroTexto"/>
          <p:cNvSpPr txBox="1">
            <a:spLocks noChangeArrowheads="1"/>
          </p:cNvSpPr>
          <p:nvPr/>
        </p:nvSpPr>
        <p:spPr bwMode="auto">
          <a:xfrm>
            <a:off x="636588" y="4806950"/>
            <a:ext cx="545306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1" tIns="44297" rIns="88591" bIns="44297">
            <a:spAutoFit/>
          </a:bodyPr>
          <a:lstStyle>
            <a:lvl1pPr marL="166688" indent="-166688"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eaLnBrk="1" hangingPunct="1">
              <a:spcBef>
                <a:spcPts val="1150"/>
              </a:spcBef>
              <a:buFont typeface="Arial" charset="0"/>
              <a:buChar char="•"/>
            </a:pPr>
            <a:r>
              <a:rPr lang="es-ES" sz="1100">
                <a:solidFill>
                  <a:srgbClr val="000000"/>
                </a:solidFill>
                <a:latin typeface="Calibri" pitchFamily="34" charset="0"/>
              </a:rPr>
              <a:t>En cuanto a la posición externa…</a:t>
            </a:r>
          </a:p>
          <a:p>
            <a:pPr algn="just" eaLnBrk="1" hangingPunct="1">
              <a:spcBef>
                <a:spcPts val="1150"/>
              </a:spcBef>
              <a:buFont typeface="Arial" charset="0"/>
              <a:buChar char="•"/>
            </a:pPr>
            <a:r>
              <a:rPr lang="es-ES" sz="1100">
                <a:solidFill>
                  <a:srgbClr val="000000"/>
                </a:solidFill>
                <a:latin typeface="Calibri" pitchFamily="34" charset="0"/>
              </a:rPr>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algn="just" eaLnBrk="1" hangingPunct="1">
              <a:spcBef>
                <a:spcPts val="1150"/>
              </a:spcBef>
              <a:buFont typeface="Arial" charset="0"/>
              <a:buChar char="•"/>
            </a:pPr>
            <a:r>
              <a:rPr lang="es-ES" sz="1100">
                <a:solidFill>
                  <a:srgbClr val="000000"/>
                </a:solidFill>
                <a:latin typeface="Calibri" pitchFamily="34" charset="0"/>
              </a:rPr>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algn="just" eaLnBrk="1" hangingPunct="1">
              <a:spcBef>
                <a:spcPts val="1150"/>
              </a:spcBef>
              <a:buFont typeface="Arial" charset="0"/>
              <a:buChar char="•"/>
            </a:pPr>
            <a:r>
              <a:rPr lang="es-ES" sz="1100">
                <a:solidFill>
                  <a:srgbClr val="000000"/>
                </a:solidFill>
                <a:latin typeface="Calibri" pitchFamily="34" charset="0"/>
              </a:rPr>
              <a:t>Finalmente, cabe anotar que a</a:t>
            </a:r>
            <a:r>
              <a:rPr lang="es-ES_tradnl" sz="1100">
                <a:solidFill>
                  <a:srgbClr val="000000"/>
                </a:solidFill>
                <a:latin typeface="Calibri" pitchFamily="34" charset="0"/>
              </a:rPr>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1100">
                <a:solidFill>
                  <a:srgbClr val="000000"/>
                </a:solidFill>
                <a:latin typeface="Calibri" pitchFamily="34" charset="0"/>
              </a:rPr>
              <a:t>Standard &amp; Poors, Fitch Ratings y la agencia canadiense Dominion Bond Rating Service)</a:t>
            </a:r>
            <a:r>
              <a:rPr lang="es-ES_tradnl" sz="1100">
                <a:solidFill>
                  <a:srgbClr val="000000"/>
                </a:solidFill>
                <a:latin typeface="Calibri" pitchFamily="34" charset="0"/>
              </a:rPr>
              <a:t> lo posicionen como país con grado de inversión.</a:t>
            </a:r>
          </a:p>
          <a:p>
            <a:pPr eaLnBrk="1" hangingPunct="1">
              <a:spcBef>
                <a:spcPts val="1150"/>
              </a:spcBef>
            </a:pPr>
            <a:endParaRPr lang="en-US" sz="11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3 Marcador de número de diapositiva"/>
          <p:cNvSpPr txBox="1">
            <a:spLocks noGrp="1"/>
          </p:cNvSpPr>
          <p:nvPr/>
        </p:nvSpPr>
        <p:spPr bwMode="auto">
          <a:xfrm>
            <a:off x="3851277" y="9428165"/>
            <a:ext cx="29448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09" tIns="44301" rIns="88609" bIns="44301"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0E982C66-C00B-45BD-B6DA-5062F3D2D0E0}" type="slidenum">
              <a:rPr lang="es-ES" sz="1400">
                <a:solidFill>
                  <a:srgbClr val="000000"/>
                </a:solidFill>
                <a:latin typeface="Calibri" pitchFamily="34" charset="0"/>
              </a:rPr>
              <a:pPr algn="r" eaLnBrk="1" hangingPunct="1"/>
              <a:t>15</a:t>
            </a:fld>
            <a:endParaRPr lang="es-ES" sz="1400">
              <a:solidFill>
                <a:srgbClr val="000000"/>
              </a:solidFill>
              <a:latin typeface="Calibri" pitchFamily="34" charset="0"/>
            </a:endParaRPr>
          </a:p>
        </p:txBody>
      </p:sp>
      <p:sp>
        <p:nvSpPr>
          <p:cNvPr id="77828" name="4 Marcador de notas"/>
          <p:cNvSpPr>
            <a:spLocks noGrp="1"/>
          </p:cNvSpPr>
          <p:nvPr/>
        </p:nvSpPr>
        <p:spPr bwMode="auto">
          <a:xfrm>
            <a:off x="679452" y="4716466"/>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lstStyle/>
          <a:p>
            <a:pPr eaLnBrk="0" hangingPunct="0">
              <a:spcBef>
                <a:spcPct val="30000"/>
              </a:spcBef>
            </a:pPr>
            <a:endParaRPr lang="es-ES_tradnl" sz="1400">
              <a:solidFill>
                <a:srgbClr val="000000"/>
              </a:solidFill>
              <a:latin typeface="Calibri" pitchFamily="34" charset="0"/>
            </a:endParaRPr>
          </a:p>
        </p:txBody>
      </p:sp>
      <p:sp>
        <p:nvSpPr>
          <p:cNvPr id="77829" name="5 Marcador de notas"/>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lstStyle/>
          <a:p>
            <a:pPr marL="166688" indent="-166688" algn="just">
              <a:lnSpc>
                <a:spcPct val="80000"/>
              </a:lnSpc>
              <a:spcBef>
                <a:spcPts val="1150"/>
              </a:spcBef>
              <a:buFontTx/>
              <a:buChar char="•"/>
            </a:pPr>
            <a:r>
              <a:rPr lang="es-ES" sz="300" smtClean="0"/>
              <a:t>En cuanto a la posición externa…</a:t>
            </a:r>
          </a:p>
          <a:p>
            <a:pPr marL="166688" indent="-166688" algn="just">
              <a:lnSpc>
                <a:spcPct val="80000"/>
              </a:lnSpc>
              <a:spcBef>
                <a:spcPts val="1150"/>
              </a:spcBef>
              <a:buFontTx/>
              <a:buChar char="•"/>
            </a:pPr>
            <a:r>
              <a:rPr lang="es-ES" sz="300" smtClean="0"/>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marL="166688" indent="-166688" algn="just">
              <a:lnSpc>
                <a:spcPct val="80000"/>
              </a:lnSpc>
              <a:spcBef>
                <a:spcPts val="1150"/>
              </a:spcBef>
              <a:buFontTx/>
              <a:buChar char="•"/>
            </a:pPr>
            <a:r>
              <a:rPr lang="es-ES" sz="300" smtClean="0"/>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marL="166688" indent="-166688" algn="just">
              <a:lnSpc>
                <a:spcPct val="80000"/>
              </a:lnSpc>
              <a:spcBef>
                <a:spcPts val="1150"/>
              </a:spcBef>
              <a:buFontTx/>
              <a:buChar char="•"/>
            </a:pPr>
            <a:r>
              <a:rPr lang="es-ES" sz="300" smtClean="0"/>
              <a:t>Finalmente, cabe anotar que a</a:t>
            </a:r>
            <a:r>
              <a:rPr lang="es-ES_tradnl" sz="300" smtClean="0"/>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300" smtClean="0"/>
              <a:t>Standard &amp; Poors, Fitch Ratings y la agencia canadiense Dominion Bond Rating Service)</a:t>
            </a:r>
            <a:r>
              <a:rPr lang="es-ES_tradnl" sz="300" smtClean="0"/>
              <a:t> lo posicionen como país con grado de inversión.</a:t>
            </a:r>
          </a:p>
          <a:p>
            <a:pPr marL="166688" indent="-166688">
              <a:lnSpc>
                <a:spcPct val="80000"/>
              </a:lnSpc>
              <a:spcBef>
                <a:spcPts val="1150"/>
              </a:spcBef>
            </a:pPr>
            <a:endParaRPr lang="en-US" sz="300" smtClean="0"/>
          </a:p>
          <a:p>
            <a:pPr marL="166688" indent="-166688" eaLnBrk="1" hangingPunct="1">
              <a:lnSpc>
                <a:spcPct val="80000"/>
              </a:lnSpc>
              <a:spcBef>
                <a:spcPct val="0"/>
              </a:spcBef>
            </a:pPr>
            <a:endParaRPr lang="en-US" sz="300" smtClean="0"/>
          </a:p>
        </p:txBody>
      </p:sp>
      <p:sp>
        <p:nvSpPr>
          <p:cNvPr id="77830" name="6 CuadroTexto"/>
          <p:cNvSpPr txBox="1">
            <a:spLocks noChangeArrowheads="1"/>
          </p:cNvSpPr>
          <p:nvPr/>
        </p:nvSpPr>
        <p:spPr bwMode="auto">
          <a:xfrm>
            <a:off x="636588" y="4806950"/>
            <a:ext cx="545306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1" tIns="44297" rIns="88591" bIns="44297">
            <a:spAutoFit/>
          </a:bodyPr>
          <a:lstStyle>
            <a:lvl1pPr marL="166688" indent="-166688"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eaLnBrk="1" hangingPunct="1">
              <a:spcBef>
                <a:spcPts val="1150"/>
              </a:spcBef>
              <a:buFont typeface="Arial" charset="0"/>
              <a:buChar char="•"/>
            </a:pPr>
            <a:r>
              <a:rPr lang="es-ES" sz="1100">
                <a:solidFill>
                  <a:srgbClr val="000000"/>
                </a:solidFill>
                <a:latin typeface="Calibri" pitchFamily="34" charset="0"/>
              </a:rPr>
              <a:t>En cuanto a la posición externa…</a:t>
            </a:r>
          </a:p>
          <a:p>
            <a:pPr algn="just" eaLnBrk="1" hangingPunct="1">
              <a:spcBef>
                <a:spcPts val="1150"/>
              </a:spcBef>
              <a:buFont typeface="Arial" charset="0"/>
              <a:buChar char="•"/>
            </a:pPr>
            <a:r>
              <a:rPr lang="es-ES" sz="1100">
                <a:solidFill>
                  <a:srgbClr val="000000"/>
                </a:solidFill>
                <a:latin typeface="Calibri" pitchFamily="34" charset="0"/>
              </a:rPr>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algn="just" eaLnBrk="1" hangingPunct="1">
              <a:spcBef>
                <a:spcPts val="1150"/>
              </a:spcBef>
              <a:buFont typeface="Arial" charset="0"/>
              <a:buChar char="•"/>
            </a:pPr>
            <a:r>
              <a:rPr lang="es-ES" sz="1100">
                <a:solidFill>
                  <a:srgbClr val="000000"/>
                </a:solidFill>
                <a:latin typeface="Calibri" pitchFamily="34" charset="0"/>
              </a:rPr>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algn="just" eaLnBrk="1" hangingPunct="1">
              <a:spcBef>
                <a:spcPts val="1150"/>
              </a:spcBef>
              <a:buFont typeface="Arial" charset="0"/>
              <a:buChar char="•"/>
            </a:pPr>
            <a:r>
              <a:rPr lang="es-ES" sz="1100">
                <a:solidFill>
                  <a:srgbClr val="000000"/>
                </a:solidFill>
                <a:latin typeface="Calibri" pitchFamily="34" charset="0"/>
              </a:rPr>
              <a:t>Finalmente, cabe anotar que a</a:t>
            </a:r>
            <a:r>
              <a:rPr lang="es-ES_tradnl" sz="1100">
                <a:solidFill>
                  <a:srgbClr val="000000"/>
                </a:solidFill>
                <a:latin typeface="Calibri" pitchFamily="34" charset="0"/>
              </a:rPr>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1100">
                <a:solidFill>
                  <a:srgbClr val="000000"/>
                </a:solidFill>
                <a:latin typeface="Calibri" pitchFamily="34" charset="0"/>
              </a:rPr>
              <a:t>Standard &amp; Poors, Fitch Ratings y la agencia canadiense Dominion Bond Rating Service)</a:t>
            </a:r>
            <a:r>
              <a:rPr lang="es-ES_tradnl" sz="1100">
                <a:solidFill>
                  <a:srgbClr val="000000"/>
                </a:solidFill>
                <a:latin typeface="Calibri" pitchFamily="34" charset="0"/>
              </a:rPr>
              <a:t> lo posicionen como país con grado de inversión.</a:t>
            </a:r>
          </a:p>
          <a:p>
            <a:pPr eaLnBrk="1" hangingPunct="1">
              <a:spcBef>
                <a:spcPts val="1150"/>
              </a:spcBef>
            </a:pPr>
            <a:endParaRPr lang="en-US" sz="11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920750"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3 Marcador de notas"/>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69" tIns="44286" rIns="88569" bIns="44286"/>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PT PAISlog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5" name="Rectangle 4"/>
          <p:cNvSpPr>
            <a:spLocks noGrp="1" noChangeArrowheads="1"/>
          </p:cNvSpPr>
          <p:nvPr>
            <p:ph type="dt" sz="half" idx="10"/>
          </p:nvPr>
        </p:nvSpPr>
        <p:spPr/>
        <p:txBody>
          <a:bodyPr/>
          <a:lstStyle>
            <a:lvl1pPr>
              <a:defRPr/>
            </a:lvl1pPr>
          </a:lstStyle>
          <a:p>
            <a:fld id="{95C9887D-DD55-46A0-8577-88193776ABC1}" type="datetimeFigureOut">
              <a:rPr lang="es-ES"/>
              <a:pPr/>
              <a:t>24/02/2014</a:t>
            </a:fld>
            <a:endParaRPr lang="es-E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98976C11-6232-4C2E-9FDA-2DC63CE99EFB}"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FF30CE9E-872F-4647-9868-D0EDBC5CC571}" type="datetimeFigureOut">
              <a:rPr lang="es-ES"/>
              <a:pPr/>
              <a:t>24/02/2014</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E8F80C9-783C-4620-B66F-0D9F6B80DC01}"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A9ED9313-95BB-4E2E-9823-DC4359BF6858}" type="datetimeFigureOut">
              <a:rPr lang="es-ES"/>
              <a:pPr/>
              <a:t>24/02/2014</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D92616-0894-445B-849B-EC3B91E886A8}"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PPT PAIS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34574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PPT PAIS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4696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4" name="Rectangle 3"/>
          <p:cNvSpPr>
            <a:spLocks noGrp="1" noChangeArrowheads="1"/>
          </p:cNvSpPr>
          <p:nvPr>
            <p:ph type="dt" sz="half" idx="10"/>
          </p:nvPr>
        </p:nvSpPr>
        <p:spPr>
          <a:ln/>
        </p:spPr>
        <p:txBody>
          <a:bodyPr/>
          <a:lstStyle>
            <a:lvl1pPr>
              <a:defRPr/>
            </a:lvl1pPr>
          </a:lstStyle>
          <a:p>
            <a:fld id="{77525033-A514-4428-82DF-D36C10ED8436}" type="datetimeFigureOut">
              <a:rPr lang="es-ES"/>
              <a:pPr/>
              <a:t>24/02/2014</a:t>
            </a:fld>
            <a:endParaRPr lang="es-E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a:ln/>
        </p:spPr>
        <p:txBody>
          <a:bodyPr/>
          <a:lstStyle>
            <a:lvl1pPr>
              <a:defRPr/>
            </a:lvl1pPr>
          </a:lstStyle>
          <a:p>
            <a:fld id="{DE534675-FD2E-4542-B39A-5F9537C848FD}" type="slidenum">
              <a:rPr lang="es-ES"/>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3"/>
          <p:cNvSpPr>
            <a:spLocks noGrp="1" noChangeArrowheads="1"/>
          </p:cNvSpPr>
          <p:nvPr>
            <p:ph type="dt" sz="half" idx="10"/>
          </p:nvPr>
        </p:nvSpPr>
        <p:spPr>
          <a:ln/>
        </p:spPr>
        <p:txBody>
          <a:bodyPr/>
          <a:lstStyle>
            <a:lvl1pPr>
              <a:defRPr/>
            </a:lvl1pPr>
          </a:lstStyle>
          <a:p>
            <a:fld id="{31E08B6F-65FF-415A-ABA9-5E801D9395C3}" type="datetimeFigureOut">
              <a:rPr lang="es-ES"/>
              <a:pPr/>
              <a:t>24/02/2014</a:t>
            </a:fld>
            <a:endParaRPr lang="es-ES"/>
          </a:p>
        </p:txBody>
      </p:sp>
      <p:sp>
        <p:nvSpPr>
          <p:cNvPr id="4" name="Rectangle 4"/>
          <p:cNvSpPr>
            <a:spLocks noGrp="1" noChangeArrowheads="1"/>
          </p:cNvSpPr>
          <p:nvPr>
            <p:ph type="ftr" sz="quarter" idx="11"/>
          </p:nvPr>
        </p:nvSpPr>
        <p:spPr>
          <a:ln/>
        </p:spPr>
        <p:txBody>
          <a:bodyPr/>
          <a:lstStyle>
            <a:lvl1pPr>
              <a:defRPr/>
            </a:lvl1pPr>
          </a:lstStyle>
          <a:p>
            <a:endParaRPr lang="en-US"/>
          </a:p>
        </p:txBody>
      </p:sp>
      <p:sp>
        <p:nvSpPr>
          <p:cNvPr id="5" name="Rectangle 5"/>
          <p:cNvSpPr>
            <a:spLocks noGrp="1" noChangeArrowheads="1"/>
          </p:cNvSpPr>
          <p:nvPr>
            <p:ph type="sldNum" sz="quarter" idx="12"/>
          </p:nvPr>
        </p:nvSpPr>
        <p:spPr>
          <a:ln/>
        </p:spPr>
        <p:txBody>
          <a:bodyPr/>
          <a:lstStyle>
            <a:lvl1pPr>
              <a:defRPr/>
            </a:lvl1pPr>
          </a:lstStyle>
          <a:p>
            <a:fld id="{C26DB8EF-E930-4F64-B5A9-27C1C2E55519}" type="slidenum">
              <a:rPr lang="es-ES"/>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eneral log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EE8C2B7B-9A47-4879-A522-0EDE52B8689E}" type="datetimeFigureOut">
              <a:rPr lang="es-ES"/>
              <a:pPr/>
              <a:t>24/02/2014</a:t>
            </a:fld>
            <a:endParaRPr lang="es-ES"/>
          </a:p>
        </p:txBody>
      </p:sp>
      <p:sp>
        <p:nvSpPr>
          <p:cNvPr id="3" name="Rectangle 4"/>
          <p:cNvSpPr>
            <a:spLocks noGrp="1" noChangeArrowheads="1"/>
          </p:cNvSpPr>
          <p:nvPr>
            <p:ph type="ftr" sz="quarter" idx="11"/>
          </p:nvPr>
        </p:nvSpPr>
        <p:spPr>
          <a:ln/>
        </p:spPr>
        <p:txBody>
          <a:bodyPr/>
          <a:lstStyle>
            <a:lvl1pPr>
              <a:defRPr/>
            </a:lvl1pPr>
          </a:lstStyle>
          <a:p>
            <a:endParaRPr lang="en-US"/>
          </a:p>
        </p:txBody>
      </p:sp>
      <p:sp>
        <p:nvSpPr>
          <p:cNvPr id="4" name="Rectangle 5"/>
          <p:cNvSpPr>
            <a:spLocks noGrp="1" noChangeArrowheads="1"/>
          </p:cNvSpPr>
          <p:nvPr>
            <p:ph type="sldNum" sz="quarter" idx="12"/>
          </p:nvPr>
        </p:nvSpPr>
        <p:spPr>
          <a:ln/>
        </p:spPr>
        <p:txBody>
          <a:bodyPr/>
          <a:lstStyle>
            <a:lvl1pPr>
              <a:defRPr/>
            </a:lvl1pPr>
          </a:lstStyle>
          <a:p>
            <a:fld id="{C4787FB0-B2F0-42AD-A29E-A5E4A07AA3D6}" type="slidenum">
              <a:rPr lang="es-ES"/>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fld id="{82899965-A7A5-4962-9FEE-34E01DE2FC63}" type="datetimeFigureOut">
              <a:rPr lang="es-ES"/>
              <a:pPr/>
              <a:t>24/02/2014</a:t>
            </a:fld>
            <a:endParaRPr lang="es-ES"/>
          </a:p>
        </p:txBody>
      </p:sp>
      <p:sp>
        <p:nvSpPr>
          <p:cNvPr id="6" name="Rectangle 4"/>
          <p:cNvSpPr>
            <a:spLocks noGrp="1" noChangeArrowheads="1"/>
          </p:cNvSpPr>
          <p:nvPr>
            <p:ph type="ftr" sz="quarter" idx="11"/>
          </p:nvPr>
        </p:nvSpPr>
        <p:spPr>
          <a:ln/>
        </p:spPr>
        <p:txBody>
          <a:bodyPr/>
          <a:lstStyle>
            <a:lvl1pPr>
              <a:defRPr/>
            </a:lvl1pPr>
          </a:lstStyle>
          <a:p>
            <a:endParaRPr lang="en-US"/>
          </a:p>
        </p:txBody>
      </p:sp>
      <p:sp>
        <p:nvSpPr>
          <p:cNvPr id="7" name="Rectangle 5"/>
          <p:cNvSpPr>
            <a:spLocks noGrp="1" noChangeArrowheads="1"/>
          </p:cNvSpPr>
          <p:nvPr>
            <p:ph type="sldNum" sz="quarter" idx="12"/>
          </p:nvPr>
        </p:nvSpPr>
        <p:spPr>
          <a:ln/>
        </p:spPr>
        <p:txBody>
          <a:bodyPr/>
          <a:lstStyle>
            <a:lvl1pPr>
              <a:defRPr/>
            </a:lvl1pPr>
          </a:lstStyle>
          <a:p>
            <a:fld id="{4BBA333B-C1CB-4F91-AC8F-B0326A4E0D01}" type="slidenum">
              <a:rPr lang="es-ES"/>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a:ln/>
        </p:spPr>
        <p:txBody>
          <a:bodyPr/>
          <a:lstStyle>
            <a:lvl1pPr>
              <a:defRPr/>
            </a:lvl1pPr>
          </a:lstStyle>
          <a:p>
            <a:fld id="{B4BF3181-4388-4722-8EF1-CAD0F368AB38}" type="datetimeFigureOut">
              <a:rPr lang="es-ES"/>
              <a:pPr/>
              <a:t>24/02/2014</a:t>
            </a:fld>
            <a:endParaRPr lang="es-E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a:ln/>
        </p:spPr>
        <p:txBody>
          <a:bodyPr/>
          <a:lstStyle>
            <a:lvl1pPr>
              <a:defRPr/>
            </a:lvl1pPr>
          </a:lstStyle>
          <a:p>
            <a:fld id="{63F51AED-9E12-48A7-A434-B69EA13BE64E}" type="slidenum">
              <a:rPr lang="es-ES"/>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4950" y="71438"/>
            <a:ext cx="2101850" cy="60547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279400" y="71438"/>
            <a:ext cx="6153150" cy="60547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a:ln/>
        </p:spPr>
        <p:txBody>
          <a:bodyPr/>
          <a:lstStyle>
            <a:lvl1pPr>
              <a:defRPr/>
            </a:lvl1pPr>
          </a:lstStyle>
          <a:p>
            <a:fld id="{1DEA13B6-D890-4EA6-97D4-E09CB07E1DDF}" type="datetimeFigureOut">
              <a:rPr lang="es-ES"/>
              <a:pPr/>
              <a:t>24/02/2014</a:t>
            </a:fld>
            <a:endParaRPr lang="es-E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a:ln/>
        </p:spPr>
        <p:txBody>
          <a:bodyPr/>
          <a:lstStyle>
            <a:lvl1pPr>
              <a:defRPr/>
            </a:lvl1pPr>
          </a:lstStyle>
          <a:p>
            <a:fld id="{6767CA63-106E-48A7-9945-6CF559CD76F6}"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231A1C2D-C297-4B5D-91C0-D2B6350530BB}" type="datetimeFigureOut">
              <a:rPr lang="es-ES"/>
              <a:pPr/>
              <a:t>24/02/2014</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B8B3C72-222F-4580-BBD3-D0E0961F8F93}" type="slidenum">
              <a:rPr lang="es-ES"/>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PPT PAIS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337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D56E757C-E84C-4A7F-8A5D-C3E409454D55}" type="datetimeFigureOut">
              <a:rPr lang="es-PE" smtClean="0"/>
              <a:pPr/>
              <a:t>24/02/2014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D667513-DD3E-4D5E-A310-49B8CC88B036}" type="slidenum">
              <a:rPr lang="es-PE" smtClean="0"/>
              <a:pPr/>
              <a:t>‹#›</a:t>
            </a:fld>
            <a:endParaRPr lang="es-P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6E757C-E84C-4A7F-8A5D-C3E409454D55}" type="datetimeFigureOut">
              <a:rPr lang="es-PE" smtClean="0"/>
              <a:pPr/>
              <a:t>24/02/2014</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7D667513-DD3E-4D5E-A310-49B8CC88B036}" type="slidenum">
              <a:rPr lang="es-PE" smtClean="0"/>
              <a:pPr/>
              <a:t>‹#›</a:t>
            </a:fld>
            <a:endParaRPr lang="es-P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6E757C-E84C-4A7F-8A5D-C3E409454D55}" type="datetimeFigureOut">
              <a:rPr lang="es-PE" smtClean="0"/>
              <a:pPr/>
              <a:t>24/02/2014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7D667513-DD3E-4D5E-A310-49B8CC88B036}" type="slidenum">
              <a:rPr lang="es-PE" smtClean="0"/>
              <a:pPr/>
              <a:t>‹#›</a:t>
            </a:fld>
            <a:endParaRPr lang="es-P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6E757C-E84C-4A7F-8A5D-C3E409454D55}" type="datetimeFigureOut">
              <a:rPr lang="es-PE" smtClean="0"/>
              <a:pPr/>
              <a:t>24/02/2014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7D667513-DD3E-4D5E-A310-49B8CC88B036}" type="slidenum">
              <a:rPr lang="es-PE" smtClean="0"/>
              <a:pPr/>
              <a:t>‹#›</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fld id="{CAE9F331-D6D2-40BA-962C-53EFC9D127BF}" type="datetimeFigureOut">
              <a:rPr lang="es-ES"/>
              <a:pPr/>
              <a:t>24/02/2014</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0F80AC-18DE-4565-BD38-324EB06E02BC}"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Rectangle 4"/>
          <p:cNvSpPr>
            <a:spLocks noGrp="1" noChangeArrowheads="1"/>
          </p:cNvSpPr>
          <p:nvPr>
            <p:ph type="dt" sz="half" idx="10"/>
          </p:nvPr>
        </p:nvSpPr>
        <p:spPr>
          <a:ln/>
        </p:spPr>
        <p:txBody>
          <a:bodyPr/>
          <a:lstStyle>
            <a:lvl1pPr>
              <a:defRPr/>
            </a:lvl1pPr>
          </a:lstStyle>
          <a:p>
            <a:fld id="{178A2037-C59A-40CC-8799-C7D2C2167B58}" type="datetimeFigureOut">
              <a:rPr lang="es-ES"/>
              <a:pPr/>
              <a:t>24/02/2014</a:t>
            </a:fld>
            <a:endParaRPr lang="es-E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9D416F-4C8A-415E-821D-692F721CA0A1}"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Rectangle 4"/>
          <p:cNvSpPr>
            <a:spLocks noGrp="1" noChangeArrowheads="1"/>
          </p:cNvSpPr>
          <p:nvPr>
            <p:ph type="dt" sz="half" idx="10"/>
          </p:nvPr>
        </p:nvSpPr>
        <p:spPr>
          <a:ln/>
        </p:spPr>
        <p:txBody>
          <a:bodyPr/>
          <a:lstStyle>
            <a:lvl1pPr>
              <a:defRPr/>
            </a:lvl1pPr>
          </a:lstStyle>
          <a:p>
            <a:fld id="{92F8013E-863B-4E1F-83FB-AA9CF5FA7713}" type="datetimeFigureOut">
              <a:rPr lang="es-ES"/>
              <a:pPr/>
              <a:t>24/02/2014</a:t>
            </a:fld>
            <a:endParaRPr lang="es-E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9DCB56D-64BC-4A8F-88A8-E71E323F0FD1}"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fld id="{55CC3773-94C7-45D0-B989-FEA93634B235}" type="datetimeFigureOut">
              <a:rPr lang="es-ES"/>
              <a:pPr/>
              <a:t>24/02/2014</a:t>
            </a:fld>
            <a:endParaRPr lang="es-E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7D23E23-B9F6-41A9-B030-958CC6B4EB80}"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2B8B6A2-3E47-450C-B9F9-CAC6A26D6CD7}" type="datetimeFigureOut">
              <a:rPr lang="es-ES"/>
              <a:pPr/>
              <a:t>24/02/2014</a:t>
            </a:fld>
            <a:endParaRPr lang="es-E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F392F4E-97D6-4942-8462-7780853F1330}"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453C8453-F611-4E29-A499-97C02A669F18}" type="datetimeFigureOut">
              <a:rPr lang="es-ES"/>
              <a:pPr/>
              <a:t>24/02/2014</a:t>
            </a:fld>
            <a:endParaRPr lang="es-E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1A487F1-0EF7-4756-A3FF-7944F57693E8}"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5883E657-C1C5-4DF8-9934-E1611B7ADAD5}" type="datetimeFigureOut">
              <a:rPr lang="es-ES"/>
              <a:pPr/>
              <a:t>24/02/2014</a:t>
            </a:fld>
            <a:endParaRPr lang="es-E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615456D-DC58-4110-BED0-FB4EA1722EF1}"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15" cstate="email"/>
          <a:srcRect/>
          <a:stretch>
            <a:fillRect/>
          </a:stretch>
        </p:blipFill>
        <p:spPr bwMode="auto">
          <a:xfrm>
            <a:off x="-71470" y="-25"/>
            <a:ext cx="9215470" cy="6904653"/>
          </a:xfrm>
          <a:prstGeom prst="rect">
            <a:avLst/>
          </a:prstGeom>
          <a:noFill/>
          <a:ln w="9525">
            <a:noFill/>
            <a:miter lim="800000"/>
            <a:headEnd/>
            <a:tailEnd/>
          </a:ln>
          <a:effectLst/>
        </p:spPr>
      </p:pic>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5BCC247-6CCF-4D2A-8A44-6D5C5BCC3D6C}" type="datetimeFigureOut">
              <a:rPr lang="es-ES"/>
              <a:pPr/>
              <a:t>24/02/2014</a:t>
            </a:fld>
            <a:endParaRPr lang="es-ES"/>
          </a:p>
        </p:txBody>
      </p:sp>
      <p:sp>
        <p:nvSpPr>
          <p:cNvPr id="22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24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40052B-E375-40EB-82BF-DF41FCE5E37D}"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4393"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404" r:id="rId12"/>
    <p:sldLayoutId id="214748440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9" cstate="email"/>
          <a:srcRect/>
          <a:stretch>
            <a:fillRect/>
          </a:stretch>
        </p:blipFill>
        <p:spPr bwMode="auto">
          <a:xfrm>
            <a:off x="-32" y="-24"/>
            <a:ext cx="9144032" cy="6858024"/>
          </a:xfrm>
          <a:prstGeom prst="rect">
            <a:avLst/>
          </a:prstGeom>
          <a:noFill/>
          <a:ln w="9525">
            <a:noFill/>
            <a:miter lim="800000"/>
            <a:headEnd/>
            <a:tailEnd/>
          </a:ln>
          <a:effectLst/>
        </p:spPr>
      </p:pic>
      <p:sp>
        <p:nvSpPr>
          <p:cNvPr id="9218"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endParaRPr lang="es-ES" smtClean="0"/>
          </a:p>
        </p:txBody>
      </p:sp>
      <p:sp>
        <p:nvSpPr>
          <p:cNvPr id="21913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2D538ABE-10DA-4799-8D41-4D60EB03D8E3}" type="datetimeFigureOut">
              <a:rPr lang="es-ES"/>
              <a:pPr/>
              <a:t>24/02/2014</a:t>
            </a:fld>
            <a:endParaRPr lang="es-ES"/>
          </a:p>
        </p:txBody>
      </p:sp>
      <p:sp>
        <p:nvSpPr>
          <p:cNvPr id="21914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p>
        </p:txBody>
      </p:sp>
      <p:sp>
        <p:nvSpPr>
          <p:cNvPr id="21914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F97A38D4-113B-4ED9-B9BF-DAEF55EAE4B2}" type="slidenum">
              <a:rPr lang="es-ES"/>
              <a:pPr/>
              <a:t>‹#›</a:t>
            </a:fld>
            <a:endParaRPr lang="es-ES"/>
          </a:p>
        </p:txBody>
      </p:sp>
      <p:pic>
        <p:nvPicPr>
          <p:cNvPr id="9223" name="Imagen 9" descr="pie.jpg"/>
          <p:cNvPicPr>
            <a:picLocks noChangeAspect="1"/>
          </p:cNvPicPr>
          <p:nvPr/>
        </p:nvPicPr>
        <p:blipFill>
          <a:blip r:embed="rId10" cstate="email"/>
          <a:srcRect/>
          <a:stretch>
            <a:fillRect/>
          </a:stretch>
        </p:blipFill>
        <p:spPr bwMode="auto">
          <a:xfrm>
            <a:off x="457200" y="9536113"/>
            <a:ext cx="9144000" cy="407987"/>
          </a:xfrm>
          <a:prstGeom prst="rect">
            <a:avLst/>
          </a:prstGeom>
          <a:noFill/>
          <a:ln w="9525">
            <a:noFill/>
            <a:miter lim="800000"/>
            <a:headEnd/>
            <a:tailEnd/>
          </a:ln>
        </p:spPr>
      </p:pic>
      <p:sp>
        <p:nvSpPr>
          <p:cNvPr id="9224" name="Rectangle 8"/>
          <p:cNvSpPr>
            <a:spLocks noGrp="1" noChangeArrowheads="1"/>
          </p:cNvSpPr>
          <p:nvPr>
            <p:ph type="title"/>
          </p:nvPr>
        </p:nvSpPr>
        <p:spPr bwMode="auto">
          <a:xfrm>
            <a:off x="279400" y="71438"/>
            <a:ext cx="457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cSld>
  <p:clrMap bg1="lt1" tx1="dk1" bg2="lt2" tx2="dk2" accent1="accent1" accent2="accent2" accent3="accent3" accent4="accent4" accent5="accent5" accent6="accent6" hlink="hlink" folHlink="folHlink"/>
  <p:sldLayoutIdLst>
    <p:sldLayoutId id="2147484371" r:id="rId1"/>
    <p:sldLayoutId id="2147484376" r:id="rId2"/>
    <p:sldLayoutId id="2147484377" r:id="rId3"/>
    <p:sldLayoutId id="2147484379" r:id="rId4"/>
    <p:sldLayoutId id="2147484380" r:id="rId5"/>
    <p:sldLayoutId id="2147484381" r:id="rId6"/>
    <p:sldLayoutId id="2147484406" r:id="rId7"/>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6" cstate="email"/>
          <a:srcRect/>
          <a:stretch>
            <a:fillRect/>
          </a:stretch>
        </p:blipFill>
        <p:spPr bwMode="auto">
          <a:xfrm>
            <a:off x="-32" y="-24"/>
            <a:ext cx="9144032" cy="6858024"/>
          </a:xfrm>
          <a:prstGeom prst="rect">
            <a:avLst/>
          </a:prstGeom>
          <a:noFill/>
          <a:ln w="9525">
            <a:noFill/>
            <a:miter lim="800000"/>
            <a:headEnd/>
            <a:tailEnd/>
          </a:ln>
          <a:effec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E757C-E84C-4A7F-8A5D-C3E409454D55}" type="datetimeFigureOut">
              <a:rPr lang="es-PE" smtClean="0"/>
              <a:pPr/>
              <a:t>24/02/2014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67513-DD3E-4D5E-A310-49B8CC88B036}" type="slidenum">
              <a:rPr lang="es-PE" smtClean="0"/>
              <a:pPr/>
              <a:t>‹#›</a:t>
            </a:fld>
            <a:endParaRPr lang="es-PE"/>
          </a:p>
        </p:txBody>
      </p:sp>
    </p:spTree>
  </p:cSld>
  <p:clrMap bg1="lt1" tx1="dk1" bg2="lt2" tx2="dk2" accent1="accent1" accent2="accent2" accent3="accent3" accent4="accent4" accent5="accent5" accent6="accent6" hlink="hlink" folHlink="folHlink"/>
  <p:sldLayoutIdLst>
    <p:sldLayoutId id="2147484395" r:id="rId1"/>
    <p:sldLayoutId id="2147484401" r:id="rId2"/>
    <p:sldLayoutId id="2147484402" r:id="rId3"/>
    <p:sldLayoutId id="214748440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6.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ctrTitle" idx="4294967295"/>
          </p:nvPr>
        </p:nvSpPr>
        <p:spPr bwMode="auto">
          <a:xfrm>
            <a:off x="3131840" y="3212977"/>
            <a:ext cx="5759450"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s-PE" b="1" kern="1200" cap="all" dirty="0" smtClean="0">
                <a:solidFill>
                  <a:schemeClr val="bg1"/>
                </a:solidFill>
                <a:latin typeface="Calibri" pitchFamily="34" charset="0"/>
                <a:ea typeface="+mn-ea"/>
                <a:cs typeface="Calibri" pitchFamily="34" charset="0"/>
              </a:rPr>
              <a:t>WHY INVEST IN PERU?</a:t>
            </a:r>
          </a:p>
        </p:txBody>
      </p:sp>
      <p:sp>
        <p:nvSpPr>
          <p:cNvPr id="2" name="1 CuadroTexto"/>
          <p:cNvSpPr txBox="1"/>
          <p:nvPr/>
        </p:nvSpPr>
        <p:spPr>
          <a:xfrm>
            <a:off x="4932040" y="4005064"/>
            <a:ext cx="3528392" cy="1754326"/>
          </a:xfrm>
          <a:prstGeom prst="rect">
            <a:avLst/>
          </a:prstGeom>
          <a:noFill/>
        </p:spPr>
        <p:txBody>
          <a:bodyPr wrap="square" rtlCol="0">
            <a:spAutoFit/>
          </a:bodyPr>
          <a:lstStyle/>
          <a:p>
            <a:r>
              <a:rPr lang="en-US" sz="1800" b="1" i="1" dirty="0" smtClean="0">
                <a:solidFill>
                  <a:schemeClr val="bg1"/>
                </a:solidFill>
              </a:rPr>
              <a:t>GUANGZHOU, CHINA</a:t>
            </a:r>
          </a:p>
          <a:p>
            <a:r>
              <a:rPr lang="en-US" sz="1800" b="1" i="1" dirty="0" smtClean="0">
                <a:solidFill>
                  <a:schemeClr val="bg1"/>
                </a:solidFill>
              </a:rPr>
              <a:t>February 25, 2014</a:t>
            </a:r>
          </a:p>
          <a:p>
            <a:endParaRPr lang="en-US" sz="1800" b="1" i="1" dirty="0">
              <a:solidFill>
                <a:schemeClr val="bg1"/>
              </a:solidFill>
            </a:endParaRPr>
          </a:p>
          <a:p>
            <a:endParaRPr lang="en-US" sz="1800" b="1" i="1" dirty="0" smtClean="0">
              <a:solidFill>
                <a:schemeClr val="bg1"/>
              </a:solidFill>
            </a:endParaRPr>
          </a:p>
          <a:p>
            <a:r>
              <a:rPr lang="en-US" sz="1800" b="1" i="1" dirty="0" smtClean="0">
                <a:solidFill>
                  <a:schemeClr val="bg1"/>
                </a:solidFill>
              </a:rPr>
              <a:t>Mr. Gonzalo Gutierrez</a:t>
            </a:r>
          </a:p>
          <a:p>
            <a:r>
              <a:rPr lang="en-US" sz="1800" b="1" i="1" dirty="0" smtClean="0">
                <a:solidFill>
                  <a:schemeClr val="bg1"/>
                </a:solidFill>
              </a:rPr>
              <a:t>Ambassador of Peru in China</a:t>
            </a:r>
            <a:endParaRPr lang="en-US" sz="1800" b="1" i="1" dirty="0">
              <a:solidFill>
                <a:schemeClr val="bg1"/>
              </a:solidFill>
            </a:endParaRPr>
          </a:p>
        </p:txBody>
      </p:sp>
    </p:spTree>
    <p:extLst>
      <p:ext uri="{BB962C8B-B14F-4D97-AF65-F5344CB8AC3E}">
        <p14:creationId xmlns:p14="http://schemas.microsoft.com/office/powerpoint/2010/main" val="399154611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83"/>
          <p:cNvSpPr>
            <a:spLocks noChangeArrowheads="1"/>
          </p:cNvSpPr>
          <p:nvPr/>
        </p:nvSpPr>
        <p:spPr bwMode="auto">
          <a:xfrm>
            <a:off x="285720" y="1654062"/>
            <a:ext cx="7358114" cy="400110"/>
          </a:xfrm>
          <a:prstGeom prst="rect">
            <a:avLst/>
          </a:prstGeom>
          <a:noFill/>
          <a:ln w="9525">
            <a:noFill/>
            <a:miter lim="800000"/>
            <a:headEnd/>
            <a:tailEnd/>
          </a:ln>
        </p:spPr>
        <p:txBody>
          <a:bodyPr wrap="square" anchor="ctr">
            <a:spAutoFit/>
          </a:bodyPr>
          <a:lstStyle/>
          <a:p>
            <a:pPr defTabSz="877888" eaLnBrk="0" hangingPunct="0"/>
            <a:r>
              <a:rPr lang="es-PE" b="1" dirty="0" smtClean="0">
                <a:latin typeface="Arial Narrow" pitchFamily="34" charset="0"/>
                <a:cs typeface="Tahoma" pitchFamily="34" charset="0"/>
              </a:rPr>
              <a:t>…</a:t>
            </a:r>
            <a:r>
              <a:rPr lang="es-PE" b="1" dirty="0" err="1" smtClean="0">
                <a:latin typeface="Arial Narrow" pitchFamily="34" charset="0"/>
                <a:cs typeface="Tahoma" pitchFamily="34" charset="0"/>
              </a:rPr>
              <a:t>generating</a:t>
            </a:r>
            <a:r>
              <a:rPr lang="es-PE" b="1" dirty="0" smtClean="0">
                <a:latin typeface="Arial Narrow" pitchFamily="34" charset="0"/>
                <a:cs typeface="Tahoma" pitchFamily="34" charset="0"/>
              </a:rPr>
              <a:t> </a:t>
            </a:r>
            <a:r>
              <a:rPr lang="es-PE" b="1" dirty="0" err="1" smtClean="0">
                <a:latin typeface="Arial Narrow" pitchFamily="34" charset="0"/>
                <a:cs typeface="Tahoma" pitchFamily="34" charset="0"/>
              </a:rPr>
              <a:t>an</a:t>
            </a:r>
            <a:r>
              <a:rPr lang="es-PE" b="1" dirty="0" smtClean="0">
                <a:latin typeface="Arial Narrow" pitchFamily="34" charset="0"/>
                <a:cs typeface="Tahoma" pitchFamily="34" charset="0"/>
              </a:rPr>
              <a:t> </a:t>
            </a:r>
            <a:r>
              <a:rPr lang="es-PE" b="1" dirty="0" err="1" smtClean="0">
                <a:latin typeface="Arial Narrow" pitchFamily="34" charset="0"/>
                <a:cs typeface="Tahoma" pitchFamily="34" charset="0"/>
              </a:rPr>
              <a:t>increase</a:t>
            </a:r>
            <a:r>
              <a:rPr lang="es-PE" b="1" dirty="0" smtClean="0">
                <a:latin typeface="Arial Narrow" pitchFamily="34" charset="0"/>
                <a:cs typeface="Tahoma" pitchFamily="34" charset="0"/>
              </a:rPr>
              <a:t> in </a:t>
            </a:r>
            <a:r>
              <a:rPr lang="es-PE" b="1" dirty="0" err="1" smtClean="0">
                <a:latin typeface="Arial Narrow" pitchFamily="34" charset="0"/>
                <a:cs typeface="Tahoma" pitchFamily="34" charset="0"/>
              </a:rPr>
              <a:t>consumer</a:t>
            </a:r>
            <a:r>
              <a:rPr lang="es-PE" b="1" dirty="0" smtClean="0">
                <a:latin typeface="Arial Narrow" pitchFamily="34" charset="0"/>
                <a:cs typeface="Tahoma" pitchFamily="34" charset="0"/>
              </a:rPr>
              <a:t> </a:t>
            </a:r>
            <a:r>
              <a:rPr lang="es-PE" b="1" dirty="0" err="1" smtClean="0">
                <a:latin typeface="Arial Narrow" pitchFamily="34" charset="0"/>
                <a:cs typeface="Tahoma" pitchFamily="34" charset="0"/>
              </a:rPr>
              <a:t>markets</a:t>
            </a:r>
            <a:endParaRPr lang="es-PE" b="1" dirty="0" smtClean="0">
              <a:latin typeface="Arial Narrow" pitchFamily="34" charset="0"/>
              <a:cs typeface="Tahoma" pitchFamily="34" charset="0"/>
            </a:endParaRPr>
          </a:p>
        </p:txBody>
      </p:sp>
      <p:cxnSp>
        <p:nvCxnSpPr>
          <p:cNvPr id="127" name="126 Conector recto"/>
          <p:cNvCxnSpPr/>
          <p:nvPr/>
        </p:nvCxnSpPr>
        <p:spPr>
          <a:xfrm>
            <a:off x="357158" y="2212966"/>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eaLnBrk="1" hangingPunct="1">
              <a:spcBef>
                <a:spcPct val="50000"/>
              </a:spcBef>
              <a:buFont typeface="Calibri" pitchFamily="34" charset="0"/>
              <a:buAutoNum type="arabicPeriod"/>
            </a:pPr>
            <a:r>
              <a:rPr lang="en-US" sz="2400" b="1" dirty="0" smtClean="0">
                <a:effectLst>
                  <a:outerShdw blurRad="38100" dist="38100" dir="2700000" algn="tl">
                    <a:srgbClr val="000000">
                      <a:alpha val="43137"/>
                    </a:srgbClr>
                  </a:outerShdw>
                </a:effectLst>
                <a:latin typeface="Arial Narrow" pitchFamily="34" charset="0"/>
                <a:cs typeface="Tahoma" pitchFamily="34" charset="0"/>
              </a:rPr>
              <a:t> MACROECONOMIC</a:t>
            </a:r>
            <a:r>
              <a:rPr lang="en-US" sz="2400" b="1" dirty="0" smtClean="0">
                <a:solidFill>
                  <a:srgbClr val="000000"/>
                </a:solidFill>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Arial Narrow" pitchFamily="34" charset="0"/>
                <a:cs typeface="Tahoma" pitchFamily="34" charset="0"/>
              </a:rPr>
              <a:t>SOUNDNESS</a:t>
            </a:r>
            <a:endParaRPr lang="en-US" sz="2400" b="1" dirty="0">
              <a:effectLst>
                <a:outerShdw blurRad="38100" dist="38100" dir="2700000" algn="tl">
                  <a:srgbClr val="000000">
                    <a:alpha val="43137"/>
                  </a:srgbClr>
                </a:outerShdw>
              </a:effectLst>
              <a:latin typeface="Arial Narrow" pitchFamily="34" charset="0"/>
              <a:cs typeface="Tahoma" pitchFamily="34" charset="0"/>
            </a:endParaRPr>
          </a:p>
        </p:txBody>
      </p:sp>
      <p:sp>
        <p:nvSpPr>
          <p:cNvPr id="8" name="Rectangle 45"/>
          <p:cNvSpPr>
            <a:spLocks noChangeArrowheads="1"/>
          </p:cNvSpPr>
          <p:nvPr/>
        </p:nvSpPr>
        <p:spPr bwMode="auto">
          <a:xfrm>
            <a:off x="323528" y="6309320"/>
            <a:ext cx="4500594" cy="507831"/>
          </a:xfrm>
          <a:prstGeom prst="rect">
            <a:avLst/>
          </a:prstGeom>
          <a:noFill/>
          <a:ln w="9525" algn="ctr">
            <a:noFill/>
            <a:miter lim="800000"/>
            <a:headEnd/>
            <a:tailEnd/>
          </a:ln>
        </p:spPr>
        <p:txBody>
          <a:bodyPr wrap="square">
            <a:spAutoFit/>
          </a:bodyPr>
          <a:lstStyle/>
          <a:p>
            <a:r>
              <a:rPr lang="es-PE" sz="900" dirty="0" err="1" smtClean="0">
                <a:latin typeface="Arial Narrow" pitchFamily="34" charset="0"/>
              </a:rPr>
              <a:t>Source</a:t>
            </a:r>
            <a:r>
              <a:rPr lang="es-PE" sz="900" dirty="0" smtClean="0">
                <a:latin typeface="Arial Narrow" pitchFamily="34" charset="0"/>
              </a:rPr>
              <a:t>: MEF y ACCEP</a:t>
            </a:r>
          </a:p>
          <a:p>
            <a:r>
              <a:rPr lang="es-PE" sz="900" dirty="0" smtClean="0">
                <a:latin typeface="Arial Narrow" pitchFamily="34" charset="0"/>
              </a:rPr>
              <a:t>E/ </a:t>
            </a:r>
            <a:r>
              <a:rPr lang="es-PE" sz="900" dirty="0" err="1" smtClean="0">
                <a:latin typeface="Arial Narrow" pitchFamily="34" charset="0"/>
              </a:rPr>
              <a:t>expected</a:t>
            </a:r>
            <a:r>
              <a:rPr lang="es-PE" sz="900" dirty="0" smtClean="0">
                <a:latin typeface="Arial Narrow" pitchFamily="34" charset="0"/>
              </a:rPr>
              <a:t> figure </a:t>
            </a:r>
          </a:p>
          <a:p>
            <a:r>
              <a:rPr lang="es-PE" sz="900" dirty="0" smtClean="0">
                <a:latin typeface="Arial Narrow" pitchFamily="34" charset="0"/>
              </a:rPr>
              <a:t>P/ </a:t>
            </a:r>
            <a:r>
              <a:rPr lang="es-PE" sz="900" dirty="0" err="1" smtClean="0">
                <a:latin typeface="Arial Narrow" pitchFamily="34" charset="0"/>
              </a:rPr>
              <a:t>proyection</a:t>
            </a:r>
            <a:endParaRPr lang="es-PE" sz="900" dirty="0" smtClean="0">
              <a:latin typeface="Arial Narrow" pitchFamily="34" charset="0"/>
            </a:endParaRPr>
          </a:p>
        </p:txBody>
      </p:sp>
      <p:sp>
        <p:nvSpPr>
          <p:cNvPr id="11" name="Text Box 6"/>
          <p:cNvSpPr txBox="1">
            <a:spLocks noChangeArrowheads="1"/>
          </p:cNvSpPr>
          <p:nvPr/>
        </p:nvSpPr>
        <p:spPr bwMode="auto">
          <a:xfrm>
            <a:off x="4716016" y="2564904"/>
            <a:ext cx="2808312"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err="1" smtClean="0">
                <a:latin typeface="Arial Narrow" pitchFamily="34" charset="0"/>
              </a:rPr>
              <a:t>Mall’s</a:t>
            </a:r>
            <a:r>
              <a:rPr lang="es-PE" sz="1400" b="1" dirty="0" smtClean="0">
                <a:latin typeface="Arial Narrow" pitchFamily="34" charset="0"/>
              </a:rPr>
              <a:t> Sales</a:t>
            </a:r>
          </a:p>
          <a:p>
            <a:pPr>
              <a:lnSpc>
                <a:spcPct val="90000"/>
              </a:lnSpc>
              <a:spcBef>
                <a:spcPts val="0"/>
              </a:spcBef>
              <a:defRPr/>
            </a:pPr>
            <a:r>
              <a:rPr lang="es-PE" sz="1400" i="1" dirty="0" smtClean="0">
                <a:latin typeface="Arial Narrow" pitchFamily="34" charset="0"/>
              </a:rPr>
              <a:t>(</a:t>
            </a:r>
            <a:r>
              <a:rPr lang="es-PE" sz="1400" i="1" dirty="0" err="1" smtClean="0">
                <a:latin typeface="Arial Narrow" pitchFamily="34" charset="0"/>
              </a:rPr>
              <a:t>Million</a:t>
            </a:r>
            <a:r>
              <a:rPr lang="es-PE" sz="1400" i="1" dirty="0" smtClean="0">
                <a:latin typeface="Arial Narrow" pitchFamily="34" charset="0"/>
              </a:rPr>
              <a:t> of US$)</a:t>
            </a:r>
            <a:endParaRPr lang="es-PE" sz="1400" i="1" dirty="0">
              <a:latin typeface="Arial Narrow" pitchFamily="34" charset="0"/>
            </a:endParaRPr>
          </a:p>
        </p:txBody>
      </p:sp>
      <p:cxnSp>
        <p:nvCxnSpPr>
          <p:cNvPr id="12" name="11 Conector recto de flecha"/>
          <p:cNvCxnSpPr/>
          <p:nvPr/>
        </p:nvCxnSpPr>
        <p:spPr>
          <a:xfrm flipV="1">
            <a:off x="5796136" y="3501007"/>
            <a:ext cx="1080120" cy="115212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6084168" y="4664169"/>
            <a:ext cx="733446" cy="276999"/>
          </a:xfrm>
          <a:prstGeom prst="rect">
            <a:avLst/>
          </a:prstGeom>
          <a:noFill/>
        </p:spPr>
        <p:txBody>
          <a:bodyPr wrap="square" rtlCol="0">
            <a:spAutoFit/>
          </a:bodyPr>
          <a:lstStyle/>
          <a:p>
            <a:pPr algn="ctr"/>
            <a:r>
              <a:rPr lang="es-PE" sz="1200" b="1" dirty="0" smtClean="0">
                <a:solidFill>
                  <a:srgbClr val="C00000"/>
                </a:solidFill>
                <a:latin typeface="Arial Narrow" pitchFamily="34" charset="0"/>
              </a:rPr>
              <a:t>3 veces</a:t>
            </a:r>
            <a:endParaRPr lang="es-PE" sz="1200" b="1" dirty="0">
              <a:solidFill>
                <a:srgbClr val="C00000"/>
              </a:solidFill>
              <a:latin typeface="Arial Narrow" pitchFamily="34" charset="0"/>
            </a:endParaRPr>
          </a:p>
        </p:txBody>
      </p:sp>
      <p:sp>
        <p:nvSpPr>
          <p:cNvPr id="18" name="Text Box 6"/>
          <p:cNvSpPr txBox="1">
            <a:spLocks noChangeArrowheads="1"/>
          </p:cNvSpPr>
          <p:nvPr/>
        </p:nvSpPr>
        <p:spPr bwMode="auto">
          <a:xfrm>
            <a:off x="395536" y="2564904"/>
            <a:ext cx="2808312"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err="1" smtClean="0">
                <a:latin typeface="Arial Narrow" pitchFamily="34" charset="0"/>
              </a:rPr>
              <a:t>Malls</a:t>
            </a:r>
            <a:endParaRPr lang="es-PE" sz="1400" b="1" dirty="0" smtClean="0">
              <a:latin typeface="Arial Narrow" pitchFamily="34" charset="0"/>
            </a:endParaRPr>
          </a:p>
          <a:p>
            <a:pPr>
              <a:lnSpc>
                <a:spcPct val="90000"/>
              </a:lnSpc>
              <a:spcBef>
                <a:spcPts val="0"/>
              </a:spcBef>
              <a:defRPr/>
            </a:pPr>
            <a:r>
              <a:rPr lang="es-PE" sz="1400" i="1" dirty="0" smtClean="0">
                <a:latin typeface="Arial Narrow" pitchFamily="34" charset="0"/>
              </a:rPr>
              <a:t>(</a:t>
            </a:r>
            <a:r>
              <a:rPr lang="es-PE" sz="1400" i="1" dirty="0" err="1" smtClean="0">
                <a:latin typeface="Arial Narrow" pitchFamily="34" charset="0"/>
              </a:rPr>
              <a:t>Number</a:t>
            </a:r>
            <a:r>
              <a:rPr lang="es-PE" sz="1400" i="1" dirty="0" smtClean="0">
                <a:latin typeface="Arial Narrow" pitchFamily="34" charset="0"/>
              </a:rPr>
              <a:t> per </a:t>
            </a:r>
            <a:r>
              <a:rPr lang="es-PE" sz="1400" i="1" dirty="0" err="1" smtClean="0">
                <a:latin typeface="Arial Narrow" pitchFamily="34" charset="0"/>
              </a:rPr>
              <a:t>region</a:t>
            </a:r>
            <a:r>
              <a:rPr lang="es-PE" sz="1400" i="1" dirty="0" smtClean="0">
                <a:latin typeface="Arial Narrow" pitchFamily="34" charset="0"/>
              </a:rPr>
              <a:t>)</a:t>
            </a:r>
            <a:endParaRPr lang="es-PE" sz="1400" i="1" dirty="0">
              <a:latin typeface="Arial Narrow" pitchFamily="34" charset="0"/>
            </a:endParaRPr>
          </a:p>
        </p:txBody>
      </p:sp>
      <p:sp>
        <p:nvSpPr>
          <p:cNvPr id="16" name="15 Rectángulo"/>
          <p:cNvSpPr/>
          <p:nvPr/>
        </p:nvSpPr>
        <p:spPr>
          <a:xfrm>
            <a:off x="6156176" y="465313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6156176" y="4581128"/>
            <a:ext cx="792088" cy="276999"/>
          </a:xfrm>
          <a:prstGeom prst="rect">
            <a:avLst/>
          </a:prstGeom>
          <a:noFill/>
        </p:spPr>
        <p:txBody>
          <a:bodyPr wrap="square" rtlCol="0">
            <a:spAutoFit/>
          </a:bodyPr>
          <a:lstStyle/>
          <a:p>
            <a:r>
              <a:rPr lang="es-ES" sz="1200" b="1" dirty="0">
                <a:solidFill>
                  <a:srgbClr val="FF0000"/>
                </a:solidFill>
              </a:rPr>
              <a:t>4</a:t>
            </a:r>
            <a:r>
              <a:rPr lang="es-ES" sz="1200" b="1" dirty="0" smtClean="0">
                <a:solidFill>
                  <a:srgbClr val="FF0000"/>
                </a:solidFill>
              </a:rPr>
              <a:t> times</a:t>
            </a:r>
            <a:endParaRPr lang="es-ES" sz="1200" b="1" dirty="0">
              <a:solidFill>
                <a:srgbClr val="FF0000"/>
              </a:solidFill>
            </a:endParaRPr>
          </a:p>
        </p:txBody>
      </p:sp>
      <p:graphicFrame>
        <p:nvGraphicFramePr>
          <p:cNvPr id="17" name="22 Gráfico"/>
          <p:cNvGraphicFramePr/>
          <p:nvPr>
            <p:extLst>
              <p:ext uri="{D42A27DB-BD31-4B8C-83A1-F6EECF244321}">
                <p14:modId xmlns:p14="http://schemas.microsoft.com/office/powerpoint/2010/main" val="722503125"/>
              </p:ext>
            </p:extLst>
          </p:nvPr>
        </p:nvGraphicFramePr>
        <p:xfrm>
          <a:off x="395536" y="3140968"/>
          <a:ext cx="3569241"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19 Gráfico"/>
          <p:cNvGraphicFramePr>
            <a:graphicFrameLocks/>
          </p:cNvGraphicFramePr>
          <p:nvPr>
            <p:extLst>
              <p:ext uri="{D42A27DB-BD31-4B8C-83A1-F6EECF244321}">
                <p14:modId xmlns:p14="http://schemas.microsoft.com/office/powerpoint/2010/main" val="2689538014"/>
              </p:ext>
            </p:extLst>
          </p:nvPr>
        </p:nvGraphicFramePr>
        <p:xfrm>
          <a:off x="4824122" y="3045033"/>
          <a:ext cx="3348278" cy="30482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1"/>
          <p:cNvGraphicFramePr>
            <a:graphicFrameLocks/>
          </p:cNvGraphicFramePr>
          <p:nvPr>
            <p:extLst>
              <p:ext uri="{D42A27DB-BD31-4B8C-83A1-F6EECF244321}">
                <p14:modId xmlns:p14="http://schemas.microsoft.com/office/powerpoint/2010/main" val="1073451457"/>
              </p:ext>
            </p:extLst>
          </p:nvPr>
        </p:nvGraphicFramePr>
        <p:xfrm>
          <a:off x="628261" y="2639768"/>
          <a:ext cx="7704856" cy="3614067"/>
        </p:xfrm>
        <a:graphic>
          <a:graphicData uri="http://schemas.openxmlformats.org/drawingml/2006/chart">
            <c:chart xmlns:c="http://schemas.openxmlformats.org/drawingml/2006/chart" xmlns:r="http://schemas.openxmlformats.org/officeDocument/2006/relationships" r:id="rId3"/>
          </a:graphicData>
        </a:graphic>
      </p:graphicFrame>
      <p:sp>
        <p:nvSpPr>
          <p:cNvPr id="22530" name="Rectangle 125"/>
          <p:cNvSpPr>
            <a:spLocks noChangeArrowheads="1"/>
          </p:cNvSpPr>
          <p:nvPr/>
        </p:nvSpPr>
        <p:spPr bwMode="auto">
          <a:xfrm>
            <a:off x="8959850" y="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es-PE">
              <a:solidFill>
                <a:srgbClr val="000000"/>
              </a:solidFill>
              <a:latin typeface="Candara" pitchFamily="34" charset="0"/>
            </a:endParaRPr>
          </a:p>
        </p:txBody>
      </p:sp>
      <p:sp>
        <p:nvSpPr>
          <p:cNvPr id="22531" name="Text Box 17"/>
          <p:cNvSpPr txBox="1">
            <a:spLocks noChangeArrowheads="1"/>
          </p:cNvSpPr>
          <p:nvPr/>
        </p:nvSpPr>
        <p:spPr bwMode="auto">
          <a:xfrm>
            <a:off x="241300" y="252413"/>
            <a:ext cx="4618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514350" indent="-5143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s-ES_tradnl" sz="2400" b="1">
                <a:solidFill>
                  <a:srgbClr val="FFFFFF"/>
                </a:solidFill>
                <a:latin typeface="Calibri" pitchFamily="34" charset="0"/>
                <a:cs typeface="Tahoma" pitchFamily="34" charset="0"/>
              </a:rPr>
              <a:t>ESTABILIDAD MACROECONÓMICA</a:t>
            </a:r>
            <a:r>
              <a:rPr lang="es-ES_tradnl" sz="3000" b="1">
                <a:solidFill>
                  <a:srgbClr val="FFFFFF"/>
                </a:solidFill>
                <a:latin typeface="Calibri" pitchFamily="34" charset="0"/>
                <a:cs typeface="Tahoma" pitchFamily="34" charset="0"/>
              </a:rPr>
              <a:t> </a:t>
            </a:r>
          </a:p>
        </p:txBody>
      </p:sp>
      <p:sp>
        <p:nvSpPr>
          <p:cNvPr id="13" name="Rectangle 45"/>
          <p:cNvSpPr>
            <a:spLocks noChangeArrowheads="1"/>
          </p:cNvSpPr>
          <p:nvPr/>
        </p:nvSpPr>
        <p:spPr bwMode="auto">
          <a:xfrm>
            <a:off x="652534" y="6496358"/>
            <a:ext cx="4071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1000" smtClean="0">
                <a:solidFill>
                  <a:srgbClr val="000000"/>
                </a:solidFill>
                <a:latin typeface="Arial Narrow" pitchFamily="34" charset="0"/>
              </a:rPr>
              <a:t>Source: Central Reserve Bank of Peru</a:t>
            </a:r>
            <a:endParaRPr lang="en-US" sz="1000">
              <a:solidFill>
                <a:srgbClr val="000000"/>
              </a:solidFill>
              <a:latin typeface="Arial Narrow" pitchFamily="34" charset="0"/>
            </a:endParaRPr>
          </a:p>
        </p:txBody>
      </p:sp>
      <p:sp>
        <p:nvSpPr>
          <p:cNvPr id="22533" name="Text Box 17"/>
          <p:cNvSpPr txBox="1">
            <a:spLocks noChangeArrowheads="1"/>
          </p:cNvSpPr>
          <p:nvPr/>
        </p:nvSpPr>
        <p:spPr bwMode="auto">
          <a:xfrm>
            <a:off x="241300" y="252413"/>
            <a:ext cx="4835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514350" indent="-5143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a:solidFill>
                  <a:srgbClr val="FFFFFF"/>
                </a:solidFill>
                <a:latin typeface="Calibri" pitchFamily="34" charset="0"/>
                <a:cs typeface="Tahoma" pitchFamily="34" charset="0"/>
              </a:rPr>
              <a:t>MACROECONOMIC STABILITY</a:t>
            </a:r>
          </a:p>
        </p:txBody>
      </p:sp>
      <p:sp>
        <p:nvSpPr>
          <p:cNvPr id="22534"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6" name="Rectangle 83"/>
          <p:cNvSpPr>
            <a:spLocks noChangeArrowheads="1"/>
          </p:cNvSpPr>
          <p:nvPr/>
        </p:nvSpPr>
        <p:spPr bwMode="auto">
          <a:xfrm>
            <a:off x="285750" y="1530350"/>
            <a:ext cx="83899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b="1" dirty="0">
                <a:solidFill>
                  <a:srgbClr val="000000"/>
                </a:solidFill>
                <a:latin typeface="Calibri" pitchFamily="34" charset="0"/>
                <a:cs typeface="Calibri" pitchFamily="34" charset="0"/>
              </a:rPr>
              <a:t>Complemented with a dynamic international trade…</a:t>
            </a:r>
          </a:p>
        </p:txBody>
      </p:sp>
      <p:cxnSp>
        <p:nvCxnSpPr>
          <p:cNvPr id="17" name="16 Conector recto"/>
          <p:cNvCxnSpPr/>
          <p:nvPr/>
        </p:nvCxnSpPr>
        <p:spPr>
          <a:xfrm>
            <a:off x="357188" y="19637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331788" y="2014538"/>
            <a:ext cx="328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Balance of Trade </a:t>
            </a:r>
            <a:r>
              <a:rPr lang="en-US" sz="1400" b="1" dirty="0" smtClean="0">
                <a:solidFill>
                  <a:srgbClr val="000000"/>
                </a:solidFill>
                <a:latin typeface="Calibri" pitchFamily="34" charset="0"/>
                <a:cs typeface="Calibri" pitchFamily="34" charset="0"/>
              </a:rPr>
              <a:t>2002-2014 </a:t>
            </a:r>
            <a:endParaRPr lang="en-US" sz="1400" b="1" dirty="0">
              <a:solidFill>
                <a:srgbClr val="000000"/>
              </a:solidFill>
              <a:latin typeface="Calibri" pitchFamily="34" charset="0"/>
              <a:cs typeface="Calibri" pitchFamily="34" charset="0"/>
            </a:endParaRPr>
          </a:p>
          <a:p>
            <a:pPr eaLnBrk="1" hangingPunct="1">
              <a:lnSpc>
                <a:spcPct val="90000"/>
              </a:lnSpc>
            </a:pPr>
            <a:r>
              <a:rPr lang="en-US" sz="1400" i="1" dirty="0">
                <a:solidFill>
                  <a:srgbClr val="000000"/>
                </a:solidFill>
                <a:latin typeface="Calibri" pitchFamily="34" charset="0"/>
                <a:cs typeface="Calibri" pitchFamily="34" charset="0"/>
              </a:rPr>
              <a:t>(US$ million)</a:t>
            </a:r>
          </a:p>
        </p:txBody>
      </p:sp>
      <p:sp>
        <p:nvSpPr>
          <p:cNvPr id="19" name="18 CuadroTexto"/>
          <p:cNvSpPr txBox="1"/>
          <p:nvPr/>
        </p:nvSpPr>
        <p:spPr>
          <a:xfrm>
            <a:off x="1115616" y="5547429"/>
            <a:ext cx="1019151" cy="246221"/>
          </a:xfrm>
          <a:prstGeom prst="rect">
            <a:avLst/>
          </a:prstGeom>
          <a:solidFill>
            <a:schemeClr val="bg1"/>
          </a:solidFill>
        </p:spPr>
        <p:txBody>
          <a:bodyPr wrap="square" rtlCol="0">
            <a:spAutoFit/>
          </a:bodyPr>
          <a:lstStyle/>
          <a:p>
            <a:r>
              <a:rPr lang="en-US" sz="1000" dirty="0" smtClean="0"/>
              <a:t>Exports</a:t>
            </a:r>
            <a:endParaRPr lang="en-US" sz="1000" dirty="0"/>
          </a:p>
        </p:txBody>
      </p:sp>
      <p:sp>
        <p:nvSpPr>
          <p:cNvPr id="20" name="19 CuadroTexto"/>
          <p:cNvSpPr txBox="1"/>
          <p:nvPr/>
        </p:nvSpPr>
        <p:spPr>
          <a:xfrm>
            <a:off x="1115616" y="5772792"/>
            <a:ext cx="1019151" cy="246221"/>
          </a:xfrm>
          <a:prstGeom prst="rect">
            <a:avLst/>
          </a:prstGeom>
          <a:solidFill>
            <a:schemeClr val="bg1"/>
          </a:solidFill>
        </p:spPr>
        <p:txBody>
          <a:bodyPr wrap="square" rtlCol="0">
            <a:spAutoFit/>
          </a:bodyPr>
          <a:lstStyle/>
          <a:p>
            <a:r>
              <a:rPr lang="en-US" sz="1000" dirty="0" smtClean="0"/>
              <a:t>Imports</a:t>
            </a:r>
            <a:endParaRPr lang="en-US" sz="1000" dirty="0"/>
          </a:p>
        </p:txBody>
      </p:sp>
      <p:sp>
        <p:nvSpPr>
          <p:cNvPr id="21" name="20 CuadroTexto"/>
          <p:cNvSpPr txBox="1"/>
          <p:nvPr/>
        </p:nvSpPr>
        <p:spPr>
          <a:xfrm>
            <a:off x="1115616" y="5949280"/>
            <a:ext cx="1019151" cy="246221"/>
          </a:xfrm>
          <a:prstGeom prst="rect">
            <a:avLst/>
          </a:prstGeom>
          <a:solidFill>
            <a:schemeClr val="bg1"/>
          </a:solidFill>
        </p:spPr>
        <p:txBody>
          <a:bodyPr wrap="square" rtlCol="0">
            <a:spAutoFit/>
          </a:bodyPr>
          <a:lstStyle/>
          <a:p>
            <a:r>
              <a:rPr lang="en-US" sz="1000" dirty="0" smtClean="0"/>
              <a:t>Trade Balance</a:t>
            </a:r>
            <a:endParaRPr lang="en-US" sz="1000" dirty="0"/>
          </a:p>
        </p:txBody>
      </p:sp>
    </p:spTree>
    <p:extLst>
      <p:ext uri="{BB962C8B-B14F-4D97-AF65-F5344CB8AC3E}">
        <p14:creationId xmlns:p14="http://schemas.microsoft.com/office/powerpoint/2010/main" val="33243273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Candara" pitchFamily="34" charset="0"/>
            </a:endParaRPr>
          </a:p>
        </p:txBody>
      </p:sp>
      <p:sp>
        <p:nvSpPr>
          <p:cNvPr id="5"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smtClean="0">
                <a:solidFill>
                  <a:schemeClr val="bg1"/>
                </a:solidFill>
                <a:latin typeface="Calibri" pitchFamily="34" charset="0"/>
                <a:cs typeface="Tahoma" pitchFamily="34" charset="0"/>
              </a:rPr>
              <a:t>ESTABILIDAD MACROECONÓMICA</a:t>
            </a:r>
            <a:r>
              <a:rPr lang="es-PE" sz="3000" b="1" smtClean="0">
                <a:solidFill>
                  <a:schemeClr val="bg1"/>
                </a:solidFill>
                <a:latin typeface="Calibri" pitchFamily="34" charset="0"/>
                <a:cs typeface="Tahoma" pitchFamily="34" charset="0"/>
              </a:rPr>
              <a:t> </a:t>
            </a:r>
            <a:endParaRPr lang="es-PE" sz="3000" b="1">
              <a:solidFill>
                <a:schemeClr val="bg1"/>
              </a:solidFill>
              <a:latin typeface="Calibri" pitchFamily="34" charset="0"/>
              <a:cs typeface="Tahoma" pitchFamily="34" charset="0"/>
            </a:endParaRPr>
          </a:p>
        </p:txBody>
      </p:sp>
      <p:sp>
        <p:nvSpPr>
          <p:cNvPr id="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smtClean="0">
                <a:solidFill>
                  <a:schemeClr val="bg1"/>
                </a:solidFill>
                <a:latin typeface="Calibri" pitchFamily="34" charset="0"/>
                <a:cs typeface="Tahoma" pitchFamily="34" charset="0"/>
              </a:rPr>
              <a:t>MACROECONOMIC STABILITY</a:t>
            </a:r>
            <a:endParaRPr lang="es-PE" sz="2400" b="1">
              <a:solidFill>
                <a:schemeClr val="bg1"/>
              </a:solidFill>
              <a:latin typeface="Calibri" pitchFamily="34" charset="0"/>
              <a:cs typeface="Tahoma" pitchFamily="34" charset="0"/>
            </a:endParaRPr>
          </a:p>
        </p:txBody>
      </p:sp>
      <p:sp>
        <p:nvSpPr>
          <p:cNvPr id="16" name="Rectangle 83"/>
          <p:cNvSpPr>
            <a:spLocks noChangeArrowheads="1"/>
          </p:cNvSpPr>
          <p:nvPr/>
        </p:nvSpPr>
        <p:spPr bwMode="auto">
          <a:xfrm>
            <a:off x="285720" y="1530951"/>
            <a:ext cx="8389938" cy="400110"/>
          </a:xfrm>
          <a:prstGeom prst="rect">
            <a:avLst/>
          </a:prstGeom>
          <a:noFill/>
          <a:ln w="9525">
            <a:noFill/>
            <a:miter lim="800000"/>
            <a:headEnd/>
            <a:tailEnd/>
          </a:ln>
        </p:spPr>
        <p:txBody>
          <a:bodyPr anchor="ctr">
            <a:spAutoFit/>
          </a:bodyPr>
          <a:lstStyle/>
          <a:p>
            <a:pPr eaLnBrk="0" hangingPunct="0">
              <a:defRPr/>
            </a:pPr>
            <a:r>
              <a:rPr lang="es-PE" b="1" dirty="0" smtClean="0">
                <a:latin typeface="Arial Narrow" pitchFamily="34" charset="0"/>
                <a:cs typeface="Tahoma" pitchFamily="34" charset="0"/>
              </a:rPr>
              <a:t>… </a:t>
            </a:r>
            <a:r>
              <a:rPr lang="es-PE" b="1" dirty="0" err="1" smtClean="0">
                <a:latin typeface="Arial Narrow" pitchFamily="34" charset="0"/>
                <a:cs typeface="Tahoma" pitchFamily="34" charset="0"/>
              </a:rPr>
              <a:t>which</a:t>
            </a:r>
            <a:r>
              <a:rPr lang="es-PE" b="1" dirty="0" smtClean="0">
                <a:latin typeface="Arial Narrow" pitchFamily="34" charset="0"/>
                <a:cs typeface="Tahoma" pitchFamily="34" charset="0"/>
              </a:rPr>
              <a:t> </a:t>
            </a:r>
            <a:r>
              <a:rPr lang="es-PE" b="1" dirty="0" err="1" smtClean="0">
                <a:latin typeface="Arial Narrow" pitchFamily="34" charset="0"/>
                <a:cs typeface="Tahoma" pitchFamily="34" charset="0"/>
              </a:rPr>
              <a:t>is</a:t>
            </a:r>
            <a:r>
              <a:rPr lang="es-PE" b="1" dirty="0" smtClean="0">
                <a:latin typeface="Arial Narrow" pitchFamily="34" charset="0"/>
                <a:cs typeface="Tahoma" pitchFamily="34" charset="0"/>
              </a:rPr>
              <a:t> </a:t>
            </a:r>
            <a:r>
              <a:rPr lang="es-PE" b="1" dirty="0" err="1" smtClean="0">
                <a:latin typeface="Arial Narrow" pitchFamily="34" charset="0"/>
                <a:cs typeface="Tahoma" pitchFamily="34" charset="0"/>
              </a:rPr>
              <a:t>being</a:t>
            </a:r>
            <a:r>
              <a:rPr lang="es-PE" b="1" dirty="0" smtClean="0">
                <a:latin typeface="Arial Narrow" pitchFamily="34" charset="0"/>
                <a:cs typeface="Tahoma" pitchFamily="34" charset="0"/>
              </a:rPr>
              <a:t> </a:t>
            </a:r>
            <a:r>
              <a:rPr lang="es-PE" b="1" dirty="0" err="1" smtClean="0">
                <a:latin typeface="Arial Narrow" pitchFamily="34" charset="0"/>
                <a:cs typeface="Tahoma" pitchFamily="34" charset="0"/>
              </a:rPr>
              <a:t>diversifying</a:t>
            </a:r>
            <a:r>
              <a:rPr lang="es-PE" b="1" dirty="0" smtClean="0">
                <a:latin typeface="Arial Narrow" pitchFamily="34" charset="0"/>
                <a:cs typeface="Tahoma" pitchFamily="34" charset="0"/>
              </a:rPr>
              <a:t>, </a:t>
            </a:r>
            <a:r>
              <a:rPr lang="es-PE" b="1" dirty="0" err="1" smtClean="0">
                <a:latin typeface="Arial Narrow" pitchFamily="34" charset="0"/>
                <a:cs typeface="Tahoma" pitchFamily="34" charset="0"/>
              </a:rPr>
              <a:t>both</a:t>
            </a:r>
            <a:r>
              <a:rPr lang="es-PE" b="1" dirty="0" smtClean="0">
                <a:latin typeface="Arial Narrow" pitchFamily="34" charset="0"/>
                <a:cs typeface="Tahoma" pitchFamily="34" charset="0"/>
              </a:rPr>
              <a:t> in </a:t>
            </a:r>
            <a:r>
              <a:rPr lang="es-PE" b="1" dirty="0" err="1" smtClean="0">
                <a:latin typeface="Arial Narrow" pitchFamily="34" charset="0"/>
                <a:cs typeface="Tahoma" pitchFamily="34" charset="0"/>
              </a:rPr>
              <a:t>products</a:t>
            </a:r>
            <a:r>
              <a:rPr lang="es-PE" b="1" dirty="0" smtClean="0">
                <a:latin typeface="Arial Narrow" pitchFamily="34" charset="0"/>
                <a:cs typeface="Tahoma" pitchFamily="34" charset="0"/>
              </a:rPr>
              <a:t> and </a:t>
            </a:r>
            <a:r>
              <a:rPr lang="es-PE" b="1" dirty="0" err="1" smtClean="0">
                <a:latin typeface="Arial Narrow" pitchFamily="34" charset="0"/>
                <a:cs typeface="Tahoma" pitchFamily="34" charset="0"/>
              </a:rPr>
              <a:t>markets</a:t>
            </a:r>
            <a:endParaRPr lang="es-PE" b="1" dirty="0" smtClean="0">
              <a:latin typeface="Arial Narrow" pitchFamily="34" charset="0"/>
              <a:cs typeface="Tahoma" pitchFamily="34" charset="0"/>
            </a:endParaRPr>
          </a:p>
        </p:txBody>
      </p:sp>
      <p:cxnSp>
        <p:nvCxnSpPr>
          <p:cNvPr id="17" name="16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eaLnBrk="1" hangingPunct="1">
              <a:spcBef>
                <a:spcPct val="50000"/>
              </a:spcBef>
              <a:buFont typeface="Calibri" pitchFamily="34" charset="0"/>
              <a:buAutoNum type="arabicPeriod"/>
            </a:pPr>
            <a:r>
              <a:rPr lang="en-US" sz="2400" b="1" dirty="0" smtClean="0">
                <a:effectLst>
                  <a:outerShdw blurRad="38100" dist="38100" dir="2700000" algn="tl">
                    <a:srgbClr val="000000">
                      <a:alpha val="43137"/>
                    </a:srgbClr>
                  </a:outerShdw>
                </a:effectLst>
                <a:latin typeface="Arial Narrow" pitchFamily="34" charset="0"/>
                <a:cs typeface="Tahoma" pitchFamily="34" charset="0"/>
              </a:rPr>
              <a:t> MACROECONOMIC</a:t>
            </a:r>
            <a:r>
              <a:rPr lang="en-US" sz="2400" b="1" dirty="0" smtClean="0">
                <a:solidFill>
                  <a:srgbClr val="000000"/>
                </a:solidFill>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Arial Narrow" pitchFamily="34" charset="0"/>
                <a:cs typeface="Tahoma" pitchFamily="34" charset="0"/>
              </a:rPr>
              <a:t>SOUNDNESS</a:t>
            </a:r>
            <a:endParaRPr lang="en-US" sz="2400" b="1" dirty="0">
              <a:effectLst>
                <a:outerShdw blurRad="38100" dist="38100" dir="2700000" algn="tl">
                  <a:srgbClr val="000000">
                    <a:alpha val="43137"/>
                  </a:srgbClr>
                </a:outerShdw>
              </a:effectLst>
              <a:latin typeface="Arial Narrow" pitchFamily="34" charset="0"/>
              <a:cs typeface="Tahoma" pitchFamily="34" charset="0"/>
            </a:endParaRPr>
          </a:p>
        </p:txBody>
      </p:sp>
      <p:sp>
        <p:nvSpPr>
          <p:cNvPr id="12" name="Rectangle 45"/>
          <p:cNvSpPr>
            <a:spLocks noChangeArrowheads="1"/>
          </p:cNvSpPr>
          <p:nvPr/>
        </p:nvSpPr>
        <p:spPr bwMode="auto">
          <a:xfrm>
            <a:off x="140378" y="6597352"/>
            <a:ext cx="4863670" cy="230832"/>
          </a:xfrm>
          <a:prstGeom prst="rect">
            <a:avLst/>
          </a:prstGeom>
          <a:noFill/>
          <a:ln w="9525" algn="ctr">
            <a:noFill/>
            <a:miter lim="800000"/>
            <a:headEnd/>
            <a:tailEnd/>
          </a:ln>
        </p:spPr>
        <p:txBody>
          <a:bodyPr wrap="square">
            <a:spAutoFit/>
          </a:bodyPr>
          <a:lstStyle/>
          <a:p>
            <a:r>
              <a:rPr lang="es-PE" sz="900" dirty="0" err="1" smtClean="0">
                <a:latin typeface="Arial Narrow" pitchFamily="34" charset="0"/>
              </a:rPr>
              <a:t>Source</a:t>
            </a:r>
            <a:r>
              <a:rPr lang="es-PE" sz="900" dirty="0" smtClean="0">
                <a:latin typeface="Arial Narrow" pitchFamily="34" charset="0"/>
              </a:rPr>
              <a:t>: Central Bank of Reserve of Peru</a:t>
            </a:r>
            <a:endParaRPr lang="es-PE" sz="900" dirty="0">
              <a:latin typeface="Arial Narrow" pitchFamily="34" charset="0"/>
            </a:endParaRPr>
          </a:p>
        </p:txBody>
      </p:sp>
      <p:sp>
        <p:nvSpPr>
          <p:cNvPr id="15" name="Text Box 6"/>
          <p:cNvSpPr txBox="1">
            <a:spLocks noChangeArrowheads="1"/>
          </p:cNvSpPr>
          <p:nvPr/>
        </p:nvSpPr>
        <p:spPr bwMode="auto">
          <a:xfrm>
            <a:off x="428596" y="2060848"/>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err="1" smtClean="0">
                <a:latin typeface="Arial Narrow" pitchFamily="34" charset="0"/>
              </a:rPr>
              <a:t>Traditional</a:t>
            </a:r>
            <a:r>
              <a:rPr lang="es-PE" sz="1400" b="1" dirty="0" smtClean="0">
                <a:latin typeface="Arial Narrow" pitchFamily="34" charset="0"/>
              </a:rPr>
              <a:t> </a:t>
            </a:r>
            <a:r>
              <a:rPr lang="es-PE" sz="1400" b="1" dirty="0" err="1" smtClean="0">
                <a:latin typeface="Arial Narrow" pitchFamily="34" charset="0"/>
              </a:rPr>
              <a:t>Exports</a:t>
            </a:r>
            <a:r>
              <a:rPr lang="es-PE" sz="1400" b="1" dirty="0" smtClean="0">
                <a:latin typeface="Arial Narrow" pitchFamily="34" charset="0"/>
              </a:rPr>
              <a:t>(</a:t>
            </a:r>
            <a:r>
              <a:rPr lang="es-PE" sz="1400" b="1" i="1" dirty="0" err="1" smtClean="0">
                <a:latin typeface="Arial Narrow" pitchFamily="34" charset="0"/>
              </a:rPr>
              <a:t>commodities</a:t>
            </a:r>
            <a:r>
              <a:rPr lang="es-PE" sz="1400" b="1" dirty="0" smtClean="0">
                <a:latin typeface="Arial Narrow" pitchFamily="34" charset="0"/>
              </a:rPr>
              <a:t>)</a:t>
            </a:r>
          </a:p>
          <a:p>
            <a:pPr>
              <a:lnSpc>
                <a:spcPct val="90000"/>
              </a:lnSpc>
              <a:spcBef>
                <a:spcPts val="0"/>
              </a:spcBef>
              <a:defRPr/>
            </a:pPr>
            <a:r>
              <a:rPr lang="es-PE" sz="1400" i="1" dirty="0" smtClean="0">
                <a:latin typeface="Arial Narrow" pitchFamily="34" charset="0"/>
              </a:rPr>
              <a:t>(</a:t>
            </a:r>
            <a:r>
              <a:rPr lang="es-PE" sz="1400" i="1" dirty="0" err="1" smtClean="0">
                <a:latin typeface="Arial Narrow" pitchFamily="34" charset="0"/>
              </a:rPr>
              <a:t>Millions</a:t>
            </a:r>
            <a:r>
              <a:rPr lang="es-PE" sz="1400" i="1" dirty="0" smtClean="0">
                <a:latin typeface="Arial Narrow" pitchFamily="34" charset="0"/>
              </a:rPr>
              <a:t> of US$)</a:t>
            </a:r>
            <a:endParaRPr lang="es-PE" sz="1400" i="1" dirty="0">
              <a:latin typeface="Arial Narrow" pitchFamily="34" charset="0"/>
            </a:endParaRPr>
          </a:p>
        </p:txBody>
      </p:sp>
      <p:sp>
        <p:nvSpPr>
          <p:cNvPr id="22" name="21 CuadroTexto"/>
          <p:cNvSpPr txBox="1"/>
          <p:nvPr/>
        </p:nvSpPr>
        <p:spPr>
          <a:xfrm>
            <a:off x="1979712" y="2708920"/>
            <a:ext cx="936104" cy="261610"/>
          </a:xfrm>
          <a:prstGeom prst="rect">
            <a:avLst/>
          </a:prstGeom>
          <a:noFill/>
        </p:spPr>
        <p:txBody>
          <a:bodyPr wrap="square" rtlCol="0">
            <a:spAutoFit/>
          </a:bodyPr>
          <a:lstStyle/>
          <a:p>
            <a:pPr algn="ctr"/>
            <a:r>
              <a:rPr lang="es-PE" sz="1100" b="1" dirty="0" smtClean="0">
                <a:solidFill>
                  <a:srgbClr val="C00000"/>
                </a:solidFill>
                <a:latin typeface="Arial Narrow" pitchFamily="34" charset="0"/>
              </a:rPr>
              <a:t>6 veces</a:t>
            </a:r>
            <a:endParaRPr lang="es-PE" sz="1100" b="1" dirty="0">
              <a:solidFill>
                <a:srgbClr val="C00000"/>
              </a:solidFill>
              <a:latin typeface="Arial Narrow" pitchFamily="34" charset="0"/>
            </a:endParaRPr>
          </a:p>
        </p:txBody>
      </p:sp>
      <p:sp>
        <p:nvSpPr>
          <p:cNvPr id="24" name="Text Box 6"/>
          <p:cNvSpPr txBox="1">
            <a:spLocks noChangeArrowheads="1"/>
          </p:cNvSpPr>
          <p:nvPr/>
        </p:nvSpPr>
        <p:spPr bwMode="auto">
          <a:xfrm>
            <a:off x="428596" y="4354844"/>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smtClean="0">
                <a:latin typeface="Arial Narrow" pitchFamily="34" charset="0"/>
              </a:rPr>
              <a:t>Non-</a:t>
            </a:r>
            <a:r>
              <a:rPr lang="es-PE" sz="1400" b="1" dirty="0" err="1" smtClean="0">
                <a:latin typeface="Arial Narrow" pitchFamily="34" charset="0"/>
              </a:rPr>
              <a:t>Traditional</a:t>
            </a:r>
            <a:r>
              <a:rPr lang="es-PE" sz="1400" b="1" dirty="0" smtClean="0">
                <a:latin typeface="Arial Narrow" pitchFamily="34" charset="0"/>
              </a:rPr>
              <a:t> </a:t>
            </a:r>
            <a:r>
              <a:rPr lang="es-PE" sz="1400" b="1" dirty="0" err="1" smtClean="0">
                <a:latin typeface="Arial Narrow" pitchFamily="34" charset="0"/>
              </a:rPr>
              <a:t>Exports</a:t>
            </a:r>
            <a:endParaRPr lang="es-PE" sz="1400" b="1" dirty="0" smtClean="0">
              <a:latin typeface="Arial Narrow" pitchFamily="34" charset="0"/>
            </a:endParaRPr>
          </a:p>
          <a:p>
            <a:pPr>
              <a:lnSpc>
                <a:spcPct val="90000"/>
              </a:lnSpc>
              <a:spcBef>
                <a:spcPts val="0"/>
              </a:spcBef>
              <a:defRPr/>
            </a:pPr>
            <a:r>
              <a:rPr lang="es-PE" sz="1400" i="1" dirty="0" smtClean="0">
                <a:latin typeface="Arial Narrow" pitchFamily="34" charset="0"/>
              </a:rPr>
              <a:t>(</a:t>
            </a:r>
            <a:r>
              <a:rPr lang="es-PE" sz="1400" i="1" dirty="0" err="1" smtClean="0">
                <a:latin typeface="Arial Narrow" pitchFamily="34" charset="0"/>
              </a:rPr>
              <a:t>Millions</a:t>
            </a:r>
            <a:r>
              <a:rPr lang="es-PE" sz="1400" i="1" dirty="0" smtClean="0">
                <a:latin typeface="Arial Narrow" pitchFamily="34" charset="0"/>
              </a:rPr>
              <a:t> of US$)</a:t>
            </a:r>
            <a:endParaRPr lang="es-PE" sz="1400" i="1" dirty="0">
              <a:latin typeface="Arial Narrow" pitchFamily="34" charset="0"/>
            </a:endParaRPr>
          </a:p>
        </p:txBody>
      </p:sp>
      <p:sp>
        <p:nvSpPr>
          <p:cNvPr id="36" name="Text Box 6"/>
          <p:cNvSpPr txBox="1">
            <a:spLocks noChangeArrowheads="1"/>
          </p:cNvSpPr>
          <p:nvPr/>
        </p:nvSpPr>
        <p:spPr bwMode="auto">
          <a:xfrm>
            <a:off x="4355976" y="2060848"/>
            <a:ext cx="3286148" cy="286230"/>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err="1" smtClean="0">
                <a:latin typeface="Arial Narrow" pitchFamily="34" charset="0"/>
              </a:rPr>
              <a:t>Main</a:t>
            </a:r>
            <a:r>
              <a:rPr lang="es-PE" sz="1400" b="1" dirty="0" smtClean="0">
                <a:latin typeface="Arial Narrow" pitchFamily="34" charset="0"/>
              </a:rPr>
              <a:t> trading </a:t>
            </a:r>
            <a:r>
              <a:rPr lang="es-PE" sz="1400" b="1" dirty="0" err="1" smtClean="0">
                <a:latin typeface="Arial Narrow" pitchFamily="34" charset="0"/>
              </a:rPr>
              <a:t>partners</a:t>
            </a:r>
            <a:endParaRPr lang="es-PE" sz="1400" b="1" dirty="0" smtClean="0">
              <a:latin typeface="Arial Narrow" pitchFamily="34" charset="0"/>
            </a:endParaRPr>
          </a:p>
        </p:txBody>
      </p:sp>
      <p:sp>
        <p:nvSpPr>
          <p:cNvPr id="39" name="38 CuadroTexto"/>
          <p:cNvSpPr txBox="1"/>
          <p:nvPr/>
        </p:nvSpPr>
        <p:spPr>
          <a:xfrm>
            <a:off x="4572000" y="2636912"/>
            <a:ext cx="864096" cy="276999"/>
          </a:xfrm>
          <a:prstGeom prst="rect">
            <a:avLst/>
          </a:prstGeom>
          <a:solidFill>
            <a:schemeClr val="bg1">
              <a:lumMod val="75000"/>
            </a:schemeClr>
          </a:solidFill>
        </p:spPr>
        <p:txBody>
          <a:bodyPr wrap="square" rtlCol="0">
            <a:spAutoFit/>
          </a:bodyPr>
          <a:lstStyle/>
          <a:p>
            <a:pPr algn="ctr"/>
            <a:r>
              <a:rPr lang="es-PE" sz="1200" b="1" dirty="0" smtClean="0">
                <a:solidFill>
                  <a:schemeClr val="bg1"/>
                </a:solidFill>
                <a:effectLst>
                  <a:outerShdw blurRad="38100" dist="38100" dir="2700000" algn="tl">
                    <a:srgbClr val="000000">
                      <a:alpha val="43137"/>
                    </a:srgbClr>
                  </a:outerShdw>
                </a:effectLst>
                <a:latin typeface="Arial Narrow" pitchFamily="34" charset="0"/>
              </a:rPr>
              <a:t>2002</a:t>
            </a:r>
            <a:endParaRPr lang="es-PE" sz="12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40" name="39 CuadroTexto"/>
          <p:cNvSpPr txBox="1"/>
          <p:nvPr/>
        </p:nvSpPr>
        <p:spPr>
          <a:xfrm>
            <a:off x="4572000" y="4448145"/>
            <a:ext cx="864096" cy="276999"/>
          </a:xfrm>
          <a:prstGeom prst="rect">
            <a:avLst/>
          </a:prstGeom>
          <a:solidFill>
            <a:schemeClr val="bg1">
              <a:lumMod val="75000"/>
            </a:schemeClr>
          </a:solidFill>
        </p:spPr>
        <p:txBody>
          <a:bodyPr wrap="square" rtlCol="0">
            <a:spAutoFit/>
          </a:bodyPr>
          <a:lstStyle/>
          <a:p>
            <a:pPr algn="ctr"/>
            <a:r>
              <a:rPr lang="es-PE" sz="1200" b="1" dirty="0" smtClean="0">
                <a:solidFill>
                  <a:schemeClr val="bg1"/>
                </a:solidFill>
                <a:effectLst>
                  <a:outerShdw blurRad="38100" dist="38100" dir="2700000" algn="tl">
                    <a:srgbClr val="000000">
                      <a:alpha val="43137"/>
                    </a:srgbClr>
                  </a:outerShdw>
                </a:effectLst>
                <a:latin typeface="Arial Narrow" pitchFamily="34" charset="0"/>
              </a:rPr>
              <a:t>2012</a:t>
            </a:r>
            <a:endParaRPr lang="es-PE" sz="1200" b="1" dirty="0">
              <a:solidFill>
                <a:schemeClr val="bg1"/>
              </a:solidFill>
              <a:effectLst>
                <a:outerShdw blurRad="38100" dist="38100" dir="2700000" algn="tl">
                  <a:srgbClr val="000000">
                    <a:alpha val="43137"/>
                  </a:srgbClr>
                </a:outerShdw>
              </a:effectLst>
              <a:latin typeface="Arial Narrow" pitchFamily="34" charset="0"/>
            </a:endParaRPr>
          </a:p>
        </p:txBody>
      </p:sp>
      <p:graphicFrame>
        <p:nvGraphicFramePr>
          <p:cNvPr id="25" name="4 Gráfico"/>
          <p:cNvGraphicFramePr/>
          <p:nvPr/>
        </p:nvGraphicFramePr>
        <p:xfrm>
          <a:off x="5436096" y="2564904"/>
          <a:ext cx="2520280"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5 Gráfico"/>
          <p:cNvGraphicFramePr/>
          <p:nvPr/>
        </p:nvGraphicFramePr>
        <p:xfrm>
          <a:off x="5436096" y="4653136"/>
          <a:ext cx="2592288" cy="1944216"/>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p:cNvPicPr>
            <a:picLocks noChangeAspect="1" noChangeArrowheads="1"/>
          </p:cNvPicPr>
          <p:nvPr/>
        </p:nvPicPr>
        <p:blipFill>
          <a:blip r:embed="rId5" cstate="print"/>
          <a:srcRect/>
          <a:stretch>
            <a:fillRect/>
          </a:stretch>
        </p:blipFill>
        <p:spPr bwMode="auto">
          <a:xfrm>
            <a:off x="467544" y="2526779"/>
            <a:ext cx="3543300" cy="1838325"/>
          </a:xfrm>
          <a:prstGeom prst="rect">
            <a:avLst/>
          </a:prstGeom>
          <a:noFill/>
          <a:ln w="9525">
            <a:noFill/>
            <a:miter lim="800000"/>
            <a:headEnd/>
            <a:tailEnd/>
          </a:ln>
        </p:spPr>
      </p:pic>
      <p:cxnSp>
        <p:nvCxnSpPr>
          <p:cNvPr id="21" name="20 Conector recto de flecha"/>
          <p:cNvCxnSpPr/>
          <p:nvPr/>
        </p:nvCxnSpPr>
        <p:spPr>
          <a:xfrm flipV="1">
            <a:off x="1331640" y="2852936"/>
            <a:ext cx="1656184" cy="81909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763688" y="2780928"/>
            <a:ext cx="792088" cy="276999"/>
          </a:xfrm>
          <a:prstGeom prst="rect">
            <a:avLst/>
          </a:prstGeom>
          <a:noFill/>
        </p:spPr>
        <p:txBody>
          <a:bodyPr wrap="square" rtlCol="0">
            <a:spAutoFit/>
          </a:bodyPr>
          <a:lstStyle/>
          <a:p>
            <a:r>
              <a:rPr lang="es-ES" sz="1200" b="1" dirty="0" smtClean="0">
                <a:solidFill>
                  <a:srgbClr val="FF0000"/>
                </a:solidFill>
              </a:rPr>
              <a:t>6 times</a:t>
            </a:r>
            <a:endParaRPr lang="es-ES" sz="1200" b="1" dirty="0">
              <a:solidFill>
                <a:srgbClr val="FF0000"/>
              </a:solidFill>
            </a:endParaRPr>
          </a:p>
        </p:txBody>
      </p:sp>
      <p:pic>
        <p:nvPicPr>
          <p:cNvPr id="2051" name="Picture 3"/>
          <p:cNvPicPr>
            <a:picLocks noChangeAspect="1" noChangeArrowheads="1"/>
          </p:cNvPicPr>
          <p:nvPr/>
        </p:nvPicPr>
        <p:blipFill>
          <a:blip r:embed="rId6" cstate="print"/>
          <a:srcRect/>
          <a:stretch>
            <a:fillRect/>
          </a:stretch>
        </p:blipFill>
        <p:spPr bwMode="auto">
          <a:xfrm>
            <a:off x="380628" y="4940002"/>
            <a:ext cx="3543300" cy="1657350"/>
          </a:xfrm>
          <a:prstGeom prst="rect">
            <a:avLst/>
          </a:prstGeom>
          <a:noFill/>
          <a:ln w="9525">
            <a:noFill/>
            <a:miter lim="800000"/>
            <a:headEnd/>
            <a:tailEnd/>
          </a:ln>
        </p:spPr>
      </p:pic>
      <p:cxnSp>
        <p:nvCxnSpPr>
          <p:cNvPr id="31" name="30 Conector recto de flecha"/>
          <p:cNvCxnSpPr/>
          <p:nvPr/>
        </p:nvCxnSpPr>
        <p:spPr>
          <a:xfrm flipV="1">
            <a:off x="1331640" y="5157192"/>
            <a:ext cx="1728192" cy="7920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1971376" y="5065923"/>
            <a:ext cx="936104" cy="261610"/>
          </a:xfrm>
          <a:prstGeom prst="rect">
            <a:avLst/>
          </a:prstGeom>
          <a:noFill/>
        </p:spPr>
        <p:txBody>
          <a:bodyPr wrap="square" rtlCol="0">
            <a:spAutoFit/>
          </a:bodyPr>
          <a:lstStyle/>
          <a:p>
            <a:pPr algn="ctr"/>
            <a:r>
              <a:rPr lang="es-PE" sz="1100" b="1" dirty="0" smtClean="0">
                <a:solidFill>
                  <a:srgbClr val="C00000"/>
                </a:solidFill>
                <a:latin typeface="Arial Narrow" pitchFamily="34" charset="0"/>
              </a:rPr>
              <a:t>5 times</a:t>
            </a:r>
            <a:endParaRPr lang="es-PE" sz="1100" b="1" dirty="0">
              <a:solidFill>
                <a:srgbClr val="C00000"/>
              </a:solidFill>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6" name="Rectangle 83"/>
          <p:cNvSpPr>
            <a:spLocks noChangeArrowheads="1"/>
          </p:cNvSpPr>
          <p:nvPr/>
        </p:nvSpPr>
        <p:spPr bwMode="auto">
          <a:xfrm>
            <a:off x="285750" y="1398588"/>
            <a:ext cx="72151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b="1" dirty="0">
                <a:solidFill>
                  <a:srgbClr val="000000"/>
                </a:solidFill>
                <a:latin typeface="Calibri" pitchFamily="34" charset="0"/>
                <a:cs typeface="Calibri" pitchFamily="34" charset="0"/>
              </a:rPr>
              <a:t>In 2050, Peru will be one of the fastest growing economies ranking  among the 30 main economies in the </a:t>
            </a:r>
            <a:r>
              <a:rPr lang="en-US" b="1" dirty="0" smtClean="0">
                <a:solidFill>
                  <a:srgbClr val="000000"/>
                </a:solidFill>
                <a:latin typeface="Calibri" pitchFamily="34" charset="0"/>
                <a:cs typeface="Calibri" pitchFamily="34" charset="0"/>
              </a:rPr>
              <a:t>world…</a:t>
            </a:r>
            <a:endParaRPr lang="en-US" b="1" dirty="0">
              <a:solidFill>
                <a:srgbClr val="000000"/>
              </a:solidFill>
              <a:latin typeface="Calibri" pitchFamily="34" charset="0"/>
              <a:cs typeface="Calibri" pitchFamily="34" charset="0"/>
            </a:endParaRPr>
          </a:p>
        </p:txBody>
      </p:sp>
      <p:cxnSp>
        <p:nvCxnSpPr>
          <p:cNvPr id="17" name="16 Conector recto"/>
          <p:cNvCxnSpPr/>
          <p:nvPr/>
        </p:nvCxnSpPr>
        <p:spPr>
          <a:xfrm>
            <a:off x="357188" y="21415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581" name="3 Marcador de contenido"/>
          <p:cNvSpPr txBox="1">
            <a:spLocks/>
          </p:cNvSpPr>
          <p:nvPr/>
        </p:nvSpPr>
        <p:spPr bwMode="auto">
          <a:xfrm>
            <a:off x="323850" y="2420938"/>
            <a:ext cx="3455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20000"/>
              </a:spcBef>
              <a:buFont typeface="Wingdings" pitchFamily="2" charset="2"/>
              <a:buNone/>
            </a:pPr>
            <a:r>
              <a:rPr lang="en-US" sz="1400" b="1" dirty="0">
                <a:solidFill>
                  <a:srgbClr val="000000"/>
                </a:solidFill>
                <a:latin typeface="Arial Narrow" pitchFamily="34" charset="0"/>
              </a:rPr>
              <a:t>Fastest growing economies</a:t>
            </a:r>
            <a:endParaRPr lang="es-ES" sz="1400" b="1" dirty="0">
              <a:solidFill>
                <a:srgbClr val="000000"/>
              </a:solidFill>
              <a:latin typeface="Arial Narrow" pitchFamily="34" charset="0"/>
            </a:endParaRPr>
          </a:p>
        </p:txBody>
      </p:sp>
      <p:sp>
        <p:nvSpPr>
          <p:cNvPr id="24610" name="3 Marcador de contenido"/>
          <p:cNvSpPr txBox="1">
            <a:spLocks/>
          </p:cNvSpPr>
          <p:nvPr/>
        </p:nvSpPr>
        <p:spPr bwMode="auto">
          <a:xfrm>
            <a:off x="4211638" y="2492375"/>
            <a:ext cx="3995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20000"/>
              </a:spcBef>
              <a:buFont typeface="Wingdings" pitchFamily="2" charset="2"/>
              <a:buNone/>
            </a:pPr>
            <a:r>
              <a:rPr lang="en-US" sz="1400" b="1">
                <a:solidFill>
                  <a:srgbClr val="000000"/>
                </a:solidFill>
                <a:latin typeface="Arial Narrow" pitchFamily="34" charset="0"/>
              </a:rPr>
              <a:t>Economy size – World ranking</a:t>
            </a:r>
            <a:endParaRPr lang="es-ES" sz="1400" b="1">
              <a:solidFill>
                <a:srgbClr val="000000"/>
              </a:solidFill>
              <a:latin typeface="Arial Narrow" pitchFamily="34" charset="0"/>
            </a:endParaRPr>
          </a:p>
        </p:txBody>
      </p:sp>
      <p:graphicFrame>
        <p:nvGraphicFramePr>
          <p:cNvPr id="33" name="32 Tabla"/>
          <p:cNvGraphicFramePr>
            <a:graphicFrameLocks noGrp="1"/>
          </p:cNvGraphicFramePr>
          <p:nvPr>
            <p:extLst>
              <p:ext uri="{D42A27DB-BD31-4B8C-83A1-F6EECF244321}">
                <p14:modId xmlns:p14="http://schemas.microsoft.com/office/powerpoint/2010/main" val="1841972367"/>
              </p:ext>
            </p:extLst>
          </p:nvPr>
        </p:nvGraphicFramePr>
        <p:xfrm>
          <a:off x="4392613" y="2871788"/>
          <a:ext cx="2160587" cy="3568698"/>
        </p:xfrm>
        <a:graphic>
          <a:graphicData uri="http://schemas.openxmlformats.org/drawingml/2006/table">
            <a:tbl>
              <a:tblPr firstRow="1" bandRow="1"/>
              <a:tblGrid>
                <a:gridCol w="972264"/>
                <a:gridCol w="1188323"/>
              </a:tblGrid>
              <a:tr h="254907">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noProof="0" dirty="0" smtClean="0">
                          <a:latin typeface="Arial Narrow" pitchFamily="34" charset="0"/>
                        </a:rPr>
                        <a:t>2010</a:t>
                      </a:r>
                      <a:endParaRPr lang="en-US" sz="1200" noProof="0" dirty="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hMerge="1">
                  <a:txBody>
                    <a:bodyPr/>
                    <a:lstStyle/>
                    <a:p>
                      <a:endParaRPr lang="es-PE" dirty="0"/>
                    </a:p>
                  </a:txBody>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noProof="0" smtClean="0">
                          <a:solidFill>
                            <a:schemeClr val="bg1"/>
                          </a:solidFill>
                          <a:latin typeface="Arial Narrow" pitchFamily="34" charset="0"/>
                        </a:rPr>
                        <a:t>Ranking</a:t>
                      </a:r>
                      <a:endParaRPr lang="en-US" sz="1200" b="1" noProof="0">
                        <a:solidFill>
                          <a:schemeClr val="bg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noProof="0" dirty="0" smtClean="0">
                          <a:solidFill>
                            <a:schemeClr val="bg1"/>
                          </a:solidFill>
                          <a:latin typeface="Arial Narrow" pitchFamily="34" charset="0"/>
                        </a:rPr>
                        <a:t>Country</a:t>
                      </a:r>
                      <a:endParaRPr lang="en-US" sz="1200" b="1" noProof="0" dirty="0">
                        <a:solidFill>
                          <a:schemeClr val="bg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1</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dirty="0" smtClean="0">
                          <a:latin typeface="Arial Narrow" pitchFamily="34" charset="0"/>
                        </a:rPr>
                        <a:t>USA</a:t>
                      </a:r>
                      <a:endParaRPr lang="en-US" sz="1200" noProof="0" dirty="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2</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Japan</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3</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China</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4</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Germany</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5</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United kingdom</a:t>
                      </a:r>
                      <a:endParaRPr lang="en-US" sz="1200" noProof="0">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6</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France</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7</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Italy</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8</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India</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9</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Brazil</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10</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Canada</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44</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Chile</a:t>
                      </a:r>
                      <a:endParaRPr lang="en-US" sz="1200" b="0" noProof="0">
                        <a:solidFill>
                          <a:schemeClr val="tx1"/>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noProof="0" smtClean="0">
                          <a:solidFill>
                            <a:srgbClr val="FF0000"/>
                          </a:solidFill>
                          <a:latin typeface="Arial Narrow" pitchFamily="34" charset="0"/>
                        </a:rPr>
                        <a:t>46</a:t>
                      </a:r>
                      <a:endParaRPr lang="en-US" sz="1200" b="1" noProof="0">
                        <a:solidFill>
                          <a:srgbClr val="FF0000"/>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noProof="0" dirty="0" smtClean="0">
                          <a:solidFill>
                            <a:srgbClr val="FF0000"/>
                          </a:solidFill>
                          <a:latin typeface="Arial Narrow" pitchFamily="34" charset="0"/>
                        </a:rPr>
                        <a:t>Peru</a:t>
                      </a:r>
                      <a:endParaRPr lang="en-US" sz="1200" b="1" noProof="0" dirty="0">
                        <a:solidFill>
                          <a:srgbClr val="FF0000"/>
                        </a:solidFill>
                        <a:latin typeface="Arial Narrow" pitchFamily="34" charset="0"/>
                      </a:endParaRPr>
                    </a:p>
                  </a:txBody>
                  <a:tcPr marL="91455" marR="91455"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val="2289533306"/>
              </p:ext>
            </p:extLst>
          </p:nvPr>
        </p:nvGraphicFramePr>
        <p:xfrm>
          <a:off x="6659563" y="2894013"/>
          <a:ext cx="1908175" cy="3568698"/>
        </p:xfrm>
        <a:graphic>
          <a:graphicData uri="http://schemas.openxmlformats.org/drawingml/2006/table">
            <a:tbl>
              <a:tblPr firstRow="1" bandRow="1"/>
              <a:tblGrid>
                <a:gridCol w="792284"/>
                <a:gridCol w="1115891"/>
              </a:tblGrid>
              <a:tr h="254907">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noProof="0" dirty="0" smtClean="0">
                          <a:latin typeface="Arial Narrow" pitchFamily="34" charset="0"/>
                        </a:rPr>
                        <a:t>2050</a:t>
                      </a:r>
                      <a:endParaRPr lang="en-US" sz="1200" noProof="0" dirty="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hMerge="1">
                  <a:txBody>
                    <a:bodyPr/>
                    <a:lstStyle/>
                    <a:p>
                      <a:endParaRPr lang="es-PE" dirty="0"/>
                    </a:p>
                  </a:txBody>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noProof="0" smtClean="0">
                          <a:solidFill>
                            <a:schemeClr val="bg1"/>
                          </a:solidFill>
                          <a:latin typeface="Arial Narrow" pitchFamily="34" charset="0"/>
                        </a:rPr>
                        <a:t>Ranking</a:t>
                      </a:r>
                      <a:endParaRPr lang="en-US" sz="1200" b="1" noProof="0">
                        <a:solidFill>
                          <a:schemeClr val="bg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noProof="0" dirty="0" smtClean="0">
                          <a:solidFill>
                            <a:schemeClr val="bg1"/>
                          </a:solidFill>
                          <a:latin typeface="Arial Narrow" pitchFamily="34" charset="0"/>
                        </a:rPr>
                        <a:t>Country</a:t>
                      </a:r>
                      <a:endParaRPr lang="en-US" sz="1200" b="1" noProof="0" dirty="0">
                        <a:solidFill>
                          <a:schemeClr val="bg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1</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China</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2</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PE" sz="1200" noProof="0" dirty="0" smtClean="0">
                          <a:latin typeface="Arial Narrow" pitchFamily="34" charset="0"/>
                        </a:rPr>
                        <a:t>USA</a:t>
                      </a:r>
                      <a:endParaRPr lang="en-US" sz="1200" noProof="0" dirty="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3</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India</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4</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Japan</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noProof="0" smtClean="0">
                          <a:latin typeface="Arial Narrow" pitchFamily="34" charset="0"/>
                        </a:rPr>
                        <a:t>5</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Germany </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6</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noProof="0" smtClean="0">
                          <a:latin typeface="Arial Narrow" pitchFamily="34" charset="0"/>
                        </a:rPr>
                        <a:t>United kingdom</a:t>
                      </a:r>
                      <a:endParaRPr lang="en-US" sz="1200" noProof="0">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7</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Brazil</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8</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Mexico</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9</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France</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noProof="0" smtClean="0">
                          <a:solidFill>
                            <a:schemeClr val="tx1"/>
                          </a:solidFill>
                          <a:latin typeface="Arial Narrow" pitchFamily="34" charset="0"/>
                        </a:rPr>
                        <a:t>10</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noProof="0" smtClean="0">
                          <a:solidFill>
                            <a:schemeClr val="tx1"/>
                          </a:solidFill>
                          <a:latin typeface="Arial Narrow" pitchFamily="34" charset="0"/>
                        </a:rPr>
                        <a:t>Canada</a:t>
                      </a:r>
                      <a:endParaRPr lang="en-US" sz="1200" b="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noProof="0" smtClean="0">
                          <a:solidFill>
                            <a:srgbClr val="FF0000"/>
                          </a:solidFill>
                          <a:latin typeface="Arial Narrow" pitchFamily="34" charset="0"/>
                        </a:rPr>
                        <a:t>26</a:t>
                      </a:r>
                      <a:endParaRPr lang="en-US" sz="1200" b="1" noProof="0">
                        <a:solidFill>
                          <a:srgbClr val="FF0000"/>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noProof="0" smtClean="0">
                          <a:solidFill>
                            <a:srgbClr val="FF0000"/>
                          </a:solidFill>
                          <a:latin typeface="Arial Narrow" pitchFamily="34" charset="0"/>
                        </a:rPr>
                        <a:t>Peru</a:t>
                      </a:r>
                      <a:endParaRPr lang="en-US" sz="1200" b="1" noProof="0">
                        <a:solidFill>
                          <a:srgbClr val="FF0000"/>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r>
              <a:tr h="2549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i="0" noProof="0" smtClean="0">
                          <a:solidFill>
                            <a:schemeClr val="tx1"/>
                          </a:solidFill>
                          <a:latin typeface="Arial Narrow" pitchFamily="34" charset="0"/>
                        </a:rPr>
                        <a:t>32</a:t>
                      </a:r>
                      <a:endParaRPr lang="en-US" sz="1200" b="0" i="0" noProof="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i="0" noProof="0" dirty="0" smtClean="0">
                          <a:solidFill>
                            <a:schemeClr val="tx1"/>
                          </a:solidFill>
                          <a:latin typeface="Arial Narrow" pitchFamily="34" charset="0"/>
                        </a:rPr>
                        <a:t>Chile</a:t>
                      </a:r>
                      <a:endParaRPr lang="en-US" sz="1200" b="0" i="0" noProof="0" dirty="0">
                        <a:solidFill>
                          <a:schemeClr val="tx1"/>
                        </a:solidFill>
                        <a:latin typeface="Arial Narrow" pitchFamily="34" charset="0"/>
                      </a:endParaRPr>
                    </a:p>
                  </a:txBody>
                  <a:tcPr marL="91463" marR="91463" marT="36004" marB="3600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706657959"/>
              </p:ext>
            </p:extLst>
          </p:nvPr>
        </p:nvGraphicFramePr>
        <p:xfrm>
          <a:off x="395536" y="2910552"/>
          <a:ext cx="2592288" cy="2966720"/>
        </p:xfrm>
        <a:graphic>
          <a:graphicData uri="http://schemas.openxmlformats.org/drawingml/2006/table">
            <a:tbl>
              <a:tblPr firstRow="1" bandRow="1">
                <a:tableStyleId>{21E4AEA4-8DFA-4A89-87EB-49C32662AFE0}</a:tableStyleId>
              </a:tblPr>
              <a:tblGrid>
                <a:gridCol w="1296144"/>
                <a:gridCol w="1296144"/>
              </a:tblGrid>
              <a:tr h="370840">
                <a:tc gridSpan="2">
                  <a:txBody>
                    <a:bodyPr/>
                    <a:lstStyle/>
                    <a:p>
                      <a:pPr algn="ctr"/>
                      <a:r>
                        <a:rPr lang="es-PE" sz="1400" dirty="0" smtClean="0">
                          <a:latin typeface="Arial Narrow" pitchFamily="34" charset="0"/>
                        </a:rPr>
                        <a:t>2050</a:t>
                      </a:r>
                      <a:endParaRPr lang="es-PE" sz="1400" dirty="0">
                        <a:latin typeface="Arial Narrow" pitchFamily="34" charset="0"/>
                      </a:endParaRPr>
                    </a:p>
                  </a:txBody>
                  <a:tcPr/>
                </a:tc>
                <a:tc hMerge="1">
                  <a:txBody>
                    <a:bodyPr/>
                    <a:lstStyle/>
                    <a:p>
                      <a:endParaRPr lang="es-PE" dirty="0"/>
                    </a:p>
                  </a:txBody>
                  <a:tcPr/>
                </a:tc>
              </a:tr>
              <a:tr h="370840">
                <a:tc>
                  <a:txBody>
                    <a:bodyPr/>
                    <a:lstStyle/>
                    <a:p>
                      <a:pPr algn="ctr"/>
                      <a:r>
                        <a:rPr lang="es-PE" sz="1400" b="1" dirty="0" smtClean="0">
                          <a:solidFill>
                            <a:schemeClr val="bg1"/>
                          </a:solidFill>
                          <a:latin typeface="Arial Narrow" pitchFamily="34" charset="0"/>
                        </a:rPr>
                        <a:t>Ranking</a:t>
                      </a:r>
                      <a:endParaRPr lang="es-PE" sz="1400" b="1" dirty="0">
                        <a:solidFill>
                          <a:schemeClr val="bg1"/>
                        </a:solidFill>
                        <a:latin typeface="Arial Narrow" pitchFamily="34" charset="0"/>
                      </a:endParaRPr>
                    </a:p>
                  </a:txBody>
                  <a:tcPr>
                    <a:solidFill>
                      <a:srgbClr val="C0504D"/>
                    </a:solidFill>
                  </a:tcPr>
                </a:tc>
                <a:tc>
                  <a:txBody>
                    <a:bodyPr/>
                    <a:lstStyle/>
                    <a:p>
                      <a:pPr algn="ctr"/>
                      <a:r>
                        <a:rPr lang="es-PE" sz="1400" b="1" dirty="0" smtClean="0">
                          <a:solidFill>
                            <a:schemeClr val="bg1"/>
                          </a:solidFill>
                          <a:latin typeface="Arial Narrow" pitchFamily="34" charset="0"/>
                        </a:rPr>
                        <a:t>Country</a:t>
                      </a:r>
                      <a:endParaRPr lang="es-PE" sz="1400" b="1" dirty="0">
                        <a:solidFill>
                          <a:schemeClr val="bg1"/>
                        </a:solidFill>
                        <a:latin typeface="Arial Narrow" pitchFamily="34" charset="0"/>
                      </a:endParaRPr>
                    </a:p>
                  </a:txBody>
                  <a:tcPr>
                    <a:solidFill>
                      <a:srgbClr val="C0504D"/>
                    </a:solidFill>
                  </a:tcPr>
                </a:tc>
              </a:tr>
              <a:tr h="370840">
                <a:tc>
                  <a:txBody>
                    <a:bodyPr/>
                    <a:lstStyle/>
                    <a:p>
                      <a:pPr algn="ctr"/>
                      <a:r>
                        <a:rPr lang="es-PE" sz="1400" dirty="0" smtClean="0">
                          <a:latin typeface="Arial Narrow" pitchFamily="34" charset="0"/>
                        </a:rPr>
                        <a:t>1</a:t>
                      </a:r>
                      <a:endParaRPr lang="es-PE" sz="1400" dirty="0">
                        <a:latin typeface="Arial Narrow" pitchFamily="34" charset="0"/>
                      </a:endParaRPr>
                    </a:p>
                  </a:txBody>
                  <a:tcPr/>
                </a:tc>
                <a:tc>
                  <a:txBody>
                    <a:bodyPr/>
                    <a:lstStyle/>
                    <a:p>
                      <a:r>
                        <a:rPr lang="es-PE" sz="1400" dirty="0" smtClean="0">
                          <a:latin typeface="Arial Narrow" pitchFamily="34" charset="0"/>
                        </a:rPr>
                        <a:t>China</a:t>
                      </a:r>
                      <a:endParaRPr lang="es-PE" sz="1400" dirty="0">
                        <a:latin typeface="Arial Narrow" pitchFamily="34" charset="0"/>
                      </a:endParaRPr>
                    </a:p>
                  </a:txBody>
                  <a:tcPr/>
                </a:tc>
              </a:tr>
              <a:tr h="370840">
                <a:tc>
                  <a:txBody>
                    <a:bodyPr/>
                    <a:lstStyle/>
                    <a:p>
                      <a:pPr algn="ctr"/>
                      <a:r>
                        <a:rPr lang="es-PE" sz="1400" dirty="0" smtClean="0">
                          <a:latin typeface="Arial Narrow" pitchFamily="34" charset="0"/>
                        </a:rPr>
                        <a:t>2</a:t>
                      </a:r>
                      <a:endParaRPr lang="es-PE" sz="1400" dirty="0">
                        <a:latin typeface="Arial Narrow" pitchFamily="34" charset="0"/>
                      </a:endParaRPr>
                    </a:p>
                  </a:txBody>
                  <a:tcPr/>
                </a:tc>
                <a:tc>
                  <a:txBody>
                    <a:bodyPr/>
                    <a:lstStyle/>
                    <a:p>
                      <a:r>
                        <a:rPr lang="es-PE" sz="1400" dirty="0" smtClean="0">
                          <a:latin typeface="Arial Narrow" pitchFamily="34" charset="0"/>
                        </a:rPr>
                        <a:t>India</a:t>
                      </a:r>
                      <a:endParaRPr lang="es-PE" sz="1400" dirty="0">
                        <a:latin typeface="Arial Narrow" pitchFamily="34" charset="0"/>
                      </a:endParaRPr>
                    </a:p>
                  </a:txBody>
                  <a:tcPr/>
                </a:tc>
              </a:tr>
              <a:tr h="370840">
                <a:tc>
                  <a:txBody>
                    <a:bodyPr/>
                    <a:lstStyle/>
                    <a:p>
                      <a:pPr algn="ctr"/>
                      <a:r>
                        <a:rPr lang="es-PE" sz="1400" dirty="0" smtClean="0">
                          <a:latin typeface="Arial Narrow" pitchFamily="34" charset="0"/>
                        </a:rPr>
                        <a:t>3</a:t>
                      </a:r>
                      <a:endParaRPr lang="es-PE" sz="1400" dirty="0">
                        <a:latin typeface="Arial Narrow" pitchFamily="34" charset="0"/>
                      </a:endParaRPr>
                    </a:p>
                  </a:txBody>
                  <a:tcPr/>
                </a:tc>
                <a:tc>
                  <a:txBody>
                    <a:bodyPr/>
                    <a:lstStyle/>
                    <a:p>
                      <a:r>
                        <a:rPr lang="es-PE" sz="1400" dirty="0" err="1" smtClean="0">
                          <a:latin typeface="Arial Narrow" pitchFamily="34" charset="0"/>
                        </a:rPr>
                        <a:t>Philippines</a:t>
                      </a:r>
                      <a:endParaRPr lang="es-PE" sz="1400" dirty="0">
                        <a:latin typeface="Arial Narrow" pitchFamily="34" charset="0"/>
                      </a:endParaRPr>
                    </a:p>
                  </a:txBody>
                  <a:tcPr/>
                </a:tc>
              </a:tr>
              <a:tr h="370840">
                <a:tc>
                  <a:txBody>
                    <a:bodyPr/>
                    <a:lstStyle/>
                    <a:p>
                      <a:pPr algn="ctr"/>
                      <a:r>
                        <a:rPr lang="es-PE" sz="1400" dirty="0" smtClean="0">
                          <a:latin typeface="Arial Narrow" pitchFamily="34" charset="0"/>
                        </a:rPr>
                        <a:t>4</a:t>
                      </a:r>
                      <a:endParaRPr lang="es-PE" sz="1400" dirty="0">
                        <a:latin typeface="Arial Narrow" pitchFamily="34" charset="0"/>
                      </a:endParaRPr>
                    </a:p>
                  </a:txBody>
                  <a:tcPr/>
                </a:tc>
                <a:tc>
                  <a:txBody>
                    <a:bodyPr/>
                    <a:lstStyle/>
                    <a:p>
                      <a:r>
                        <a:rPr lang="es-PE" sz="1400" dirty="0" err="1" smtClean="0">
                          <a:latin typeface="Arial Narrow" pitchFamily="34" charset="0"/>
                        </a:rPr>
                        <a:t>Egypt</a:t>
                      </a:r>
                      <a:endParaRPr lang="es-PE" sz="1400" dirty="0">
                        <a:latin typeface="Arial Narrow" pitchFamily="34" charset="0"/>
                      </a:endParaRPr>
                    </a:p>
                  </a:txBody>
                  <a:tcPr/>
                </a:tc>
              </a:tr>
              <a:tr h="370840">
                <a:tc>
                  <a:txBody>
                    <a:bodyPr/>
                    <a:lstStyle/>
                    <a:p>
                      <a:pPr algn="ctr"/>
                      <a:r>
                        <a:rPr lang="es-PE" sz="1400" dirty="0" smtClean="0">
                          <a:latin typeface="Arial Narrow" pitchFamily="34" charset="0"/>
                        </a:rPr>
                        <a:t>5</a:t>
                      </a:r>
                      <a:endParaRPr lang="es-PE" sz="1400" dirty="0">
                        <a:latin typeface="Arial Narrow" pitchFamily="34" charset="0"/>
                      </a:endParaRPr>
                    </a:p>
                  </a:txBody>
                  <a:tcPr/>
                </a:tc>
                <a:tc>
                  <a:txBody>
                    <a:bodyPr/>
                    <a:lstStyle/>
                    <a:p>
                      <a:r>
                        <a:rPr lang="es-PE" sz="1400" dirty="0" smtClean="0">
                          <a:latin typeface="Arial Narrow" pitchFamily="34" charset="0"/>
                        </a:rPr>
                        <a:t>Malaysia</a:t>
                      </a:r>
                      <a:endParaRPr lang="es-PE" sz="1400" dirty="0">
                        <a:latin typeface="Arial Narrow" pitchFamily="34" charset="0"/>
                      </a:endParaRPr>
                    </a:p>
                  </a:txBody>
                  <a:tcPr/>
                </a:tc>
              </a:tr>
              <a:tr h="370840">
                <a:tc>
                  <a:txBody>
                    <a:bodyPr/>
                    <a:lstStyle/>
                    <a:p>
                      <a:pPr algn="ctr"/>
                      <a:r>
                        <a:rPr lang="es-PE" sz="1400" b="1" dirty="0" smtClean="0">
                          <a:solidFill>
                            <a:srgbClr val="FF0000"/>
                          </a:solidFill>
                          <a:latin typeface="Arial Narrow" pitchFamily="34" charset="0"/>
                        </a:rPr>
                        <a:t>6</a:t>
                      </a:r>
                      <a:endParaRPr lang="es-PE" sz="1400" b="1" dirty="0">
                        <a:solidFill>
                          <a:srgbClr val="FF0000"/>
                        </a:solidFill>
                        <a:latin typeface="Arial Narrow" pitchFamily="34" charset="0"/>
                      </a:endParaRPr>
                    </a:p>
                  </a:txBody>
                  <a:tcPr/>
                </a:tc>
                <a:tc>
                  <a:txBody>
                    <a:bodyPr/>
                    <a:lstStyle/>
                    <a:p>
                      <a:r>
                        <a:rPr lang="es-PE" sz="1400" b="1" dirty="0" smtClean="0">
                          <a:solidFill>
                            <a:srgbClr val="FF0000"/>
                          </a:solidFill>
                          <a:latin typeface="Arial Narrow" pitchFamily="34" charset="0"/>
                        </a:rPr>
                        <a:t>Peru</a:t>
                      </a:r>
                      <a:endParaRPr lang="es-PE" sz="1400" b="1" dirty="0">
                        <a:solidFill>
                          <a:srgbClr val="FF0000"/>
                        </a:solidFill>
                        <a:latin typeface="Arial Narrow" pitchFamily="34" charset="0"/>
                      </a:endParaRPr>
                    </a:p>
                  </a:txBody>
                  <a:tcPr/>
                </a:tc>
              </a:tr>
            </a:tbl>
          </a:graphicData>
        </a:graphic>
      </p:graphicFrame>
      <p:sp>
        <p:nvSpPr>
          <p:cNvPr id="2" name="1 CuadroTexto"/>
          <p:cNvSpPr txBox="1"/>
          <p:nvPr/>
        </p:nvSpPr>
        <p:spPr>
          <a:xfrm>
            <a:off x="336338" y="6309320"/>
            <a:ext cx="2880320" cy="246221"/>
          </a:xfrm>
          <a:prstGeom prst="rect">
            <a:avLst/>
          </a:prstGeom>
          <a:noFill/>
        </p:spPr>
        <p:txBody>
          <a:bodyPr wrap="square" rtlCol="0">
            <a:spAutoFit/>
          </a:bodyPr>
          <a:lstStyle/>
          <a:p>
            <a:r>
              <a:rPr lang="en-US" sz="1000" smtClean="0"/>
              <a:t>Source: HSBC (January 2012)</a:t>
            </a:r>
            <a:endParaRPr lang="en-US" sz="1000"/>
          </a:p>
        </p:txBody>
      </p:sp>
    </p:spTree>
    <p:extLst>
      <p:ext uri="{BB962C8B-B14F-4D97-AF65-F5344CB8AC3E}">
        <p14:creationId xmlns:p14="http://schemas.microsoft.com/office/powerpoint/2010/main" val="388100747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cxnSp>
        <p:nvCxnSpPr>
          <p:cNvPr id="13" name="12 Conector recto"/>
          <p:cNvCxnSpPr/>
          <p:nvPr/>
        </p:nvCxnSpPr>
        <p:spPr>
          <a:xfrm>
            <a:off x="357188" y="1965325"/>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6"/>
          <p:cNvSpPr txBox="1">
            <a:spLocks noChangeArrowheads="1"/>
          </p:cNvSpPr>
          <p:nvPr/>
        </p:nvSpPr>
        <p:spPr bwMode="auto">
          <a:xfrm>
            <a:off x="2771800" y="2216674"/>
            <a:ext cx="328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Net International Reserves</a:t>
            </a:r>
          </a:p>
          <a:p>
            <a:pPr eaLnBrk="1" hangingPunct="1">
              <a:lnSpc>
                <a:spcPct val="90000"/>
              </a:lnSpc>
            </a:pPr>
            <a:r>
              <a:rPr lang="en-US" sz="1400" i="1" dirty="0">
                <a:solidFill>
                  <a:srgbClr val="000000"/>
                </a:solidFill>
                <a:latin typeface="Calibri" pitchFamily="34" charset="0"/>
                <a:cs typeface="Calibri" pitchFamily="34" charset="0"/>
              </a:rPr>
              <a:t>(US$ Billion)</a:t>
            </a:r>
          </a:p>
        </p:txBody>
      </p:sp>
      <p:sp>
        <p:nvSpPr>
          <p:cNvPr id="16" name="Rectangle 83"/>
          <p:cNvSpPr>
            <a:spLocks noChangeArrowheads="1"/>
          </p:cNvSpPr>
          <p:nvPr/>
        </p:nvSpPr>
        <p:spPr bwMode="auto">
          <a:xfrm>
            <a:off x="285720" y="1500174"/>
            <a:ext cx="8102704" cy="400110"/>
          </a:xfrm>
          <a:prstGeom prst="rect">
            <a:avLst/>
          </a:prstGeom>
          <a:noFill/>
          <a:ln w="9525">
            <a:noFill/>
            <a:miter lim="800000"/>
            <a:headEnd/>
            <a:tailEnd/>
          </a:ln>
        </p:spPr>
        <p:txBody>
          <a:bodyPr wrap="square" anchor="ctr">
            <a:spAutoFit/>
          </a:bodyPr>
          <a:lstStyle/>
          <a:p>
            <a:r>
              <a:rPr lang="en-US" b="1" dirty="0">
                <a:latin typeface="+mn-lt"/>
              </a:rPr>
              <a:t>...and has accumulated international reserves for a third of the GDP</a:t>
            </a:r>
            <a:endParaRPr lang="es-PE" dirty="0">
              <a:latin typeface="+mn-lt"/>
            </a:endParaRPr>
          </a:p>
        </p:txBody>
      </p:sp>
      <p:graphicFrame>
        <p:nvGraphicFramePr>
          <p:cNvPr id="14" name="9 Gráfico"/>
          <p:cNvGraphicFramePr/>
          <p:nvPr>
            <p:extLst>
              <p:ext uri="{D42A27DB-BD31-4B8C-83A1-F6EECF244321}">
                <p14:modId xmlns:p14="http://schemas.microsoft.com/office/powerpoint/2010/main" val="1561700878"/>
              </p:ext>
            </p:extLst>
          </p:nvPr>
        </p:nvGraphicFramePr>
        <p:xfrm>
          <a:off x="340357" y="2576172"/>
          <a:ext cx="3994473" cy="3781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2 Gráfico"/>
          <p:cNvGraphicFramePr>
            <a:graphicFrameLocks/>
          </p:cNvGraphicFramePr>
          <p:nvPr>
            <p:extLst>
              <p:ext uri="{D42A27DB-BD31-4B8C-83A1-F6EECF244321}">
                <p14:modId xmlns:p14="http://schemas.microsoft.com/office/powerpoint/2010/main" val="2877502860"/>
              </p:ext>
            </p:extLst>
          </p:nvPr>
        </p:nvGraphicFramePr>
        <p:xfrm>
          <a:off x="2065150" y="2696099"/>
          <a:ext cx="4699424" cy="1573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2996720455"/>
              </p:ext>
            </p:extLst>
          </p:nvPr>
        </p:nvGraphicFramePr>
        <p:xfrm>
          <a:off x="2339752" y="4549839"/>
          <a:ext cx="4608512" cy="1812334"/>
        </p:xfrm>
        <a:graphic>
          <a:graphicData uri="http://schemas.openxmlformats.org/drawingml/2006/table">
            <a:tbl>
              <a:tblPr firstRow="1" bandRow="1">
                <a:tableStyleId>{21E4AEA4-8DFA-4A89-87EB-49C32662AFE0}</a:tableStyleId>
              </a:tblPr>
              <a:tblGrid>
                <a:gridCol w="2771264"/>
                <a:gridCol w="612416"/>
                <a:gridCol w="612416"/>
                <a:gridCol w="612416"/>
              </a:tblGrid>
              <a:tr h="245170">
                <a:tc>
                  <a:txBody>
                    <a:bodyPr/>
                    <a:lstStyle/>
                    <a:p>
                      <a:pPr algn="l" fontAlgn="b"/>
                      <a:endParaRPr lang="es-PE" sz="1100" b="0" i="0" u="none" strike="noStrike" dirty="0">
                        <a:solidFill>
                          <a:srgbClr val="000000"/>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gridSpan="3">
                  <a:txBody>
                    <a:bodyPr/>
                    <a:lstStyle/>
                    <a:p>
                      <a:pPr algn="ctr" fontAlgn="b"/>
                      <a:r>
                        <a:rPr lang="es-PE" sz="1100" u="none" strike="noStrike" dirty="0" err="1" smtClean="0">
                          <a:effectLst/>
                          <a:latin typeface="Arial Narrow" pitchFamily="34" charset="0"/>
                        </a:rPr>
                        <a:t>November</a:t>
                      </a:r>
                      <a:endParaRPr lang="es-PE" sz="1100" b="0" i="0" u="none" strike="noStrike" dirty="0">
                        <a:solidFill>
                          <a:srgbClr val="000000"/>
                        </a:solidFill>
                        <a:effectLst/>
                        <a:latin typeface="Arial Narrow" pitchFamily="34" charset="0"/>
                      </a:endParaRPr>
                    </a:p>
                  </a:txBody>
                  <a:tcPr marL="0" marR="0" marT="0" marB="0" anchor="ctr">
                    <a:lnL w="12700" cmpd="sng">
                      <a:noFill/>
                    </a:lnL>
                    <a:lnT w="12700" cap="flat" cmpd="sng" algn="ctr">
                      <a:noFill/>
                      <a:prstDash val="solid"/>
                      <a:round/>
                      <a:headEnd type="none" w="med" len="med"/>
                      <a:tailEnd type="none" w="med" len="med"/>
                    </a:lnT>
                  </a:tcPr>
                </a:tc>
                <a:tc hMerge="1">
                  <a:txBody>
                    <a:bodyPr/>
                    <a:lstStyle/>
                    <a:p>
                      <a:pPr algn="l" fontAlgn="b"/>
                      <a:endParaRPr lang="es-PE" sz="1100" b="0" i="0" u="none" strike="noStrike" dirty="0">
                        <a:solidFill>
                          <a:srgbClr val="000000"/>
                        </a:solidFill>
                        <a:effectLst/>
                        <a:latin typeface="Calibri"/>
                      </a:endParaRPr>
                    </a:p>
                  </a:txBody>
                  <a:tcPr marL="0" marR="0" marT="0" marB="0" anchor="b"/>
                </a:tc>
                <a:tc hMerge="1">
                  <a:txBody>
                    <a:bodyPr/>
                    <a:lstStyle/>
                    <a:p>
                      <a:pPr algn="l" fontAlgn="b"/>
                      <a:endParaRPr lang="es-PE" sz="1100" b="0" i="0" u="none" strike="noStrike" dirty="0">
                        <a:solidFill>
                          <a:srgbClr val="000000"/>
                        </a:solidFill>
                        <a:effectLst/>
                        <a:latin typeface="Calibri"/>
                      </a:endParaRPr>
                    </a:p>
                  </a:txBody>
                  <a:tcPr marL="0" marR="0" marT="0" marB="0" anchor="b"/>
                </a:tc>
              </a:tr>
              <a:tr h="245170">
                <a:tc>
                  <a:txBody>
                    <a:bodyPr/>
                    <a:lstStyle/>
                    <a:p>
                      <a:pPr algn="l" fontAlgn="b"/>
                      <a:endParaRPr lang="es-PE" sz="11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solidFill>
                      <a:srgbClr val="C0504D"/>
                    </a:solidFill>
                  </a:tcPr>
                </a:tc>
                <a:tc>
                  <a:txBody>
                    <a:bodyPr/>
                    <a:lstStyle/>
                    <a:p>
                      <a:pPr algn="ctr" fontAlgn="ctr"/>
                      <a:r>
                        <a:rPr lang="es-PE" sz="1100" b="1" u="none" strike="noStrike" dirty="0">
                          <a:solidFill>
                            <a:schemeClr val="bg1"/>
                          </a:solidFill>
                          <a:effectLst/>
                          <a:latin typeface="Arial Narrow" pitchFamily="34" charset="0"/>
                        </a:rPr>
                        <a:t>2003</a:t>
                      </a:r>
                      <a:endParaRPr lang="es-PE" sz="11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0504D"/>
                    </a:solidFill>
                  </a:tcPr>
                </a:tc>
                <a:tc>
                  <a:txBody>
                    <a:bodyPr/>
                    <a:lstStyle/>
                    <a:p>
                      <a:pPr algn="ctr" fontAlgn="ctr"/>
                      <a:r>
                        <a:rPr lang="es-PE" sz="1100" b="1" u="none" strike="noStrike" dirty="0">
                          <a:solidFill>
                            <a:schemeClr val="bg1"/>
                          </a:solidFill>
                          <a:effectLst/>
                          <a:latin typeface="Arial Narrow" pitchFamily="34" charset="0"/>
                        </a:rPr>
                        <a:t>2008</a:t>
                      </a:r>
                      <a:endParaRPr lang="es-PE" sz="11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0504D"/>
                    </a:solidFill>
                  </a:tcPr>
                </a:tc>
                <a:tc>
                  <a:txBody>
                    <a:bodyPr/>
                    <a:lstStyle/>
                    <a:p>
                      <a:pPr algn="ctr" fontAlgn="ctr"/>
                      <a:r>
                        <a:rPr lang="es-PE" sz="1100" b="1" u="none" strike="noStrike" dirty="0">
                          <a:solidFill>
                            <a:schemeClr val="bg1"/>
                          </a:solidFill>
                          <a:effectLst/>
                          <a:latin typeface="Arial Narrow" pitchFamily="34" charset="0"/>
                        </a:rPr>
                        <a:t>2013</a:t>
                      </a:r>
                      <a:endParaRPr lang="es-PE" sz="11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solidFill>
                      <a:srgbClr val="C0504D"/>
                    </a:solidFill>
                  </a:tcPr>
                </a:tc>
              </a:tr>
              <a:tr h="245170">
                <a:tc>
                  <a:txBody>
                    <a:bodyPr/>
                    <a:lstStyle/>
                    <a:p>
                      <a:pPr algn="l" fontAlgn="b"/>
                      <a:r>
                        <a:rPr lang="es-PE" sz="1100" u="none" strike="noStrike" dirty="0" smtClean="0">
                          <a:effectLst/>
                          <a:latin typeface="Arial Narrow" pitchFamily="34" charset="0"/>
                        </a:rPr>
                        <a:t>NIR ( </a:t>
                      </a:r>
                      <a:r>
                        <a:rPr lang="es-PE" sz="1100" u="none" strike="noStrike" dirty="0">
                          <a:effectLst/>
                          <a:latin typeface="Arial Narrow" pitchFamily="34" charset="0"/>
                        </a:rPr>
                        <a:t>US</a:t>
                      </a:r>
                      <a:r>
                        <a:rPr lang="es-PE" sz="1100" u="none" strike="noStrike" dirty="0" smtClean="0">
                          <a:effectLst/>
                          <a:latin typeface="Arial Narrow" pitchFamily="34" charset="0"/>
                        </a:rPr>
                        <a:t>$ </a:t>
                      </a:r>
                      <a:r>
                        <a:rPr lang="es-PE" sz="1100" u="none" strike="noStrike" dirty="0" err="1" smtClean="0">
                          <a:effectLst/>
                          <a:latin typeface="Arial Narrow" pitchFamily="34" charset="0"/>
                        </a:rPr>
                        <a:t>million</a:t>
                      </a:r>
                      <a:r>
                        <a:rPr lang="es-PE" sz="1100" u="none" strike="noStrike" dirty="0" smtClean="0">
                          <a:effectLst/>
                          <a:latin typeface="Arial Narrow" pitchFamily="34" charset="0"/>
                        </a:rPr>
                        <a:t>)</a:t>
                      </a:r>
                      <a:endParaRPr lang="es-PE" sz="1100" b="0" i="0" u="none" strike="noStrike" dirty="0">
                        <a:solidFill>
                          <a:srgbClr val="000000"/>
                        </a:solidFill>
                        <a:effectLst/>
                        <a:latin typeface="Arial Narrow" pitchFamily="34" charset="0"/>
                      </a:endParaRPr>
                    </a:p>
                  </a:txBody>
                  <a:tcPr marL="72000" marR="72000" marT="0" marB="0" anchor="ctr"/>
                </a:tc>
                <a:tc>
                  <a:txBody>
                    <a:bodyPr/>
                    <a:lstStyle/>
                    <a:p>
                      <a:pPr algn="r" fontAlgn="b"/>
                      <a:r>
                        <a:rPr lang="es-PE" sz="1100" u="none" strike="noStrike" dirty="0" smtClean="0">
                          <a:effectLst/>
                          <a:latin typeface="Arial Narrow" pitchFamily="34" charset="0"/>
                        </a:rPr>
                        <a:t>10,303 </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u="none" strike="noStrike" dirty="0" smtClean="0">
                          <a:effectLst/>
                          <a:latin typeface="Arial Narrow" pitchFamily="34" charset="0"/>
                        </a:rPr>
                        <a:t>30,970 </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u="none" strike="noStrike" dirty="0" smtClean="0">
                          <a:effectLst/>
                          <a:latin typeface="Arial Narrow" pitchFamily="34" charset="0"/>
                        </a:rPr>
                        <a:t>66,279 </a:t>
                      </a:r>
                      <a:endParaRPr lang="es-PE" sz="1100" b="0" i="0" u="none" strike="noStrike" dirty="0">
                        <a:solidFill>
                          <a:srgbClr val="000000"/>
                        </a:solidFill>
                        <a:effectLst/>
                        <a:latin typeface="Arial Narrow" pitchFamily="34" charset="0"/>
                      </a:endParaRPr>
                    </a:p>
                  </a:txBody>
                  <a:tcPr marL="108000" marR="108000" marT="0" marB="0" anchor="ctr"/>
                </a:tc>
              </a:tr>
              <a:tr h="245170">
                <a:tc>
                  <a:txBody>
                    <a:bodyPr/>
                    <a:lstStyle/>
                    <a:p>
                      <a:pPr algn="l" fontAlgn="b"/>
                      <a:r>
                        <a:rPr lang="es-PE" sz="1100" u="none" strike="noStrike" dirty="0">
                          <a:effectLst/>
                          <a:latin typeface="Arial Narrow" pitchFamily="34" charset="0"/>
                        </a:rPr>
                        <a:t>Posición de Cambio del BCRP  </a:t>
                      </a:r>
                      <a:r>
                        <a:rPr lang="es-PE" sz="1100" u="none" strike="noStrike" dirty="0" smtClean="0">
                          <a:effectLst/>
                          <a:latin typeface="Arial Narrow" pitchFamily="34" charset="0"/>
                        </a:rPr>
                        <a:t>(US$ </a:t>
                      </a:r>
                      <a:r>
                        <a:rPr lang="es-PE" sz="1100" u="none" strike="noStrike" dirty="0" err="1" smtClean="0">
                          <a:effectLst/>
                          <a:latin typeface="Arial Narrow" pitchFamily="34" charset="0"/>
                        </a:rPr>
                        <a:t>million</a:t>
                      </a:r>
                      <a:r>
                        <a:rPr lang="es-PE" sz="1100" u="none" strike="noStrike" dirty="0" smtClean="0">
                          <a:effectLst/>
                          <a:latin typeface="Arial Narrow" pitchFamily="34" charset="0"/>
                        </a:rPr>
                        <a:t>)</a:t>
                      </a:r>
                      <a:endParaRPr lang="es-PE" sz="1100" b="0" i="0" u="none" strike="noStrike" dirty="0">
                        <a:solidFill>
                          <a:srgbClr val="000000"/>
                        </a:solidFill>
                        <a:effectLst/>
                        <a:latin typeface="Arial Narrow" pitchFamily="34" charset="0"/>
                      </a:endParaRPr>
                    </a:p>
                  </a:txBody>
                  <a:tcPr marL="72000" marR="72000" marT="0" marB="0" anchor="ctr"/>
                </a:tc>
                <a:tc>
                  <a:txBody>
                    <a:bodyPr/>
                    <a:lstStyle/>
                    <a:p>
                      <a:pPr algn="r" fontAlgn="b"/>
                      <a:r>
                        <a:rPr lang="es-PE" sz="1100" u="none" strike="noStrike" dirty="0" smtClean="0">
                          <a:effectLst/>
                          <a:latin typeface="Arial Narrow" pitchFamily="34" charset="0"/>
                        </a:rPr>
                        <a:t>  4,367 </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u="none" strike="noStrike" dirty="0" smtClean="0">
                          <a:effectLst/>
                          <a:latin typeface="Arial Narrow" pitchFamily="34" charset="0"/>
                        </a:rPr>
                        <a:t>21,017 </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u="none" strike="noStrike" dirty="0" smtClean="0">
                          <a:effectLst/>
                          <a:latin typeface="Arial Narrow" pitchFamily="34" charset="0"/>
                        </a:rPr>
                        <a:t>42,151 </a:t>
                      </a:r>
                      <a:endParaRPr lang="es-PE" sz="1100" b="0" i="0" u="none" strike="noStrike" dirty="0">
                        <a:solidFill>
                          <a:srgbClr val="000000"/>
                        </a:solidFill>
                        <a:effectLst/>
                        <a:latin typeface="Arial Narrow" pitchFamily="34" charset="0"/>
                      </a:endParaRPr>
                    </a:p>
                  </a:txBody>
                  <a:tcPr marL="108000" marR="108000" marT="0" marB="0" anchor="ctr"/>
                </a:tc>
              </a:tr>
              <a:tr h="245170">
                <a:tc>
                  <a:txBody>
                    <a:bodyPr/>
                    <a:lstStyle/>
                    <a:p>
                      <a:pPr algn="l" fontAlgn="b"/>
                      <a:r>
                        <a:rPr lang="es-PE" sz="1100" u="none" strike="noStrike" dirty="0" smtClean="0">
                          <a:effectLst/>
                          <a:latin typeface="Arial Narrow" pitchFamily="34" charset="0"/>
                        </a:rPr>
                        <a:t>NIR </a:t>
                      </a:r>
                      <a:r>
                        <a:rPr lang="es-PE" sz="1100" u="none" strike="noStrike" dirty="0">
                          <a:effectLst/>
                          <a:latin typeface="Arial Narrow" pitchFamily="34" charset="0"/>
                        </a:rPr>
                        <a:t>/ </a:t>
                      </a:r>
                      <a:r>
                        <a:rPr lang="es-PE" sz="1100" u="none" strike="noStrike" dirty="0" smtClean="0">
                          <a:effectLst/>
                          <a:latin typeface="Arial Narrow" pitchFamily="34" charset="0"/>
                        </a:rPr>
                        <a:t>GDP </a:t>
                      </a:r>
                      <a:r>
                        <a:rPr lang="es-PE" sz="1100" u="none" strike="noStrike" dirty="0">
                          <a:effectLst/>
                          <a:latin typeface="Arial Narrow" pitchFamily="34" charset="0"/>
                        </a:rPr>
                        <a:t>(%) </a:t>
                      </a:r>
                      <a:r>
                        <a:rPr lang="es-PE" sz="1100" u="none" strike="noStrike" baseline="30000" dirty="0">
                          <a:effectLst/>
                          <a:latin typeface="Arial Narrow" pitchFamily="34" charset="0"/>
                        </a:rPr>
                        <a:t>1/</a:t>
                      </a:r>
                      <a:endParaRPr lang="es-PE" sz="1100" b="0" i="0" u="none" strike="noStrike" baseline="30000" dirty="0">
                        <a:solidFill>
                          <a:srgbClr val="000000"/>
                        </a:solidFill>
                        <a:effectLst/>
                        <a:latin typeface="Arial Narrow" pitchFamily="34" charset="0"/>
                      </a:endParaRPr>
                    </a:p>
                  </a:txBody>
                  <a:tcPr marL="72000" marR="72000" marT="0" marB="0" anchor="ctr"/>
                </a:tc>
                <a:tc>
                  <a:txBody>
                    <a:bodyPr/>
                    <a:lstStyle/>
                    <a:p>
                      <a:pPr algn="r" fontAlgn="b"/>
                      <a:r>
                        <a:rPr lang="es-PE" sz="1100" u="none" strike="noStrike" dirty="0" smtClean="0">
                          <a:effectLst/>
                          <a:latin typeface="Arial Narrow" pitchFamily="34" charset="0"/>
                        </a:rPr>
                        <a:t>17.1</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u="none" strike="noStrike" dirty="0" smtClean="0">
                          <a:effectLst/>
                          <a:latin typeface="Arial Narrow" pitchFamily="34" charset="0"/>
                        </a:rPr>
                        <a:t>24.4</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u="none" strike="noStrike" dirty="0" smtClean="0">
                          <a:effectLst/>
                          <a:latin typeface="Arial Narrow" pitchFamily="34" charset="0"/>
                        </a:rPr>
                        <a:t>32.0</a:t>
                      </a:r>
                      <a:endParaRPr lang="es-PE" sz="1100" b="0" i="0" u="none" strike="noStrike" dirty="0">
                        <a:solidFill>
                          <a:srgbClr val="000000"/>
                        </a:solidFill>
                        <a:effectLst/>
                        <a:latin typeface="Arial Narrow" pitchFamily="34" charset="0"/>
                      </a:endParaRPr>
                    </a:p>
                  </a:txBody>
                  <a:tcPr marL="108000" marR="108000" marT="0" marB="0" anchor="ctr"/>
                </a:tc>
              </a:tr>
              <a:tr h="245170">
                <a:tc>
                  <a:txBody>
                    <a:bodyPr/>
                    <a:lstStyle/>
                    <a:p>
                      <a:pPr algn="l" fontAlgn="b"/>
                      <a:r>
                        <a:rPr lang="es-PE" sz="1100" u="none" strike="noStrike" dirty="0" smtClean="0">
                          <a:effectLst/>
                          <a:latin typeface="Arial Narrow" pitchFamily="34" charset="0"/>
                        </a:rPr>
                        <a:t>NIR /GDP </a:t>
                      </a:r>
                      <a:r>
                        <a:rPr lang="es-PE" sz="1100" u="none" strike="noStrike" dirty="0">
                          <a:effectLst/>
                          <a:latin typeface="Arial Narrow" pitchFamily="34" charset="0"/>
                        </a:rPr>
                        <a:t>Deuda externa de corto plazo (N° </a:t>
                      </a:r>
                      <a:r>
                        <a:rPr lang="es-PE" sz="1100" u="none" strike="noStrike" dirty="0" smtClean="0">
                          <a:effectLst/>
                          <a:latin typeface="Arial Narrow" pitchFamily="34" charset="0"/>
                        </a:rPr>
                        <a:t>times) </a:t>
                      </a:r>
                      <a:r>
                        <a:rPr lang="es-PE" sz="1100" u="none" strike="noStrike" baseline="30000" dirty="0">
                          <a:effectLst/>
                          <a:latin typeface="Arial Narrow" pitchFamily="34" charset="0"/>
                        </a:rPr>
                        <a:t>2/</a:t>
                      </a:r>
                      <a:endParaRPr lang="es-PE" sz="1100" b="0" i="0" u="none" strike="noStrike" baseline="30000" dirty="0">
                        <a:solidFill>
                          <a:srgbClr val="000000"/>
                        </a:solidFill>
                        <a:effectLst/>
                        <a:latin typeface="Arial Narrow" pitchFamily="34" charset="0"/>
                      </a:endParaRPr>
                    </a:p>
                  </a:txBody>
                  <a:tcPr marL="72000" marR="72000" marT="0" marB="0" anchor="ctr"/>
                </a:tc>
                <a:tc>
                  <a:txBody>
                    <a:bodyPr/>
                    <a:lstStyle/>
                    <a:p>
                      <a:pPr algn="r" fontAlgn="b"/>
                      <a:r>
                        <a:rPr lang="es-PE" sz="1100" u="none" strike="noStrike" dirty="0" smtClean="0">
                          <a:effectLst/>
                          <a:latin typeface="Arial Narrow" pitchFamily="34" charset="0"/>
                        </a:rPr>
                        <a:t>2.2</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u="none" strike="noStrike" dirty="0" smtClean="0">
                          <a:effectLst/>
                          <a:latin typeface="Arial Narrow" pitchFamily="34" charset="0"/>
                        </a:rPr>
                        <a:t>3.3</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u="none" strike="noStrike" dirty="0" smtClean="0">
                          <a:effectLst/>
                          <a:latin typeface="Arial Narrow" pitchFamily="34" charset="0"/>
                        </a:rPr>
                        <a:t>9.0</a:t>
                      </a:r>
                      <a:endParaRPr lang="es-PE" sz="1100" b="0" i="0" u="none" strike="noStrike" dirty="0">
                        <a:solidFill>
                          <a:srgbClr val="000000"/>
                        </a:solidFill>
                        <a:effectLst/>
                        <a:latin typeface="Arial Narrow" pitchFamily="34" charset="0"/>
                      </a:endParaRPr>
                    </a:p>
                  </a:txBody>
                  <a:tcPr marL="108000" marR="108000" marT="0" marB="0" anchor="ctr"/>
                </a:tc>
              </a:tr>
              <a:tr h="185164">
                <a:tc gridSpan="4">
                  <a:txBody>
                    <a:bodyPr/>
                    <a:lstStyle/>
                    <a:p>
                      <a:pPr algn="l" fontAlgn="b"/>
                      <a:r>
                        <a:rPr lang="es-PE" sz="800" u="none" strike="noStrike" dirty="0">
                          <a:effectLst/>
                          <a:latin typeface="Arial Narrow" pitchFamily="34" charset="0"/>
                        </a:rPr>
                        <a:t>1/ Acumulado al trimestre inmediatamente anterior.</a:t>
                      </a:r>
                      <a:endParaRPr lang="es-PE" sz="800" b="0" i="0" u="none" strike="noStrike" dirty="0">
                        <a:solidFill>
                          <a:srgbClr val="000000"/>
                        </a:solidFill>
                        <a:effectLst/>
                        <a:latin typeface="Arial Narrow" pitchFamily="34" charset="0"/>
                      </a:endParaRPr>
                    </a:p>
                  </a:txBody>
                  <a:tcPr marL="72000" marR="72000" marT="0" marB="0" anchor="ctr">
                    <a:noFill/>
                  </a:tcPr>
                </a:tc>
                <a:tc hMerge="1">
                  <a:txBody>
                    <a:bodyPr/>
                    <a:lstStyle/>
                    <a:p>
                      <a:pPr algn="l" fontAlgn="b"/>
                      <a:endParaRPr lang="es-PE" sz="1100" b="0" i="0" u="none" strike="noStrike" dirty="0">
                        <a:solidFill>
                          <a:srgbClr val="000000"/>
                        </a:solidFill>
                        <a:effectLst/>
                        <a:latin typeface="Arial Narrow" pitchFamily="34" charset="0"/>
                      </a:endParaRPr>
                    </a:p>
                  </a:txBody>
                  <a:tcPr marL="108000" marR="108000" marT="0" marB="0" anchor="ctr"/>
                </a:tc>
                <a:tc hMerge="1">
                  <a:txBody>
                    <a:bodyPr/>
                    <a:lstStyle/>
                    <a:p>
                      <a:pPr algn="l" fontAlgn="b"/>
                      <a:endParaRPr lang="es-PE" sz="1100" b="0" i="0" u="none" strike="noStrike" dirty="0">
                        <a:solidFill>
                          <a:srgbClr val="000000"/>
                        </a:solidFill>
                        <a:effectLst/>
                        <a:latin typeface="Arial Narrow" pitchFamily="34" charset="0"/>
                      </a:endParaRPr>
                    </a:p>
                  </a:txBody>
                  <a:tcPr marL="108000" marR="108000" marT="0" marB="0" anchor="ctr"/>
                </a:tc>
                <a:tc hMerge="1">
                  <a:txBody>
                    <a:bodyPr/>
                    <a:lstStyle/>
                    <a:p>
                      <a:pPr algn="l" fontAlgn="b"/>
                      <a:endParaRPr lang="es-PE" sz="1100" b="0" i="0" u="none" strike="noStrike" dirty="0">
                        <a:solidFill>
                          <a:srgbClr val="000000"/>
                        </a:solidFill>
                        <a:effectLst/>
                        <a:latin typeface="Arial Narrow" pitchFamily="34" charset="0"/>
                      </a:endParaRPr>
                    </a:p>
                  </a:txBody>
                  <a:tcPr marL="108000" marR="108000" marT="0" marB="0" anchor="ctr"/>
                </a:tc>
              </a:tr>
              <a:tr h="72008">
                <a:tc gridSpan="4">
                  <a:txBody>
                    <a:bodyPr/>
                    <a:lstStyle/>
                    <a:p>
                      <a:pPr algn="l" fontAlgn="b"/>
                      <a:r>
                        <a:rPr lang="es-PE" sz="800" u="none" strike="noStrike" dirty="0">
                          <a:effectLst/>
                          <a:latin typeface="Arial Narrow" pitchFamily="34" charset="0"/>
                        </a:rPr>
                        <a:t>2/ Incluye el saldo de deuda de corto plazo y la amortización de los próximos cuatro trimestres</a:t>
                      </a:r>
                      <a:endParaRPr lang="es-PE" sz="800" b="0" i="0" u="none" strike="noStrike" dirty="0">
                        <a:solidFill>
                          <a:srgbClr val="000000"/>
                        </a:solidFill>
                        <a:effectLst/>
                        <a:latin typeface="Arial Narrow" pitchFamily="34" charset="0"/>
                      </a:endParaRPr>
                    </a:p>
                  </a:txBody>
                  <a:tcPr marL="72000" marR="72000" marT="0" marB="0" anchor="ctr">
                    <a:noFill/>
                  </a:tcPr>
                </a:tc>
                <a:tc hMerge="1">
                  <a:txBody>
                    <a:bodyPr/>
                    <a:lstStyle/>
                    <a:p>
                      <a:endParaRPr lang="es-PE"/>
                    </a:p>
                  </a:txBody>
                  <a:tcPr/>
                </a:tc>
                <a:tc hMerge="1">
                  <a:txBody>
                    <a:bodyPr/>
                    <a:lstStyle/>
                    <a:p>
                      <a:endParaRPr lang="es-PE"/>
                    </a:p>
                  </a:txBody>
                  <a:tcPr/>
                </a:tc>
                <a:tc hMerge="1">
                  <a:txBody>
                    <a:bodyPr/>
                    <a:lstStyle/>
                    <a:p>
                      <a:endParaRPr lang="es-PE"/>
                    </a:p>
                  </a:txBody>
                  <a:tcPr/>
                </a:tc>
              </a:tr>
            </a:tbl>
          </a:graphicData>
        </a:graphic>
      </p:graphicFrame>
      <p:sp>
        <p:nvSpPr>
          <p:cNvPr id="20" name="Rectangle 45"/>
          <p:cNvSpPr>
            <a:spLocks noChangeArrowheads="1"/>
          </p:cNvSpPr>
          <p:nvPr/>
        </p:nvSpPr>
        <p:spPr bwMode="auto">
          <a:xfrm>
            <a:off x="2308593" y="6588526"/>
            <a:ext cx="4500594" cy="230832"/>
          </a:xfrm>
          <a:prstGeom prst="rect">
            <a:avLst/>
          </a:prstGeom>
          <a:noFill/>
          <a:ln w="9525" algn="ctr">
            <a:noFill/>
            <a:miter lim="800000"/>
            <a:headEnd/>
            <a:tailEnd/>
          </a:ln>
        </p:spPr>
        <p:txBody>
          <a:bodyPr wrap="square">
            <a:spAutoFit/>
          </a:bodyPr>
          <a:lstStyle/>
          <a:p>
            <a:r>
              <a:rPr lang="es-PE" sz="900" dirty="0" err="1" smtClean="0">
                <a:latin typeface="Arial Narrow" pitchFamily="34" charset="0"/>
              </a:rPr>
              <a:t>Source</a:t>
            </a:r>
            <a:r>
              <a:rPr lang="es-PE" sz="900" dirty="0" smtClean="0">
                <a:latin typeface="Arial Narrow" pitchFamily="34" charset="0"/>
              </a:rPr>
              <a:t>: BCRP. </a:t>
            </a:r>
            <a:r>
              <a:rPr lang="es-PE" sz="900" dirty="0" err="1" smtClean="0">
                <a:latin typeface="Arial Narrow" pitchFamily="34" charset="0"/>
              </a:rPr>
              <a:t>Inflation</a:t>
            </a:r>
            <a:r>
              <a:rPr lang="es-PE" sz="900" dirty="0" smtClean="0">
                <a:latin typeface="Arial Narrow" pitchFamily="34" charset="0"/>
              </a:rPr>
              <a:t> </a:t>
            </a:r>
            <a:r>
              <a:rPr lang="es-PE" sz="900" dirty="0" err="1" smtClean="0">
                <a:latin typeface="Arial Narrow" pitchFamily="34" charset="0"/>
              </a:rPr>
              <a:t>report</a:t>
            </a:r>
            <a:r>
              <a:rPr lang="es-PE" sz="900" dirty="0" smtClean="0">
                <a:latin typeface="Arial Narrow" pitchFamily="34" charset="0"/>
              </a:rPr>
              <a:t> </a:t>
            </a:r>
            <a:r>
              <a:rPr lang="es-PE" sz="900" dirty="0" err="1" smtClean="0">
                <a:latin typeface="Arial Narrow" pitchFamily="34" charset="0"/>
              </a:rPr>
              <a:t>December</a:t>
            </a:r>
            <a:r>
              <a:rPr lang="es-PE" sz="900" dirty="0" smtClean="0">
                <a:latin typeface="Arial Narrow" pitchFamily="34" charset="0"/>
              </a:rPr>
              <a:t>  2013</a:t>
            </a:r>
            <a:endParaRPr lang="es-PE" sz="900" dirty="0">
              <a:latin typeface="Arial Narrow" pitchFamily="34" charset="0"/>
            </a:endParaRPr>
          </a:p>
        </p:txBody>
      </p:sp>
      <p:sp>
        <p:nvSpPr>
          <p:cNvPr id="21" name="Text Box 6"/>
          <p:cNvSpPr txBox="1">
            <a:spLocks noChangeArrowheads="1"/>
          </p:cNvSpPr>
          <p:nvPr/>
        </p:nvSpPr>
        <p:spPr bwMode="auto">
          <a:xfrm>
            <a:off x="2915816" y="4280006"/>
            <a:ext cx="3286148" cy="286230"/>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smtClean="0">
                <a:latin typeface="Arial Narrow" pitchFamily="34" charset="0"/>
              </a:rPr>
              <a:t>International reserves indicators</a:t>
            </a:r>
            <a:endParaRPr lang="en-US" sz="1400" b="1" dirty="0">
              <a:latin typeface="Arial Narrow" pitchFamily="34" charset="0"/>
            </a:endParaRPr>
          </a:p>
        </p:txBody>
      </p:sp>
    </p:spTree>
    <p:extLst>
      <p:ext uri="{BB962C8B-B14F-4D97-AF65-F5344CB8AC3E}">
        <p14:creationId xmlns:p14="http://schemas.microsoft.com/office/powerpoint/2010/main" val="10283562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
          <p:cNvSpPr>
            <a:spLocks noChangeArrowheads="1"/>
          </p:cNvSpPr>
          <p:nvPr/>
        </p:nvSpPr>
        <p:spPr bwMode="auto">
          <a:xfrm>
            <a:off x="323528" y="6269310"/>
            <a:ext cx="294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sz="1000" dirty="0">
                <a:solidFill>
                  <a:srgbClr val="000000"/>
                </a:solidFill>
                <a:latin typeface="Arial Narrow" pitchFamily="34" charset="0"/>
              </a:rPr>
              <a:t>Source</a:t>
            </a:r>
            <a:r>
              <a:rPr kumimoji="1" lang="en-US" sz="1000" dirty="0">
                <a:solidFill>
                  <a:srgbClr val="000000"/>
                </a:solidFill>
                <a:latin typeface="Arial Narrow" pitchFamily="34" charset="0"/>
                <a:cs typeface="Tahoma" pitchFamily="34" charset="0"/>
              </a:rPr>
              <a:t>:  Standard &amp; Poor`s, Fitch Ratings and Moody´s.  </a:t>
            </a:r>
          </a:p>
          <a:p>
            <a:r>
              <a:rPr kumimoji="1" lang="en-US" sz="1000" dirty="0">
                <a:solidFill>
                  <a:srgbClr val="000000"/>
                </a:solidFill>
                <a:latin typeface="Arial Narrow" pitchFamily="34" charset="0"/>
                <a:cs typeface="Tahoma" pitchFamily="34" charset="0"/>
              </a:rPr>
              <a:t>Updated </a:t>
            </a:r>
            <a:r>
              <a:rPr kumimoji="1" lang="en-US" sz="1000" dirty="0" smtClean="0">
                <a:solidFill>
                  <a:srgbClr val="000000"/>
                </a:solidFill>
                <a:latin typeface="Arial Narrow" pitchFamily="34" charset="0"/>
                <a:cs typeface="Tahoma" pitchFamily="34" charset="0"/>
              </a:rPr>
              <a:t>as of  October 23, 2013</a:t>
            </a:r>
            <a:endParaRPr kumimoji="1" lang="en-US" sz="1000" dirty="0">
              <a:solidFill>
                <a:srgbClr val="000000"/>
              </a:solidFill>
              <a:latin typeface="Arial Narrow" pitchFamily="34" charset="0"/>
              <a:cs typeface="Tahoma" pitchFamily="34" charset="0"/>
            </a:endParaRPr>
          </a:p>
        </p:txBody>
      </p:sp>
      <p:sp>
        <p:nvSpPr>
          <p:cNvPr id="29699"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6" name="Rectangle 83"/>
          <p:cNvSpPr>
            <a:spLocks noChangeArrowheads="1"/>
          </p:cNvSpPr>
          <p:nvPr/>
        </p:nvSpPr>
        <p:spPr bwMode="auto">
          <a:xfrm>
            <a:off x="285750" y="1428750"/>
            <a:ext cx="7215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877888" eaLnBrk="0" hangingPunct="0"/>
            <a:r>
              <a:rPr lang="en-US" b="1">
                <a:solidFill>
                  <a:srgbClr val="000000"/>
                </a:solidFill>
                <a:latin typeface="Calibri" pitchFamily="34" charset="0"/>
                <a:cs typeface="Calibri" pitchFamily="34" charset="0"/>
              </a:rPr>
              <a:t>The responsible economic policy granted Peru the investment grade and investors’ confidence.</a:t>
            </a:r>
          </a:p>
        </p:txBody>
      </p:sp>
      <p:cxnSp>
        <p:nvCxnSpPr>
          <p:cNvPr id="17" name="16 Conector recto"/>
          <p:cNvCxnSpPr/>
          <p:nvPr/>
        </p:nvCxnSpPr>
        <p:spPr>
          <a:xfrm>
            <a:off x="357188" y="21415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285750" y="2428875"/>
            <a:ext cx="328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a:solidFill>
                  <a:srgbClr val="000000"/>
                </a:solidFill>
                <a:latin typeface="Calibri" pitchFamily="34" charset="0"/>
                <a:cs typeface="Calibri" pitchFamily="34" charset="0"/>
              </a:rPr>
              <a:t>Investment grade</a:t>
            </a:r>
          </a:p>
          <a:p>
            <a:pPr eaLnBrk="1" hangingPunct="1">
              <a:lnSpc>
                <a:spcPct val="90000"/>
              </a:lnSpc>
            </a:pPr>
            <a:r>
              <a:rPr lang="en-US" sz="1400" i="1">
                <a:solidFill>
                  <a:srgbClr val="000000"/>
                </a:solidFill>
                <a:latin typeface="Calibri" pitchFamily="34" charset="0"/>
                <a:cs typeface="Calibri" pitchFamily="34" charset="0"/>
              </a:rPr>
              <a:t>Latin America benchmarking</a:t>
            </a:r>
          </a:p>
        </p:txBody>
      </p:sp>
      <p:sp>
        <p:nvSpPr>
          <p:cNvPr id="21" name="Text Box 6"/>
          <p:cNvSpPr txBox="1">
            <a:spLocks noChangeArrowheads="1"/>
          </p:cNvSpPr>
          <p:nvPr/>
        </p:nvSpPr>
        <p:spPr bwMode="auto">
          <a:xfrm>
            <a:off x="4214813" y="2428875"/>
            <a:ext cx="40005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a:solidFill>
                  <a:srgbClr val="000000"/>
                </a:solidFill>
                <a:latin typeface="Calibri" pitchFamily="34" charset="0"/>
                <a:cs typeface="Calibri" pitchFamily="34" charset="0"/>
              </a:rPr>
              <a:t>Countries as priority destinations for FDI 2011-2013</a:t>
            </a:r>
            <a:endParaRPr lang="en-US" sz="1400" b="1" baseline="30000">
              <a:solidFill>
                <a:srgbClr val="000000"/>
              </a:solidFill>
              <a:latin typeface="Calibri" pitchFamily="34" charset="0"/>
              <a:cs typeface="Calibri" pitchFamily="34" charset="0"/>
            </a:endParaRPr>
          </a:p>
          <a:p>
            <a:pPr eaLnBrk="1" hangingPunct="1">
              <a:lnSpc>
                <a:spcPct val="90000"/>
              </a:lnSpc>
            </a:pPr>
            <a:r>
              <a:rPr lang="en-US" sz="1400" i="1">
                <a:solidFill>
                  <a:srgbClr val="000000"/>
                </a:solidFill>
                <a:latin typeface="Calibri" pitchFamily="34" charset="0"/>
                <a:cs typeface="Calibri" pitchFamily="34" charset="0"/>
              </a:rPr>
              <a:t>(World Ranking among 21 countries)</a:t>
            </a:r>
          </a:p>
        </p:txBody>
      </p:sp>
      <p:grpSp>
        <p:nvGrpSpPr>
          <p:cNvPr id="29704" name="1 Grupo"/>
          <p:cNvGrpSpPr>
            <a:grpSpLocks/>
          </p:cNvGrpSpPr>
          <p:nvPr/>
        </p:nvGrpSpPr>
        <p:grpSpPr bwMode="auto">
          <a:xfrm>
            <a:off x="4429125" y="3071813"/>
            <a:ext cx="4535488" cy="3286125"/>
            <a:chOff x="4429124" y="3071810"/>
            <a:chExt cx="4535489" cy="3286148"/>
          </a:xfrm>
        </p:grpSpPr>
        <p:sp>
          <p:nvSpPr>
            <p:cNvPr id="22" name="21 Cerrar llave"/>
            <p:cNvSpPr/>
            <p:nvPr/>
          </p:nvSpPr>
          <p:spPr>
            <a:xfrm>
              <a:off x="5857874" y="3286123"/>
              <a:ext cx="214313" cy="571504"/>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solidFill>
                  <a:srgbClr val="000000"/>
                </a:solidFill>
                <a:cs typeface="Arial" charset="0"/>
              </a:endParaRPr>
            </a:p>
          </p:txBody>
        </p:sp>
        <p:sp>
          <p:nvSpPr>
            <p:cNvPr id="23" name="22 Cerrar llave"/>
            <p:cNvSpPr/>
            <p:nvPr/>
          </p:nvSpPr>
          <p:spPr>
            <a:xfrm>
              <a:off x="7858125" y="4214818"/>
              <a:ext cx="214313" cy="571504"/>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solidFill>
                  <a:srgbClr val="000000"/>
                </a:solidFill>
                <a:cs typeface="Arial" charset="0"/>
              </a:endParaRPr>
            </a:p>
          </p:txBody>
        </p:sp>
        <p:sp>
          <p:nvSpPr>
            <p:cNvPr id="24" name="23 Cerrar llave"/>
            <p:cNvSpPr/>
            <p:nvPr/>
          </p:nvSpPr>
          <p:spPr>
            <a:xfrm>
              <a:off x="7572375" y="5072074"/>
              <a:ext cx="214313" cy="571504"/>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solidFill>
                  <a:srgbClr val="000000"/>
                </a:solidFill>
                <a:cs typeface="Arial" charset="0"/>
              </a:endParaRPr>
            </a:p>
          </p:txBody>
        </p:sp>
        <p:sp>
          <p:nvSpPr>
            <p:cNvPr id="29765" name="24 CuadroTexto"/>
            <p:cNvSpPr txBox="1">
              <a:spLocks noChangeArrowheads="1"/>
            </p:cNvSpPr>
            <p:nvPr/>
          </p:nvSpPr>
          <p:spPr bwMode="auto">
            <a:xfrm>
              <a:off x="6072188" y="326231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400">
                  <a:solidFill>
                    <a:srgbClr val="000000"/>
                  </a:solidFill>
                  <a:latin typeface="Arial Narrow" pitchFamily="34" charset="0"/>
                </a:rPr>
                <a:t>Dropped</a:t>
              </a:r>
              <a:r>
                <a:rPr lang="es-PE" sz="1400">
                  <a:solidFill>
                    <a:srgbClr val="000000"/>
                  </a:solidFill>
                  <a:latin typeface="Arial Narrow" pitchFamily="34" charset="0"/>
                </a:rPr>
                <a:t> 1 position</a:t>
              </a:r>
            </a:p>
          </p:txBody>
        </p:sp>
        <p:sp>
          <p:nvSpPr>
            <p:cNvPr id="29766" name="25 CuadroTexto"/>
            <p:cNvSpPr txBox="1">
              <a:spLocks noChangeArrowheads="1"/>
            </p:cNvSpPr>
            <p:nvPr/>
          </p:nvSpPr>
          <p:spPr bwMode="auto">
            <a:xfrm>
              <a:off x="8001000" y="4214813"/>
              <a:ext cx="96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400">
                  <a:solidFill>
                    <a:srgbClr val="000000"/>
                  </a:solidFill>
                  <a:latin typeface="Arial Narrow" pitchFamily="34" charset="0"/>
                </a:rPr>
                <a:t>Improved</a:t>
              </a:r>
              <a:r>
                <a:rPr lang="es-PE" sz="1400">
                  <a:solidFill>
                    <a:srgbClr val="000000"/>
                  </a:solidFill>
                  <a:latin typeface="Arial Narrow" pitchFamily="34" charset="0"/>
                </a:rPr>
                <a:t> 5 positions</a:t>
              </a:r>
            </a:p>
          </p:txBody>
        </p:sp>
        <p:sp>
          <p:nvSpPr>
            <p:cNvPr id="29767" name="26 CuadroTexto"/>
            <p:cNvSpPr txBox="1">
              <a:spLocks noChangeArrowheads="1"/>
            </p:cNvSpPr>
            <p:nvPr/>
          </p:nvSpPr>
          <p:spPr bwMode="auto">
            <a:xfrm>
              <a:off x="7786688" y="5072063"/>
              <a:ext cx="928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s-PE" sz="1400">
                  <a:solidFill>
                    <a:srgbClr val="000000"/>
                  </a:solidFill>
                  <a:latin typeface="Arial Narrow" pitchFamily="34" charset="0"/>
                </a:rPr>
                <a:t>Without changes</a:t>
              </a:r>
            </a:p>
          </p:txBody>
        </p:sp>
        <p:graphicFrame>
          <p:nvGraphicFramePr>
            <p:cNvPr id="29" name="24 Gráfico"/>
            <p:cNvGraphicFramePr/>
            <p:nvPr/>
          </p:nvGraphicFramePr>
          <p:xfrm>
            <a:off x="4429124" y="3071810"/>
            <a:ext cx="4143372" cy="3286148"/>
          </p:xfrm>
          <a:graphic>
            <a:graphicData uri="http://schemas.openxmlformats.org/drawingml/2006/chart">
              <c:chart xmlns:c="http://schemas.openxmlformats.org/drawingml/2006/chart" xmlns:r="http://schemas.openxmlformats.org/officeDocument/2006/relationships" r:id="rId3"/>
            </a:graphicData>
          </a:graphic>
        </p:graphicFrame>
      </p:grpSp>
      <p:sp>
        <p:nvSpPr>
          <p:cNvPr id="19" name="Rectangle 13"/>
          <p:cNvSpPr>
            <a:spLocks noChangeArrowheads="1"/>
          </p:cNvSpPr>
          <p:nvPr/>
        </p:nvSpPr>
        <p:spPr bwMode="auto">
          <a:xfrm>
            <a:off x="4499992" y="6237312"/>
            <a:ext cx="16017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sz="1000" dirty="0">
                <a:solidFill>
                  <a:srgbClr val="000000"/>
                </a:solidFill>
                <a:latin typeface="Arial Narrow" pitchFamily="34" charset="0"/>
              </a:rPr>
              <a:t>Source</a:t>
            </a:r>
            <a:r>
              <a:rPr kumimoji="1" lang="en-US" sz="1000" dirty="0">
                <a:solidFill>
                  <a:srgbClr val="000000"/>
                </a:solidFill>
                <a:latin typeface="Arial Narrow" pitchFamily="34" charset="0"/>
                <a:cs typeface="Tahoma" pitchFamily="34" charset="0"/>
              </a:rPr>
              <a:t>:  </a:t>
            </a:r>
            <a:r>
              <a:rPr kumimoji="1" lang="en-US" sz="1000" dirty="0" smtClean="0">
                <a:solidFill>
                  <a:srgbClr val="000000"/>
                </a:solidFill>
                <a:latin typeface="Arial Narrow" pitchFamily="34" charset="0"/>
                <a:cs typeface="Tahoma" pitchFamily="34" charset="0"/>
              </a:rPr>
              <a:t>UNCTAD (WIR 2011)</a:t>
            </a:r>
            <a:endParaRPr kumimoji="1" lang="en-US" sz="1000" dirty="0">
              <a:solidFill>
                <a:srgbClr val="000000"/>
              </a:solidFill>
              <a:latin typeface="Arial Narrow" pitchFamily="34" charset="0"/>
              <a:cs typeface="Tahoma" pitchFamily="34" charset="0"/>
            </a:endParaRPr>
          </a:p>
        </p:txBody>
      </p:sp>
      <p:graphicFrame>
        <p:nvGraphicFramePr>
          <p:cNvPr id="25" name="Group 126"/>
          <p:cNvGraphicFramePr>
            <a:graphicFrameLocks noGrp="1"/>
          </p:cNvGraphicFramePr>
          <p:nvPr>
            <p:extLst>
              <p:ext uri="{D42A27DB-BD31-4B8C-83A1-F6EECF244321}">
                <p14:modId xmlns:p14="http://schemas.microsoft.com/office/powerpoint/2010/main" val="135138355"/>
              </p:ext>
            </p:extLst>
          </p:nvPr>
        </p:nvGraphicFramePr>
        <p:xfrm>
          <a:off x="357159" y="2980435"/>
          <a:ext cx="3429024" cy="2071721"/>
        </p:xfrm>
        <a:graphic>
          <a:graphicData uri="http://schemas.openxmlformats.org/drawingml/2006/table">
            <a:tbl>
              <a:tblPr/>
              <a:tblGrid>
                <a:gridCol w="969200"/>
                <a:gridCol w="835162"/>
                <a:gridCol w="810121"/>
                <a:gridCol w="814541"/>
              </a:tblGrid>
              <a:tr h="6429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Narrow" pitchFamily="34" charset="0"/>
                        </a:rPr>
                        <a:t>Country</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Narrow" pitchFamily="34" charset="0"/>
                        </a:rPr>
                        <a:t>S&amp;P</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Narrow" pitchFamily="34" charset="0"/>
                        </a:rPr>
                        <a:t>Fitch</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Narrow" pitchFamily="34" charset="0"/>
                        </a:rPr>
                        <a:t>Moody´s</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0000"/>
                    </a:solidFill>
                  </a:tcPr>
                </a:tc>
              </a:tr>
              <a:tr h="2857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Narrow" pitchFamily="34" charset="0"/>
                        </a:rPr>
                        <a:t>Chile</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AA-</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A+</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Aa3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00000"/>
                          </a:solidFill>
                          <a:effectLst/>
                          <a:latin typeface="Arial Narrow" pitchFamily="34" charset="0"/>
                        </a:rPr>
                        <a:t>Mexico</a:t>
                      </a:r>
                      <a:r>
                        <a:rPr kumimoji="0" lang="es-ES" sz="1200" b="1" i="0" u="none" strike="noStrike" cap="none" normalizeH="0" baseline="0" dirty="0" smtClean="0">
                          <a:ln>
                            <a:noFill/>
                          </a:ln>
                          <a:solidFill>
                            <a:srgbClr val="000000"/>
                          </a:solidFill>
                          <a:effectLst/>
                          <a:latin typeface="Arial Narrow" pitchFamily="34" charset="0"/>
                        </a:rPr>
                        <a:t> </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Baa1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Peru</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FF0000"/>
                          </a:solidFill>
                          <a:latin typeface="Arial Narrow" pitchFamily="34" charset="0"/>
                        </a:rPr>
                        <a:t>BBB+</a:t>
                      </a:r>
                      <a:endParaRPr lang="en-US" sz="1400" b="1" i="0" u="none" strike="noStrike" dirty="0">
                        <a:solidFill>
                          <a:srgbClr val="FF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FF0000"/>
                          </a:solidFill>
                          <a:latin typeface="Arial Narrow" pitchFamily="34" charset="0"/>
                        </a:rPr>
                        <a:t>BBB+</a:t>
                      </a:r>
                      <a:endParaRPr lang="en-US" sz="1400" b="1" i="0" u="none" strike="noStrike" dirty="0">
                        <a:solidFill>
                          <a:srgbClr val="FF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FF0000"/>
                          </a:solidFill>
                          <a:latin typeface="Arial Narrow" pitchFamily="34" charset="0"/>
                        </a:rPr>
                        <a:t>Baa2</a:t>
                      </a:r>
                      <a:endParaRPr lang="en-US" sz="1400" b="1" i="0" u="none" strike="noStrike" dirty="0">
                        <a:solidFill>
                          <a:srgbClr val="FF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00000"/>
                          </a:solidFill>
                          <a:effectLst/>
                          <a:latin typeface="Arial Narrow" pitchFamily="34" charset="0"/>
                        </a:rPr>
                        <a:t>Brazil</a:t>
                      </a:r>
                      <a:endParaRPr kumimoji="0" lang="es-ES" sz="1200" b="1" i="0" u="none" strike="noStrike" cap="none" normalizeH="0" baseline="0" dirty="0" smtClean="0">
                        <a:ln>
                          <a:noFill/>
                        </a:ln>
                        <a:solidFill>
                          <a:srgbClr val="000000"/>
                        </a:solidFill>
                        <a:effectLst/>
                        <a:latin typeface="Arial Narrow" pitchFamily="34" charset="0"/>
                      </a:endParaRP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Baa2</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Narrow" pitchFamily="34" charset="0"/>
                        </a:rPr>
                        <a:t>Colombia</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Baa3</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184567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1000"/>
                                        <p:tgtEl>
                                          <p:spTgt spid="18"/>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CuadroTexto"/>
          <p:cNvSpPr txBox="1">
            <a:spLocks noChangeArrowheads="1"/>
          </p:cNvSpPr>
          <p:nvPr/>
        </p:nvSpPr>
        <p:spPr bwMode="auto">
          <a:xfrm>
            <a:off x="2339752" y="3212976"/>
            <a:ext cx="64089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4400" b="1" cap="all" dirty="0">
                <a:solidFill>
                  <a:schemeClr val="bg1"/>
                </a:solidFill>
                <a:latin typeface="Calibri" pitchFamily="34" charset="0"/>
                <a:cs typeface="Calibri" pitchFamily="34" charset="0"/>
              </a:rPr>
              <a:t>FRIENDLY</a:t>
            </a:r>
            <a:r>
              <a:rPr lang="en-US" sz="3000" b="1" dirty="0">
                <a:solidFill>
                  <a:srgbClr val="FFFFFF"/>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INVESTMENT</a:t>
            </a:r>
            <a:r>
              <a:rPr lang="en-US" sz="3000" b="1" dirty="0">
                <a:solidFill>
                  <a:srgbClr val="FFFFFF"/>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ENVIRONMENT</a:t>
            </a:r>
          </a:p>
          <a:p>
            <a:pPr eaLnBrk="1" hangingPunct="1"/>
            <a:endParaRPr lang="de-DE" dirty="0"/>
          </a:p>
        </p:txBody>
      </p:sp>
    </p:spTree>
    <p:extLst>
      <p:ext uri="{BB962C8B-B14F-4D97-AF65-F5344CB8AC3E}">
        <p14:creationId xmlns:p14="http://schemas.microsoft.com/office/powerpoint/2010/main" val="325453487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395288" y="2435225"/>
            <a:ext cx="8218487"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Non discriminatory treatment: Foreign investors receive the same treatment as local investors. </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Unrestrictive access to most economic sectors *.</a:t>
            </a:r>
          </a:p>
          <a:p>
            <a:pPr marL="361950" lvl="1" indent="-188913" eaLnBrk="0" hangingPunct="0">
              <a:lnSpc>
                <a:spcPct val="80000"/>
              </a:lnSpc>
              <a:spcBef>
                <a:spcPts val="900"/>
              </a:spcBef>
              <a:buClr>
                <a:srgbClr val="FF0000"/>
              </a:buClr>
              <a:buFont typeface="Wingdings" pitchFamily="2" charset="2"/>
              <a:buChar char="§"/>
            </a:pPr>
            <a:r>
              <a:rPr lang="en-US" sz="1600" dirty="0">
                <a:solidFill>
                  <a:srgbClr val="000000"/>
                </a:solidFill>
                <a:latin typeface="Calibri" pitchFamily="34" charset="0"/>
                <a:cs typeface="Calibri" pitchFamily="34" charset="0"/>
              </a:rPr>
              <a:t>Free transfer of capital.</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 competition.</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Guarantee for Private Property.</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purchase stocks from locals.</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access internal and external credit.</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pay royalties.</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Network of investments agreements and member of ICSID and MIGA. </a:t>
            </a:r>
            <a:endParaRPr lang="en-US" sz="1600" dirty="0">
              <a:solidFill>
                <a:srgbClr val="3C8C93"/>
              </a:solidFill>
              <a:latin typeface="Calibri" pitchFamily="34" charset="0"/>
              <a:cs typeface="Calibri" pitchFamily="34" charset="0"/>
            </a:endParaRP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Peru participates in the Investment Committee of the </a:t>
            </a:r>
            <a:r>
              <a:rPr lang="en-US" sz="1600" dirty="0" err="1">
                <a:solidFill>
                  <a:srgbClr val="000000"/>
                </a:solidFill>
                <a:latin typeface="Calibri" pitchFamily="34" charset="0"/>
                <a:cs typeface="Calibri" pitchFamily="34" charset="0"/>
              </a:rPr>
              <a:t>Organisation</a:t>
            </a:r>
            <a:r>
              <a:rPr lang="en-US" sz="1600" dirty="0">
                <a:solidFill>
                  <a:srgbClr val="000000"/>
                </a:solidFill>
                <a:latin typeface="Calibri" pitchFamily="34" charset="0"/>
                <a:cs typeface="Calibri" pitchFamily="34" charset="0"/>
              </a:rPr>
              <a:t> for Economic Co-operation and Development (OECD) – It promotes the implementation of the Guidelines for Multinational Enterprises.</a:t>
            </a:r>
          </a:p>
        </p:txBody>
      </p:sp>
      <p:sp>
        <p:nvSpPr>
          <p:cNvPr id="31747" name="6 Rectángulo"/>
          <p:cNvSpPr>
            <a:spLocks noChangeArrowheads="1"/>
          </p:cNvSpPr>
          <p:nvPr/>
        </p:nvSpPr>
        <p:spPr bwMode="auto">
          <a:xfrm>
            <a:off x="444500" y="6148388"/>
            <a:ext cx="814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000">
                <a:solidFill>
                  <a:srgbClr val="000000"/>
                </a:solidFill>
                <a:latin typeface="Arial Narrow" pitchFamily="34" charset="0"/>
              </a:rPr>
              <a:t>*Investments that require authorization: Located within 50 km in  the frontier  line and those destined  to arms, ammunitions and explosive.  Likewise,  a principal local partner for investments in maritime cabotage as well as in air transport is required.</a:t>
            </a:r>
          </a:p>
        </p:txBody>
      </p:sp>
      <p:sp>
        <p:nvSpPr>
          <p:cNvPr id="31748"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 INVESTMENT ENVIRONMENT</a:t>
            </a:r>
          </a:p>
        </p:txBody>
      </p:sp>
      <p:sp>
        <p:nvSpPr>
          <p:cNvPr id="31749" name="Rectangle 83"/>
          <p:cNvSpPr>
            <a:spLocks noChangeArrowheads="1"/>
          </p:cNvSpPr>
          <p:nvPr/>
        </p:nvSpPr>
        <p:spPr bwMode="auto">
          <a:xfrm>
            <a:off x="285750" y="1649413"/>
            <a:ext cx="83899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Peru offers a favorable legal framework for foreign investment:</a:t>
            </a:r>
          </a:p>
        </p:txBody>
      </p:sp>
      <p:cxnSp>
        <p:nvCxnSpPr>
          <p:cNvPr id="10" name="9 Conector recto"/>
          <p:cNvCxnSpPr/>
          <p:nvPr/>
        </p:nvCxnSpPr>
        <p:spPr>
          <a:xfrm>
            <a:off x="357188" y="207010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6362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500063" y="3025775"/>
            <a:ext cx="371157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0"/>
              </a:lnSpc>
              <a:spcBef>
                <a:spcPct val="50000"/>
              </a:spcBef>
              <a:buClr>
                <a:srgbClr val="CC0000"/>
              </a:buClr>
              <a:buFont typeface="Wingdings" pitchFamily="2" charset="2"/>
              <a:buNone/>
            </a:pPr>
            <a:endParaRPr lang="en-US" sz="1400" b="1" u="sng">
              <a:solidFill>
                <a:srgbClr val="000000"/>
              </a:solidFill>
              <a:latin typeface="Calibri" pitchFamily="34" charset="0"/>
              <a:cs typeface="Calibri" pitchFamily="34" charset="0"/>
            </a:endParaRPr>
          </a:p>
          <a:p>
            <a:pPr algn="just">
              <a:lnSpc>
                <a:spcPct val="90000"/>
              </a:lnSpc>
              <a:spcBef>
                <a:spcPct val="50000"/>
              </a:spcBef>
              <a:buClr>
                <a:srgbClr val="CC0000"/>
              </a:buClr>
              <a:buFont typeface="Wingdings" pitchFamily="2" charset="2"/>
              <a:buNone/>
            </a:pPr>
            <a:r>
              <a:rPr lang="en-US" sz="1400" b="1">
                <a:solidFill>
                  <a:srgbClr val="000000"/>
                </a:solidFill>
                <a:latin typeface="Calibri" pitchFamily="34" charset="0"/>
                <a:cs typeface="Calibri" pitchFamily="34" charset="0"/>
              </a:rPr>
              <a:t>INVESTORS</a:t>
            </a:r>
          </a:p>
          <a:p>
            <a:pPr marL="361950" lvl="1" indent="-182563" algn="just">
              <a:lnSpc>
                <a:spcPct val="90000"/>
              </a:lnSpc>
              <a:spcBef>
                <a:spcPts val="1200"/>
              </a:spcBef>
              <a:buClr>
                <a:srgbClr val="CC0000"/>
              </a:buClr>
              <a:buFont typeface="Wingdings" pitchFamily="2" charset="2"/>
              <a:buChar char="§"/>
            </a:pPr>
            <a:r>
              <a:rPr lang="en-US" sz="1400">
                <a:solidFill>
                  <a:srgbClr val="000000"/>
                </a:solidFill>
                <a:latin typeface="Calibri" pitchFamily="34" charset="0"/>
                <a:cs typeface="Calibri" pitchFamily="34" charset="0"/>
              </a:rPr>
              <a:t>Stability  of the regulations regarding  non discriminatory treatment.</a:t>
            </a:r>
          </a:p>
          <a:p>
            <a:pPr marL="361950" lvl="1" indent="-182563" algn="just">
              <a:lnSpc>
                <a:spcPct val="90000"/>
              </a:lnSpc>
              <a:spcBef>
                <a:spcPts val="1200"/>
              </a:spcBef>
              <a:buClr>
                <a:srgbClr val="CC0000"/>
              </a:buClr>
              <a:buFont typeface="Wingdings" pitchFamily="2" charset="2"/>
              <a:buChar char="§"/>
            </a:pPr>
            <a:r>
              <a:rPr lang="en-US" sz="1400">
                <a:solidFill>
                  <a:srgbClr val="000000"/>
                </a:solidFill>
                <a:latin typeface="Calibri" pitchFamily="34" charset="0"/>
                <a:cs typeface="Calibri" pitchFamily="34" charset="0"/>
              </a:rPr>
              <a:t>Stability  of the income tax regime applicable to dividends.</a:t>
            </a:r>
          </a:p>
          <a:p>
            <a:pPr marL="361950" lvl="1" indent="-182563" algn="just">
              <a:lnSpc>
                <a:spcPct val="90000"/>
              </a:lnSpc>
              <a:spcBef>
                <a:spcPts val="1200"/>
              </a:spcBef>
              <a:buClr>
                <a:srgbClr val="CC0000"/>
              </a:buClr>
              <a:buFont typeface="Wingdings" pitchFamily="2" charset="2"/>
              <a:buChar char="§"/>
            </a:pPr>
            <a:r>
              <a:rPr lang="en-US" sz="1400">
                <a:solidFill>
                  <a:srgbClr val="000000"/>
                </a:solidFill>
                <a:latin typeface="Calibri" pitchFamily="34" charset="0"/>
                <a:cs typeface="Calibri" pitchFamily="34" charset="0"/>
              </a:rPr>
              <a:t>Stability to use freely the most favorable exchange rate available in the market.</a:t>
            </a:r>
          </a:p>
          <a:p>
            <a:pPr marL="361950" lvl="1" indent="-182563" algn="just">
              <a:lnSpc>
                <a:spcPct val="90000"/>
              </a:lnSpc>
              <a:spcBef>
                <a:spcPts val="1200"/>
              </a:spcBef>
              <a:buClr>
                <a:srgbClr val="CC0000"/>
              </a:buClr>
              <a:buFont typeface="Wingdings" pitchFamily="2" charset="2"/>
              <a:buChar char="§"/>
            </a:pPr>
            <a:r>
              <a:rPr lang="en-US" sz="1400">
                <a:solidFill>
                  <a:srgbClr val="000000"/>
                </a:solidFill>
                <a:latin typeface="Calibri" pitchFamily="34" charset="0"/>
                <a:cs typeface="Calibri" pitchFamily="34" charset="0"/>
              </a:rPr>
              <a:t>Stability of the free availability and remittance of foreign currency, dividends and royalties regime.</a:t>
            </a:r>
          </a:p>
        </p:txBody>
      </p:sp>
      <p:sp>
        <p:nvSpPr>
          <p:cNvPr id="32771" name="Text Box 5"/>
          <p:cNvSpPr txBox="1">
            <a:spLocks noChangeArrowheads="1"/>
          </p:cNvSpPr>
          <p:nvPr/>
        </p:nvSpPr>
        <p:spPr bwMode="auto">
          <a:xfrm>
            <a:off x="357188" y="6181725"/>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6813" indent="-1166813"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eaLnBrk="1" hangingPunct="1"/>
            <a:r>
              <a:rPr lang="en-US" sz="1200" b="1">
                <a:solidFill>
                  <a:srgbClr val="000000"/>
                </a:solidFill>
                <a:latin typeface="Arial Narrow" pitchFamily="34" charset="0"/>
              </a:rPr>
              <a:t>Requirement:</a:t>
            </a:r>
            <a:r>
              <a:rPr lang="en-US" sz="1200">
                <a:solidFill>
                  <a:srgbClr val="000000"/>
                </a:solidFill>
                <a:latin typeface="Arial Narrow" pitchFamily="34" charset="0"/>
              </a:rPr>
              <a:t>  Minimum investment of US$ 5 million in any economic sectors. US$ 10 million for hydrocarbon and mining sectors.</a:t>
            </a:r>
          </a:p>
          <a:p>
            <a:pPr algn="just" eaLnBrk="1" hangingPunct="1"/>
            <a:r>
              <a:rPr lang="en-US" sz="1200" b="1">
                <a:solidFill>
                  <a:srgbClr val="000000"/>
                </a:solidFill>
                <a:latin typeface="Arial Narrow" pitchFamily="34" charset="0"/>
              </a:rPr>
              <a:t>Validity:           </a:t>
            </a:r>
            <a:r>
              <a:rPr lang="en-US" sz="1200">
                <a:solidFill>
                  <a:srgbClr val="000000"/>
                </a:solidFill>
                <a:latin typeface="Arial Narrow" pitchFamily="34" charset="0"/>
              </a:rPr>
              <a:t>10 years. Concessions: Term according to the contracts life (Max. 60 years).</a:t>
            </a:r>
            <a:r>
              <a:rPr lang="es-ES" sz="1200">
                <a:solidFill>
                  <a:srgbClr val="000000"/>
                </a:solidFill>
                <a:latin typeface="Arial Narrow" pitchFamily="34" charset="0"/>
              </a:rPr>
              <a:t> </a:t>
            </a:r>
          </a:p>
        </p:txBody>
      </p:sp>
      <p:sp>
        <p:nvSpPr>
          <p:cNvPr id="32772" name="Rectangle 8"/>
          <p:cNvSpPr>
            <a:spLocks noChangeArrowheads="1"/>
          </p:cNvSpPr>
          <p:nvPr/>
        </p:nvSpPr>
        <p:spPr bwMode="auto">
          <a:xfrm>
            <a:off x="4857750" y="3025775"/>
            <a:ext cx="367506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0"/>
              </a:lnSpc>
              <a:spcBef>
                <a:spcPct val="50000"/>
              </a:spcBef>
              <a:buClr>
                <a:srgbClr val="CC0000"/>
              </a:buClr>
              <a:buFont typeface="Wingdings" pitchFamily="2" charset="2"/>
              <a:buNone/>
            </a:pPr>
            <a:endParaRPr lang="es-ES" sz="1400" b="1" u="sng">
              <a:solidFill>
                <a:srgbClr val="000000"/>
              </a:solidFill>
              <a:latin typeface="Calibri" pitchFamily="34" charset="0"/>
              <a:cs typeface="Calibri" pitchFamily="34" charset="0"/>
            </a:endParaRPr>
          </a:p>
          <a:p>
            <a:pPr algn="just">
              <a:spcBef>
                <a:spcPts val="600"/>
              </a:spcBef>
            </a:pPr>
            <a:r>
              <a:rPr lang="en-US" sz="1400" b="1">
                <a:solidFill>
                  <a:srgbClr val="000000"/>
                </a:solidFill>
                <a:latin typeface="Calibri" pitchFamily="34" charset="0"/>
                <a:cs typeface="Calibri" pitchFamily="34" charset="0"/>
              </a:rPr>
              <a:t>RECEIVING COMPANY</a:t>
            </a:r>
          </a:p>
          <a:p>
            <a:pPr marL="361950" lvl="1" indent="-182563" algn="just">
              <a:lnSpc>
                <a:spcPct val="90000"/>
              </a:lnSpc>
              <a:spcBef>
                <a:spcPts val="1200"/>
              </a:spcBef>
              <a:buClr>
                <a:srgbClr val="CC0000"/>
              </a:buClr>
              <a:buFont typeface="Wingdings" pitchFamily="2" charset="2"/>
              <a:buChar char="§"/>
            </a:pPr>
            <a:r>
              <a:rPr lang="en-US" sz="1400">
                <a:solidFill>
                  <a:srgbClr val="000000"/>
                </a:solidFill>
                <a:latin typeface="Calibri" pitchFamily="34" charset="0"/>
                <a:cs typeface="Calibri" pitchFamily="34" charset="0"/>
              </a:rPr>
              <a:t>Stability of the recruitment regimes.</a:t>
            </a:r>
          </a:p>
          <a:p>
            <a:pPr marL="361950" lvl="1" indent="-182563" algn="just">
              <a:lnSpc>
                <a:spcPct val="90000"/>
              </a:lnSpc>
              <a:spcBef>
                <a:spcPts val="1200"/>
              </a:spcBef>
              <a:buClr>
                <a:srgbClr val="CC0000"/>
              </a:buClr>
              <a:buFont typeface="Wingdings" pitchFamily="2" charset="2"/>
              <a:buChar char="§"/>
            </a:pPr>
            <a:r>
              <a:rPr lang="en-US" sz="1400">
                <a:solidFill>
                  <a:srgbClr val="000000"/>
                </a:solidFill>
                <a:latin typeface="Calibri" pitchFamily="34" charset="0"/>
                <a:cs typeface="Calibri" pitchFamily="34" charset="0"/>
              </a:rPr>
              <a:t>Stability of the  regimes for the promotion of exports.</a:t>
            </a:r>
          </a:p>
          <a:p>
            <a:pPr marL="361950" lvl="1" indent="-182563" algn="just">
              <a:lnSpc>
                <a:spcPct val="90000"/>
              </a:lnSpc>
              <a:spcBef>
                <a:spcPts val="1200"/>
              </a:spcBef>
              <a:buClr>
                <a:srgbClr val="CC0000"/>
              </a:buClr>
              <a:buFont typeface="Wingdings" pitchFamily="2" charset="2"/>
              <a:buChar char="§"/>
            </a:pPr>
            <a:r>
              <a:rPr lang="en-US" sz="1400">
                <a:solidFill>
                  <a:srgbClr val="000000"/>
                </a:solidFill>
                <a:latin typeface="Calibri" pitchFamily="34" charset="0"/>
                <a:cs typeface="Calibri" pitchFamily="34" charset="0"/>
              </a:rPr>
              <a:t>Stability of the  Income Tax Regime </a:t>
            </a:r>
          </a:p>
          <a:p>
            <a:pPr marL="361950" lvl="1" indent="-182563">
              <a:lnSpc>
                <a:spcPct val="90000"/>
              </a:lnSpc>
              <a:spcBef>
                <a:spcPct val="30000"/>
              </a:spcBef>
              <a:buClr>
                <a:srgbClr val="CC0000"/>
              </a:buClr>
              <a:buFont typeface="Wingdings" pitchFamily="2" charset="2"/>
              <a:buChar char="§"/>
            </a:pPr>
            <a:endParaRPr lang="es-ES" sz="1400">
              <a:solidFill>
                <a:srgbClr val="000000"/>
              </a:solidFill>
              <a:latin typeface="Calibri" pitchFamily="34" charset="0"/>
              <a:cs typeface="Calibri" pitchFamily="34" charset="0"/>
            </a:endParaRPr>
          </a:p>
        </p:txBody>
      </p:sp>
      <p:sp>
        <p:nvSpPr>
          <p:cNvPr id="32773"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 INVESTMENT ENVIRONMENT</a:t>
            </a:r>
          </a:p>
        </p:txBody>
      </p:sp>
      <p:sp>
        <p:nvSpPr>
          <p:cNvPr id="32774" name="Rectangle 83"/>
          <p:cNvSpPr>
            <a:spLocks noChangeArrowheads="1"/>
          </p:cNvSpPr>
          <p:nvPr/>
        </p:nvSpPr>
        <p:spPr bwMode="auto">
          <a:xfrm>
            <a:off x="285750" y="1568450"/>
            <a:ext cx="83899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s-MX" altLang="zh-CN" b="1">
                <a:solidFill>
                  <a:srgbClr val="000000"/>
                </a:solidFill>
                <a:latin typeface="Calibri" pitchFamily="34" charset="0"/>
                <a:ea typeface="宋体" pitchFamily="2" charset="-122"/>
                <a:cs typeface="Calibri" pitchFamily="34" charset="0"/>
              </a:rPr>
              <a:t>Special Regimes: Legal Stability Agreements</a:t>
            </a:r>
            <a:endParaRPr lang="ru-RU" altLang="zh-CN" b="1">
              <a:solidFill>
                <a:srgbClr val="000000"/>
              </a:solidFill>
              <a:latin typeface="Calibri" pitchFamily="34" charset="0"/>
              <a:ea typeface="宋体" pitchFamily="2" charset="-122"/>
              <a:cs typeface="Calibri" pitchFamily="34" charset="0"/>
            </a:endParaRPr>
          </a:p>
          <a:p>
            <a:pPr eaLnBrk="0" hangingPunct="0">
              <a:lnSpc>
                <a:spcPct val="110000"/>
              </a:lnSpc>
            </a:pPr>
            <a:r>
              <a:rPr lang="en-US" altLang="zh-CN" i="1">
                <a:solidFill>
                  <a:srgbClr val="000000"/>
                </a:solidFill>
                <a:latin typeface="Calibri" pitchFamily="34" charset="0"/>
                <a:ea typeface="宋体" pitchFamily="2" charset="-122"/>
                <a:cs typeface="Calibri" pitchFamily="34" charset="0"/>
              </a:rPr>
              <a:t>Regime whereby the Peruvian Government guarantees:</a:t>
            </a:r>
          </a:p>
        </p:txBody>
      </p:sp>
      <p:cxnSp>
        <p:nvCxnSpPr>
          <p:cNvPr id="10" name="9 Conector recto"/>
          <p:cNvCxnSpPr/>
          <p:nvPr/>
        </p:nvCxnSpPr>
        <p:spPr>
          <a:xfrm>
            <a:off x="357188" y="267335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36434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42875" y="2276475"/>
            <a:ext cx="8278813" cy="3240088"/>
          </a:xfrm>
          <a:prstGeom prst="rect">
            <a:avLst/>
          </a:prstGeom>
          <a:noFill/>
          <a:ln w="9525">
            <a:noFill/>
            <a:miter lim="800000"/>
            <a:headEnd/>
            <a:tailEnd/>
          </a:ln>
          <a:effectLst>
            <a:outerShdw dist="107763" dir="13500000" algn="ctr" rotWithShape="0">
              <a:schemeClr val="bg1">
                <a:alpha val="50000"/>
              </a:schemeClr>
            </a:outerShdw>
          </a:effectLst>
        </p:spPr>
        <p:txBody>
          <a:bodyPr lIns="144000" rIns="252000" anchor="ctr"/>
          <a:lstStyle/>
          <a:p>
            <a:pPr marL="711200" lvl="1" indent="-261938" algn="just" eaLnBrk="0" hangingPunct="0">
              <a:spcBef>
                <a:spcPct val="50000"/>
              </a:spcBef>
              <a:buClr>
                <a:srgbClr val="FF0000"/>
              </a:buClr>
              <a:buFont typeface="Wingdings" pitchFamily="2" charset="2"/>
              <a:buChar char="§"/>
              <a:defRPr/>
            </a:pPr>
            <a:r>
              <a:rPr lang="en-US" altLang="zh-CN" sz="1600">
                <a:latin typeface="Calibri" pitchFamily="34" charset="0"/>
                <a:ea typeface="ＭＳ Ｐゴシック" pitchFamily="34" charset="-128"/>
                <a:cs typeface="Tahoma" pitchFamily="34" charset="0"/>
              </a:rPr>
              <a:t>Granting the return of the Value Added Tax during the pre-productive stage of the project (</a:t>
            </a:r>
            <a:r>
              <a:rPr lang="en-US" sz="1600">
                <a:latin typeface="Calibri" pitchFamily="34" charset="0"/>
                <a:ea typeface="ＭＳ Ｐゴシック" pitchFamily="34" charset="-128"/>
                <a:cs typeface="Tahoma" pitchFamily="34" charset="0"/>
              </a:rPr>
              <a:t>minimum 2-year term).</a:t>
            </a:r>
            <a:endParaRPr lang="en-US" altLang="zh-CN" sz="1600">
              <a:solidFill>
                <a:srgbClr val="000000"/>
              </a:solidFill>
              <a:latin typeface="Calibri" pitchFamily="34" charset="0"/>
              <a:ea typeface="ＭＳ Ｐゴシック" pitchFamily="34" charset="-128"/>
              <a:cs typeface="Tahoma" pitchFamily="34" charset="0"/>
            </a:endParaRPr>
          </a:p>
          <a:p>
            <a:pPr marL="711200" lvl="1" indent="-261938" algn="just" eaLnBrk="0" hangingPunct="0">
              <a:spcBef>
                <a:spcPct val="50000"/>
              </a:spcBef>
              <a:buClr>
                <a:srgbClr val="FF0000"/>
              </a:buClr>
              <a:buFont typeface="Wingdings" pitchFamily="2" charset="2"/>
              <a:buChar char="§"/>
              <a:defRPr/>
            </a:pPr>
            <a:r>
              <a:rPr lang="en-US" altLang="zh-CN" sz="1600">
                <a:solidFill>
                  <a:srgbClr val="000000"/>
                </a:solidFill>
                <a:latin typeface="Calibri" pitchFamily="34" charset="0"/>
                <a:ea typeface="ＭＳ Ｐゴシック" pitchFamily="34" charset="-128"/>
                <a:cs typeface="Tahoma" pitchFamily="34" charset="0"/>
              </a:rPr>
              <a:t>Applicable to all economic sectors</a:t>
            </a:r>
          </a:p>
          <a:p>
            <a:pPr marL="711200" lvl="1" indent="-261938" algn="just" eaLnBrk="0" hangingPunct="0">
              <a:spcBef>
                <a:spcPct val="50000"/>
              </a:spcBef>
              <a:buClr>
                <a:srgbClr val="FF0000"/>
              </a:buClr>
              <a:buFont typeface="Wingdings" pitchFamily="2" charset="2"/>
              <a:buChar char="§"/>
              <a:defRPr/>
            </a:pPr>
            <a:r>
              <a:rPr lang="en-US" altLang="zh-CN" sz="1600">
                <a:latin typeface="Calibri" pitchFamily="34" charset="0"/>
                <a:ea typeface="ＭＳ Ｐゴシック" pitchFamily="34" charset="-128"/>
                <a:cs typeface="Tahoma" pitchFamily="34" charset="0"/>
              </a:rPr>
              <a:t>For agricultural activity it is not necessary to meet a minimum investment amount. For other activities the minimum investment amount is US$ 5 million.</a:t>
            </a:r>
            <a:endParaRPr lang="en-US" altLang="zh-CN" sz="1600">
              <a:solidFill>
                <a:srgbClr val="000000"/>
              </a:solidFill>
              <a:latin typeface="Calibri" pitchFamily="34" charset="0"/>
              <a:ea typeface="ＭＳ Ｐゴシック" pitchFamily="34" charset="-128"/>
              <a:cs typeface="Tahoma" pitchFamily="34" charset="0"/>
            </a:endParaRPr>
          </a:p>
          <a:p>
            <a:pPr marL="711200" lvl="1" indent="-261938" algn="just" eaLnBrk="0" hangingPunct="0">
              <a:spcBef>
                <a:spcPct val="50000"/>
              </a:spcBef>
              <a:buClr>
                <a:srgbClr val="FF0000"/>
              </a:buClr>
              <a:buFont typeface="Wingdings" pitchFamily="2" charset="2"/>
              <a:buChar char="§"/>
              <a:defRPr/>
            </a:pPr>
            <a:r>
              <a:rPr lang="en-US" altLang="zh-CN" sz="1600">
                <a:solidFill>
                  <a:srgbClr val="000000"/>
                </a:solidFill>
                <a:latin typeface="Calibri" pitchFamily="34" charset="0"/>
                <a:ea typeface="ＭＳ Ｐゴシック" pitchFamily="34" charset="-128"/>
                <a:cs typeface="Tahoma" pitchFamily="34" charset="0"/>
              </a:rPr>
              <a:t>The project can be divided into stages, phases or similar.</a:t>
            </a:r>
          </a:p>
        </p:txBody>
      </p:sp>
      <p:sp>
        <p:nvSpPr>
          <p:cNvPr id="33795" name="Rectangle 83"/>
          <p:cNvSpPr>
            <a:spLocks noChangeArrowheads="1"/>
          </p:cNvSpPr>
          <p:nvPr/>
        </p:nvSpPr>
        <p:spPr bwMode="auto">
          <a:xfrm>
            <a:off x="246063" y="1624013"/>
            <a:ext cx="83899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altLang="zh-CN" b="1">
                <a:solidFill>
                  <a:srgbClr val="000000"/>
                </a:solidFill>
                <a:latin typeface="Calibri" pitchFamily="34" charset="0"/>
                <a:ea typeface="宋体" pitchFamily="2" charset="-122"/>
                <a:cs typeface="Calibri" pitchFamily="34" charset="0"/>
              </a:rPr>
              <a:t>Special Regime: VAT Anticipated Recovery.</a:t>
            </a:r>
          </a:p>
          <a:p>
            <a:pPr eaLnBrk="0" hangingPunct="0">
              <a:lnSpc>
                <a:spcPct val="110000"/>
              </a:lnSpc>
            </a:pPr>
            <a:r>
              <a:rPr lang="en-US" altLang="zh-CN" i="1">
                <a:solidFill>
                  <a:srgbClr val="000000"/>
                </a:solidFill>
                <a:latin typeface="Calibri" pitchFamily="34" charset="0"/>
                <a:ea typeface="宋体" pitchFamily="2" charset="-122"/>
                <a:cs typeface="Calibri" pitchFamily="34" charset="0"/>
              </a:rPr>
              <a:t>Regime whereby the Peruvian Government grants the following benefits: </a:t>
            </a:r>
          </a:p>
          <a:p>
            <a:pPr eaLnBrk="0" hangingPunct="0">
              <a:lnSpc>
                <a:spcPct val="110000"/>
              </a:lnSpc>
            </a:pPr>
            <a:endParaRPr lang="es-PE" altLang="zh-CN" i="1">
              <a:solidFill>
                <a:srgbClr val="000000"/>
              </a:solidFill>
              <a:latin typeface="Calibri" pitchFamily="34" charset="0"/>
              <a:ea typeface="宋体" pitchFamily="2" charset="-122"/>
              <a:cs typeface="Calibri" pitchFamily="34" charset="0"/>
            </a:endParaRPr>
          </a:p>
        </p:txBody>
      </p:sp>
      <p:cxnSp>
        <p:nvCxnSpPr>
          <p:cNvPr id="7" name="6 Conector recto"/>
          <p:cNvCxnSpPr/>
          <p:nvPr/>
        </p:nvCxnSpPr>
        <p:spPr>
          <a:xfrm>
            <a:off x="357188" y="2570163"/>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797"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spTree>
    <p:extLst>
      <p:ext uri="{BB962C8B-B14F-4D97-AF65-F5344CB8AC3E}">
        <p14:creationId xmlns:p14="http://schemas.microsoft.com/office/powerpoint/2010/main" val="1998374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533400" y="1989138"/>
            <a:ext cx="8286750" cy="642937"/>
          </a:xfrm>
          <a:prstGeom prst="rect">
            <a:avLst/>
          </a:prstGeom>
          <a:solidFill>
            <a:schemeClr val="tx1">
              <a:lumMod val="65000"/>
              <a:lumOff val="35000"/>
            </a:schemeClr>
          </a:solidFill>
        </p:spPr>
        <p:txBody>
          <a:bodyPr anchor="ctr"/>
          <a:lstStyle/>
          <a:p>
            <a:pPr marL="361950" indent="-361950" eaLnBrk="1" hangingPunct="1">
              <a:lnSpc>
                <a:spcPct val="90000"/>
              </a:lnSpc>
              <a:spcBef>
                <a:spcPts val="1800"/>
              </a:spcBef>
              <a:buClr>
                <a:schemeClr val="bg1"/>
              </a:buClr>
              <a:buFont typeface="Wingdings" pitchFamily="2" charset="2"/>
              <a:buAutoNum type="arabicPeriod"/>
              <a:defRPr/>
            </a:pPr>
            <a:r>
              <a:rPr lang="en-US" sz="2400" b="1" dirty="0">
                <a:solidFill>
                  <a:schemeClr val="bg1"/>
                </a:solidFill>
                <a:latin typeface="Calibri" pitchFamily="34" charset="0"/>
                <a:cs typeface="Calibri" pitchFamily="34" charset="0"/>
              </a:rPr>
              <a:t>Internationally acknowledged macroeconomic </a:t>
            </a:r>
            <a:r>
              <a:rPr lang="en-US" sz="2400" b="1" dirty="0" smtClean="0">
                <a:solidFill>
                  <a:schemeClr val="bg1"/>
                </a:solidFill>
                <a:latin typeface="Calibri" pitchFamily="34" charset="0"/>
                <a:cs typeface="Calibri" pitchFamily="34" charset="0"/>
              </a:rPr>
              <a:t>soundness</a:t>
            </a:r>
            <a:endParaRPr lang="en-US" sz="2400" b="1" dirty="0">
              <a:solidFill>
                <a:schemeClr val="bg1"/>
              </a:solidFill>
              <a:latin typeface="Calibri" pitchFamily="34" charset="0"/>
              <a:cs typeface="Calibri" pitchFamily="34" charset="0"/>
            </a:endParaRPr>
          </a:p>
        </p:txBody>
      </p:sp>
      <p:sp>
        <p:nvSpPr>
          <p:cNvPr id="13315" name="3 CuadroTexto"/>
          <p:cNvSpPr txBox="1">
            <a:spLocks noChangeArrowheads="1"/>
          </p:cNvSpPr>
          <p:nvPr/>
        </p:nvSpPr>
        <p:spPr bwMode="auto">
          <a:xfrm>
            <a:off x="357188" y="357188"/>
            <a:ext cx="464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400" b="1" dirty="0">
                <a:effectLst>
                  <a:outerShdw blurRad="38100" dist="38100" dir="2700000" algn="tl">
                    <a:srgbClr val="000000">
                      <a:alpha val="43137"/>
                    </a:srgbClr>
                  </a:outerShdw>
                </a:effectLst>
                <a:latin typeface="Arial Narrow" pitchFamily="34" charset="0"/>
                <a:cs typeface="+mn-cs"/>
              </a:rPr>
              <a:t>WHY INVEST IN PERU?</a:t>
            </a:r>
          </a:p>
        </p:txBody>
      </p:sp>
      <p:sp>
        <p:nvSpPr>
          <p:cNvPr id="6" name="Rectangle 3"/>
          <p:cNvSpPr txBox="1">
            <a:spLocks noChangeArrowheads="1"/>
          </p:cNvSpPr>
          <p:nvPr/>
        </p:nvSpPr>
        <p:spPr>
          <a:xfrm>
            <a:off x="548630" y="2939257"/>
            <a:ext cx="8286750" cy="642938"/>
          </a:xfrm>
          <a:prstGeom prst="rect">
            <a:avLst/>
          </a:prstGeom>
          <a:solidFill>
            <a:schemeClr val="tx1">
              <a:lumMod val="65000"/>
              <a:lumOff val="35000"/>
            </a:schemeClr>
          </a:solidFill>
        </p:spPr>
        <p:txBody>
          <a:bodyPr anchor="ctr"/>
          <a:lstStyle/>
          <a:p>
            <a:pPr marL="457200" indent="-457200">
              <a:lnSpc>
                <a:spcPct val="90000"/>
              </a:lnSpc>
              <a:spcBef>
                <a:spcPts val="1800"/>
              </a:spcBef>
              <a:buClr>
                <a:srgbClr val="FFFFFF"/>
              </a:buClr>
              <a:buFont typeface="+mj-lt"/>
              <a:buAutoNum type="arabicPeriod" startAt="2"/>
              <a:defRPr/>
            </a:pPr>
            <a:r>
              <a:rPr lang="en-US" sz="2400" b="1" dirty="0">
                <a:solidFill>
                  <a:srgbClr val="FFFFFF"/>
                </a:solidFill>
                <a:latin typeface="Calibri" pitchFamily="34" charset="0"/>
                <a:cs typeface="Calibri" pitchFamily="34" charset="0"/>
              </a:rPr>
              <a:t>Friendly investment environment</a:t>
            </a:r>
          </a:p>
        </p:txBody>
      </p:sp>
      <p:sp>
        <p:nvSpPr>
          <p:cNvPr id="7" name="Rectangle 3"/>
          <p:cNvSpPr txBox="1">
            <a:spLocks noChangeArrowheads="1"/>
          </p:cNvSpPr>
          <p:nvPr/>
        </p:nvSpPr>
        <p:spPr>
          <a:xfrm>
            <a:off x="533400" y="3917950"/>
            <a:ext cx="8286750" cy="642938"/>
          </a:xfrm>
          <a:prstGeom prst="rect">
            <a:avLst/>
          </a:prstGeom>
          <a:solidFill>
            <a:schemeClr val="tx1">
              <a:lumMod val="65000"/>
              <a:lumOff val="35000"/>
            </a:schemeClr>
          </a:solidFill>
        </p:spPr>
        <p:txBody>
          <a:bodyPr anchor="ctr"/>
          <a:lstStyle/>
          <a:p>
            <a:pPr marL="457200" indent="-457200">
              <a:lnSpc>
                <a:spcPct val="90000"/>
              </a:lnSpc>
              <a:spcBef>
                <a:spcPts val="2400"/>
              </a:spcBef>
              <a:buClr>
                <a:srgbClr val="FFFFFF"/>
              </a:buClr>
              <a:buFont typeface="+mj-lt"/>
              <a:buAutoNum type="arabicPeriod" startAt="3"/>
              <a:defRPr/>
            </a:pPr>
            <a:r>
              <a:rPr lang="en-US" sz="2400" b="1" dirty="0">
                <a:solidFill>
                  <a:srgbClr val="FFFFFF"/>
                </a:solidFill>
                <a:latin typeface="Calibri" pitchFamily="34" charset="0"/>
                <a:cs typeface="Calibri" pitchFamily="34" charset="0"/>
              </a:rPr>
              <a:t>Open trade and market access policy</a:t>
            </a:r>
          </a:p>
        </p:txBody>
      </p:sp>
      <p:sp>
        <p:nvSpPr>
          <p:cNvPr id="8" name="Rectangle 3"/>
          <p:cNvSpPr txBox="1">
            <a:spLocks noChangeArrowheads="1"/>
          </p:cNvSpPr>
          <p:nvPr/>
        </p:nvSpPr>
        <p:spPr>
          <a:xfrm>
            <a:off x="533400" y="4781550"/>
            <a:ext cx="8286750" cy="642938"/>
          </a:xfrm>
          <a:prstGeom prst="rect">
            <a:avLst/>
          </a:prstGeom>
          <a:solidFill>
            <a:schemeClr val="tx1">
              <a:lumMod val="65000"/>
              <a:lumOff val="35000"/>
            </a:schemeClr>
          </a:solidFill>
        </p:spPr>
        <p:txBody>
          <a:bodyPr anchor="ctr"/>
          <a:lstStyle/>
          <a:p>
            <a:pPr>
              <a:lnSpc>
                <a:spcPct val="90000"/>
              </a:lnSpc>
              <a:spcBef>
                <a:spcPts val="2400"/>
              </a:spcBef>
              <a:buClr>
                <a:srgbClr val="FFFFFF"/>
              </a:buClr>
              <a:defRPr/>
            </a:pPr>
            <a:r>
              <a:rPr lang="en-US" sz="2400" b="1" dirty="0">
                <a:solidFill>
                  <a:srgbClr val="FFFFFF"/>
                </a:solidFill>
                <a:latin typeface="Calibri" pitchFamily="34" charset="0"/>
                <a:cs typeface="Calibri" pitchFamily="34" charset="0"/>
              </a:rPr>
              <a:t>4.   Attractive sectors to Invest</a:t>
            </a:r>
          </a:p>
        </p:txBody>
      </p:sp>
    </p:spTree>
    <p:extLst>
      <p:ext uri="{BB962C8B-B14F-4D97-AF65-F5344CB8AC3E}">
        <p14:creationId xmlns:p14="http://schemas.microsoft.com/office/powerpoint/2010/main" val="429471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7346">
                                            <p:bg/>
                                          </p:spTgt>
                                        </p:tgtEl>
                                        <p:attrNameLst>
                                          <p:attrName>style.visibility</p:attrName>
                                        </p:attrNameLst>
                                      </p:cBhvr>
                                      <p:to>
                                        <p:strVal val="visible"/>
                                      </p:to>
                                    </p:set>
                                    <p:animEffect transition="in" filter="fade">
                                      <p:cBhvr>
                                        <p:cTn id="7" dur="1000"/>
                                        <p:tgtEl>
                                          <p:spTgt spid="57346">
                                            <p:bg/>
                                          </p:spTgt>
                                        </p:tgtEl>
                                      </p:cBhvr>
                                    </p:animEffect>
                                    <p:anim calcmode="lin" valueType="num">
                                      <p:cBhvr>
                                        <p:cTn id="8" dur="1000" fill="hold"/>
                                        <p:tgtEl>
                                          <p:spTgt spid="57346">
                                            <p:bg/>
                                          </p:spTgt>
                                        </p:tgtEl>
                                        <p:attrNameLst>
                                          <p:attrName>ppt_x</p:attrName>
                                        </p:attrNameLst>
                                      </p:cBhvr>
                                      <p:tavLst>
                                        <p:tav tm="0">
                                          <p:val>
                                            <p:strVal val="#ppt_x"/>
                                          </p:val>
                                        </p:tav>
                                        <p:tav tm="100000">
                                          <p:val>
                                            <p:strVal val="#ppt_x"/>
                                          </p:val>
                                        </p:tav>
                                      </p:tavLst>
                                    </p:anim>
                                    <p:anim calcmode="lin" valueType="num">
                                      <p:cBhvr>
                                        <p:cTn id="9" dur="900" decel="100000" fill="hold"/>
                                        <p:tgtEl>
                                          <p:spTgt spid="5734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346">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7346">
                                            <p:txEl>
                                              <p:pRg st="0" end="0"/>
                                            </p:txEl>
                                          </p:spTgt>
                                        </p:tgtEl>
                                        <p:attrNameLst>
                                          <p:attrName>style.visibility</p:attrName>
                                        </p:attrNameLst>
                                      </p:cBhvr>
                                      <p:to>
                                        <p:strVal val="visible"/>
                                      </p:to>
                                    </p:set>
                                    <p:animEffect transition="in" filter="fade">
                                      <p:cBhvr>
                                        <p:cTn id="13" dur="1000"/>
                                        <p:tgtEl>
                                          <p:spTgt spid="57346">
                                            <p:txEl>
                                              <p:pRg st="0" end="0"/>
                                            </p:txEl>
                                          </p:spTgt>
                                        </p:tgtEl>
                                      </p:cBhvr>
                                    </p:animEffect>
                                    <p:anim calcmode="lin" valueType="num">
                                      <p:cBhvr>
                                        <p:cTn id="14" dur="1000" fill="hold"/>
                                        <p:tgtEl>
                                          <p:spTgt spid="57346">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7346">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7346">
                                            <p:txEl>
                                              <p:pRg st="0" end="0"/>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3000"/>
                            </p:stCondLst>
                            <p:childTnLst>
                              <p:par>
                                <p:cTn id="32" presetID="37"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914400" y="1484313"/>
            <a:ext cx="82296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b="1" smtClean="0">
                <a:solidFill>
                  <a:schemeClr val="tx1"/>
                </a:solidFill>
                <a:latin typeface="Calibri" pitchFamily="34" charset="0"/>
                <a:cs typeface="Calibri" pitchFamily="34" charset="0"/>
              </a:rPr>
              <a:t>A steady tax regime:</a:t>
            </a:r>
            <a:r>
              <a:rPr lang="es-ES" sz="2000" b="1" smtClean="0">
                <a:solidFill>
                  <a:schemeClr val="tx1"/>
                </a:solidFill>
                <a:latin typeface="Calibri" pitchFamily="34" charset="0"/>
                <a:cs typeface="Calibri" pitchFamily="34" charset="0"/>
              </a:rPr>
              <a:t/>
            </a:r>
            <a:br>
              <a:rPr lang="es-ES" sz="2000" b="1" smtClean="0">
                <a:solidFill>
                  <a:schemeClr val="tx1"/>
                </a:solidFill>
                <a:latin typeface="Calibri" pitchFamily="34" charset="0"/>
                <a:cs typeface="Calibri" pitchFamily="34" charset="0"/>
              </a:rPr>
            </a:br>
            <a:endParaRPr lang="es-ES" sz="2000" b="1" smtClean="0">
              <a:solidFill>
                <a:schemeClr val="tx1"/>
              </a:solidFill>
              <a:latin typeface="Calibri" pitchFamily="34" charset="0"/>
              <a:cs typeface="Calibri" pitchFamily="34" charset="0"/>
            </a:endParaRPr>
          </a:p>
        </p:txBody>
      </p:sp>
      <p:sp>
        <p:nvSpPr>
          <p:cNvPr id="34819" name="Text Box 6"/>
          <p:cNvSpPr txBox="1">
            <a:spLocks noChangeArrowheads="1"/>
          </p:cNvSpPr>
          <p:nvPr/>
        </p:nvSpPr>
        <p:spPr bwMode="auto">
          <a:xfrm>
            <a:off x="6561138" y="54117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endParaRPr lang="en-US">
              <a:solidFill>
                <a:srgbClr val="000000"/>
              </a:solidFill>
              <a:latin typeface="Calibri" pitchFamily="34" charset="0"/>
            </a:endParaRPr>
          </a:p>
        </p:txBody>
      </p:sp>
      <p:graphicFrame>
        <p:nvGraphicFramePr>
          <p:cNvPr id="418855" name="Group 39"/>
          <p:cNvGraphicFramePr>
            <a:graphicFrameLocks noGrp="1"/>
          </p:cNvGraphicFramePr>
          <p:nvPr/>
        </p:nvGraphicFramePr>
        <p:xfrm>
          <a:off x="1293813" y="1957388"/>
          <a:ext cx="6294437" cy="3900489"/>
        </p:xfrm>
        <a:graphic>
          <a:graphicData uri="http://schemas.openxmlformats.org/drawingml/2006/table">
            <a:tbl>
              <a:tblPr/>
              <a:tblGrid>
                <a:gridCol w="1222375"/>
                <a:gridCol w="2397125"/>
                <a:gridCol w="2674937"/>
              </a:tblGrid>
              <a:tr h="42699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rPr>
                        <a:t>Tax</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rPr>
                        <a:t>Applicable Rate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312709">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INCOME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Corporate profits</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30.0%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3829">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Agriculture, agribusiness and aquaculture 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2709">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Dividends</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4.1%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2709">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rPr>
                        <a:t>Royalties</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30.0%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7317">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rPr>
                        <a:t>Interest rate on loans from abroad</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4.9%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2709">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Value Added Tax (VAT)</a:t>
                      </a: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3829">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Financial Transactions Tax</a:t>
                      </a: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0.005%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768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Temporary to net assets, applicable to the excess of  S/. 1 000 000</a:t>
                      </a: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0.4%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53"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spTree>
    <p:extLst>
      <p:ext uri="{BB962C8B-B14F-4D97-AF65-F5344CB8AC3E}">
        <p14:creationId xmlns:p14="http://schemas.microsoft.com/office/powerpoint/2010/main" val="274399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042988" y="2417763"/>
            <a:ext cx="7072312" cy="36750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charset="0"/>
            </a:endParaRPr>
          </a:p>
        </p:txBody>
      </p:sp>
      <p:sp>
        <p:nvSpPr>
          <p:cNvPr id="37891" name="Rectangle 4"/>
          <p:cNvSpPr>
            <a:spLocks noChangeArrowheads="1"/>
          </p:cNvSpPr>
          <p:nvPr/>
        </p:nvSpPr>
        <p:spPr bwMode="auto">
          <a:xfrm>
            <a:off x="539552" y="1844824"/>
            <a:ext cx="8218487" cy="41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algn="just" eaLnBrk="0" hangingPunct="0">
              <a:lnSpc>
                <a:spcPct val="80000"/>
              </a:lnSpc>
              <a:spcBef>
                <a:spcPts val="900"/>
              </a:spcBef>
              <a:buClr>
                <a:srgbClr val="ED3F09"/>
              </a:buClr>
              <a:buFont typeface="Wingdings" pitchFamily="2" charset="2"/>
              <a:buChar char="§"/>
            </a:pPr>
            <a:r>
              <a:rPr lang="en-US" sz="1300" dirty="0">
                <a:solidFill>
                  <a:srgbClr val="000000"/>
                </a:solidFill>
                <a:latin typeface="Calibri" pitchFamily="34" charset="0"/>
                <a:cs typeface="Calibri" pitchFamily="34" charset="0"/>
              </a:rPr>
              <a:t>Peru has signed and currently in force Agreements for the Promotion and Reciprocal Protection of Investment and Trade Agreements of further scope that includes investment chapters that underpin our liberalization policy.</a:t>
            </a:r>
          </a:p>
        </p:txBody>
      </p:sp>
      <p:grpSp>
        <p:nvGrpSpPr>
          <p:cNvPr id="37892" name="13 Grupo"/>
          <p:cNvGrpSpPr>
            <a:grpSpLocks/>
          </p:cNvGrpSpPr>
          <p:nvPr/>
        </p:nvGrpSpPr>
        <p:grpSpPr bwMode="auto">
          <a:xfrm>
            <a:off x="1285875" y="2546350"/>
            <a:ext cx="6742113" cy="3394075"/>
            <a:chOff x="465875" y="2128088"/>
            <a:chExt cx="8236736" cy="4622932"/>
          </a:xfrm>
        </p:grpSpPr>
        <p:pic>
          <p:nvPicPr>
            <p:cNvPr id="37898" name="Picture 2" descr="bilateralS_ma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75" y="2147932"/>
              <a:ext cx="8068313" cy="447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4"/>
            <p:cNvSpPr txBox="1">
              <a:spLocks noChangeArrowheads="1"/>
            </p:cNvSpPr>
            <p:nvPr/>
          </p:nvSpPr>
          <p:spPr bwMode="auto">
            <a:xfrm>
              <a:off x="550364" y="2963822"/>
              <a:ext cx="1655763" cy="192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Australia </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China*</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Korea*</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Malaysia</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Singapore*</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Thailand</a:t>
              </a:r>
            </a:p>
            <a:p>
              <a:pPr>
                <a:lnSpc>
                  <a:spcPct val="50000"/>
                </a:lnSpc>
                <a:spcBef>
                  <a:spcPct val="50000"/>
                </a:spcBef>
                <a:buClr>
                  <a:srgbClr val="FF0000"/>
                </a:buClr>
                <a:buFont typeface="Wingdings" pitchFamily="2" charset="2"/>
                <a:buChar char="§"/>
              </a:pPr>
              <a:r>
                <a:rPr lang="en-US" sz="1300">
                  <a:solidFill>
                    <a:srgbClr val="000000"/>
                  </a:solidFill>
                  <a:latin typeface="Calibri" pitchFamily="34" charset="0"/>
                  <a:ea typeface="宋体" pitchFamily="2" charset="-122"/>
                  <a:cs typeface="Calibri" pitchFamily="34" charset="0"/>
                </a:rPr>
                <a:t>Japan</a:t>
              </a:r>
            </a:p>
          </p:txBody>
        </p:sp>
        <p:sp>
          <p:nvSpPr>
            <p:cNvPr id="37900" name="Text Box 6"/>
            <p:cNvSpPr txBox="1">
              <a:spLocks noChangeArrowheads="1"/>
            </p:cNvSpPr>
            <p:nvPr/>
          </p:nvSpPr>
          <p:spPr bwMode="auto">
            <a:xfrm>
              <a:off x="5138229" y="4408758"/>
              <a:ext cx="1655762" cy="189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Argentina </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Bolivia</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Chile*</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Colombia</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Ecuador</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Paraguay</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Venezuela</a:t>
              </a:r>
              <a:endParaRPr lang="en-US" sz="1300">
                <a:solidFill>
                  <a:srgbClr val="000000"/>
                </a:solidFill>
                <a:latin typeface="Calibri" pitchFamily="34" charset="0"/>
                <a:ea typeface="宋体" pitchFamily="2" charset="-122"/>
                <a:cs typeface="Calibri" pitchFamily="34" charset="0"/>
              </a:endParaRPr>
            </a:p>
          </p:txBody>
        </p:sp>
        <p:sp>
          <p:nvSpPr>
            <p:cNvPr id="37901" name="Text Box 7"/>
            <p:cNvSpPr txBox="1">
              <a:spLocks noChangeArrowheads="1"/>
            </p:cNvSpPr>
            <p:nvPr/>
          </p:nvSpPr>
          <p:spPr bwMode="auto">
            <a:xfrm>
              <a:off x="4860925" y="3630835"/>
              <a:ext cx="2087565" cy="53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Cuba</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El Salvador </a:t>
              </a:r>
              <a:endParaRPr lang="en-US" sz="1300">
                <a:solidFill>
                  <a:srgbClr val="000000"/>
                </a:solidFill>
                <a:latin typeface="Calibri" pitchFamily="34" charset="0"/>
                <a:ea typeface="宋体" pitchFamily="2" charset="-122"/>
                <a:cs typeface="Calibri" pitchFamily="34" charset="0"/>
              </a:endParaRPr>
            </a:p>
          </p:txBody>
        </p:sp>
        <p:sp>
          <p:nvSpPr>
            <p:cNvPr id="37902" name="Text Box 8"/>
            <p:cNvSpPr txBox="1">
              <a:spLocks noChangeArrowheads="1"/>
            </p:cNvSpPr>
            <p:nvPr/>
          </p:nvSpPr>
          <p:spPr bwMode="auto">
            <a:xfrm>
              <a:off x="6273738" y="2128088"/>
              <a:ext cx="2428873" cy="462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Germany</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Belgium and Luxemburg</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Denmark</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Spain</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Finland</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France</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Netherlands</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Iceland*</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Italy</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Liechtenstein*</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Norway</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Portugal</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United Kingdom</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Czech Republic</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Romania</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Sweden</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Switzerland*</a:t>
              </a:r>
              <a:endParaRPr lang="en-US" sz="1300">
                <a:solidFill>
                  <a:srgbClr val="000000"/>
                </a:solidFill>
                <a:latin typeface="Calibri" pitchFamily="34" charset="0"/>
                <a:ea typeface="宋体" pitchFamily="2" charset="-122"/>
                <a:cs typeface="Calibri" pitchFamily="34" charset="0"/>
              </a:endParaRPr>
            </a:p>
          </p:txBody>
        </p:sp>
        <p:sp>
          <p:nvSpPr>
            <p:cNvPr id="37903" name="Text Box 9"/>
            <p:cNvSpPr txBox="1">
              <a:spLocks noChangeArrowheads="1"/>
            </p:cNvSpPr>
            <p:nvPr/>
          </p:nvSpPr>
          <p:spPr bwMode="auto">
            <a:xfrm>
              <a:off x="3924301" y="2755100"/>
              <a:ext cx="2303463" cy="53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Canada*</a:t>
              </a:r>
            </a:p>
            <a:p>
              <a:pPr>
                <a:lnSpc>
                  <a:spcPct val="50000"/>
                </a:lnSpc>
                <a:spcBef>
                  <a:spcPct val="50000"/>
                </a:spcBef>
                <a:buClr>
                  <a:srgbClr val="FF0000"/>
                </a:buClr>
                <a:buFont typeface="Wingdings" pitchFamily="2" charset="2"/>
                <a:buChar char="§"/>
              </a:pPr>
              <a:r>
                <a:rPr lang="en-US" altLang="zh-CN" sz="1300">
                  <a:solidFill>
                    <a:srgbClr val="000000"/>
                  </a:solidFill>
                  <a:latin typeface="Calibri" pitchFamily="34" charset="0"/>
                  <a:ea typeface="宋体" pitchFamily="2" charset="-122"/>
                  <a:cs typeface="Calibri" pitchFamily="34" charset="0"/>
                </a:rPr>
                <a:t>United States*</a:t>
              </a:r>
              <a:endParaRPr lang="en-US" sz="1300">
                <a:solidFill>
                  <a:srgbClr val="000000"/>
                </a:solidFill>
                <a:latin typeface="Calibri" pitchFamily="34" charset="0"/>
                <a:ea typeface="宋体" pitchFamily="2" charset="-122"/>
                <a:cs typeface="Calibri" pitchFamily="34" charset="0"/>
              </a:endParaRPr>
            </a:p>
          </p:txBody>
        </p:sp>
      </p:grpSp>
      <p:sp>
        <p:nvSpPr>
          <p:cNvPr id="37893" name="Text Box 5"/>
          <p:cNvSpPr txBox="1">
            <a:spLocks noChangeArrowheads="1"/>
          </p:cNvSpPr>
          <p:nvPr/>
        </p:nvSpPr>
        <p:spPr bwMode="auto">
          <a:xfrm>
            <a:off x="1357313" y="5489575"/>
            <a:ext cx="1485900" cy="330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pPr>
            <a:r>
              <a:rPr lang="en-US" altLang="zh-CN" sz="1400">
                <a:solidFill>
                  <a:srgbClr val="000000"/>
                </a:solidFill>
                <a:latin typeface="Calibri" pitchFamily="34" charset="0"/>
                <a:ea typeface="宋体" pitchFamily="2" charset="-122"/>
              </a:rPr>
              <a:t>* Trade agreements</a:t>
            </a:r>
            <a:endParaRPr lang="en-US" sz="1400">
              <a:solidFill>
                <a:srgbClr val="000000"/>
              </a:solidFill>
              <a:latin typeface="Calibri" pitchFamily="34" charset="0"/>
            </a:endParaRPr>
          </a:p>
        </p:txBody>
      </p:sp>
      <p:sp>
        <p:nvSpPr>
          <p:cNvPr id="37894" name="58 CuadroTexto"/>
          <p:cNvSpPr txBox="1">
            <a:spLocks noChangeArrowheads="1"/>
          </p:cNvSpPr>
          <p:nvPr/>
        </p:nvSpPr>
        <p:spPr bwMode="auto">
          <a:xfrm>
            <a:off x="468313" y="1273175"/>
            <a:ext cx="8351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endParaRPr lang="en-US" altLang="zh-CN">
              <a:solidFill>
                <a:srgbClr val="000000"/>
              </a:solidFill>
              <a:latin typeface="Calibri" pitchFamily="34" charset="0"/>
              <a:ea typeface="宋体" pitchFamily="2" charset="-122"/>
            </a:endParaRPr>
          </a:p>
        </p:txBody>
      </p:sp>
      <p:sp>
        <p:nvSpPr>
          <p:cNvPr id="37895" name="Rectangle 2"/>
          <p:cNvSpPr>
            <a:spLocks noChangeArrowheads="1"/>
          </p:cNvSpPr>
          <p:nvPr/>
        </p:nvSpPr>
        <p:spPr bwMode="auto">
          <a:xfrm>
            <a:off x="468313" y="1319213"/>
            <a:ext cx="8542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spcBef>
                <a:spcPct val="50000"/>
              </a:spcBef>
            </a:pPr>
            <a:r>
              <a:rPr lang="en-US" altLang="zh-CN" b="1">
                <a:solidFill>
                  <a:srgbClr val="000000"/>
                </a:solidFill>
                <a:latin typeface="Calibri" pitchFamily="34" charset="0"/>
                <a:ea typeface="宋体" pitchFamily="2" charset="-122"/>
                <a:cs typeface="Calibri" pitchFamily="34" charset="0"/>
              </a:rPr>
              <a:t>Investment Agreements</a:t>
            </a:r>
          </a:p>
        </p:txBody>
      </p:sp>
      <p:sp>
        <p:nvSpPr>
          <p:cNvPr id="22" name="Rectangle 4"/>
          <p:cNvSpPr>
            <a:spLocks noChangeArrowheads="1"/>
          </p:cNvSpPr>
          <p:nvPr/>
        </p:nvSpPr>
        <p:spPr bwMode="auto">
          <a:xfrm>
            <a:off x="468313" y="6308725"/>
            <a:ext cx="8218487" cy="2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eaLnBrk="0" hangingPunct="0">
              <a:lnSpc>
                <a:spcPct val="80000"/>
              </a:lnSpc>
              <a:spcBef>
                <a:spcPts val="900"/>
              </a:spcBef>
              <a:buClr>
                <a:srgbClr val="ED3F09"/>
              </a:buClr>
              <a:buFont typeface="Wingdings" pitchFamily="2" charset="2"/>
              <a:buChar char="§"/>
            </a:pPr>
            <a:r>
              <a:rPr lang="en-US" sz="1300" dirty="0">
                <a:solidFill>
                  <a:srgbClr val="000000"/>
                </a:solidFill>
                <a:latin typeface="Calibri" pitchFamily="34" charset="0"/>
              </a:rPr>
              <a:t>It has also signed agreements to avoid double taxation with Andean Community, Brazil, Chile and Canada. </a:t>
            </a:r>
            <a:endParaRPr lang="en-US" sz="1300" dirty="0">
              <a:solidFill>
                <a:srgbClr val="000000"/>
              </a:solidFill>
              <a:latin typeface="Calibri" pitchFamily="34" charset="0"/>
              <a:ea typeface="ＭＳ Ｐゴシック" pitchFamily="34" charset="-128"/>
              <a:cs typeface="Tahoma" pitchFamily="34" charset="0"/>
            </a:endParaRPr>
          </a:p>
        </p:txBody>
      </p:sp>
      <p:sp>
        <p:nvSpPr>
          <p:cNvPr id="37897"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cxnSp>
        <p:nvCxnSpPr>
          <p:cNvPr id="16" name="15 Conector recto"/>
          <p:cNvCxnSpPr/>
          <p:nvPr/>
        </p:nvCxnSpPr>
        <p:spPr>
          <a:xfrm>
            <a:off x="323528" y="1772816"/>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34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CuadroTexto"/>
          <p:cNvSpPr txBox="1">
            <a:spLocks noChangeArrowheads="1"/>
          </p:cNvSpPr>
          <p:nvPr/>
        </p:nvSpPr>
        <p:spPr bwMode="auto">
          <a:xfrm>
            <a:off x="2051720" y="2924944"/>
            <a:ext cx="640871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4200" b="1" cap="all" dirty="0">
                <a:solidFill>
                  <a:schemeClr val="bg1"/>
                </a:solidFill>
                <a:latin typeface="Calibri" pitchFamily="34" charset="0"/>
                <a:cs typeface="Calibri" pitchFamily="34" charset="0"/>
              </a:rPr>
              <a:t>OPEN</a:t>
            </a:r>
            <a:r>
              <a:rPr lang="en-US" sz="3000" b="1" dirty="0">
                <a:solidFill>
                  <a:srgbClr val="FFFFFF"/>
                </a:solidFill>
                <a:latin typeface="Calibri" pitchFamily="34" charset="0"/>
                <a:cs typeface="Calibri" pitchFamily="34" charset="0"/>
              </a:rPr>
              <a:t> </a:t>
            </a:r>
            <a:r>
              <a:rPr lang="en-US" sz="4200" b="1" cap="all" dirty="0">
                <a:solidFill>
                  <a:schemeClr val="bg1"/>
                </a:solidFill>
                <a:latin typeface="Calibri" pitchFamily="34" charset="0"/>
                <a:cs typeface="Calibri" pitchFamily="34" charset="0"/>
              </a:rPr>
              <a:t>TRADE AND MARKET ACCESS POLICY</a:t>
            </a:r>
          </a:p>
          <a:p>
            <a:pPr eaLnBrk="1" hangingPunct="1"/>
            <a:endParaRPr lang="de-DE" dirty="0"/>
          </a:p>
        </p:txBody>
      </p:sp>
    </p:spTree>
    <p:extLst>
      <p:ext uri="{BB962C8B-B14F-4D97-AF65-F5344CB8AC3E}">
        <p14:creationId xmlns:p14="http://schemas.microsoft.com/office/powerpoint/2010/main" val="309976041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467544" y="1412776"/>
            <a:ext cx="7429500" cy="360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000" b="1" dirty="0" smtClean="0">
                <a:solidFill>
                  <a:schemeClr val="tx1"/>
                </a:solidFill>
                <a:latin typeface="Calibri" pitchFamily="34" charset="0"/>
                <a:ea typeface="PMingLiU" pitchFamily="18" charset="-120"/>
                <a:cs typeface="Calibri" pitchFamily="34" charset="0"/>
              </a:rPr>
              <a:t>Reduced tariff structure with low tariff dispersion </a:t>
            </a:r>
            <a:endParaRPr lang="es-ES" sz="1000" b="1" dirty="0" smtClean="0">
              <a:solidFill>
                <a:schemeClr val="tx1"/>
              </a:solidFill>
              <a:latin typeface="Calibri" pitchFamily="34" charset="0"/>
              <a:ea typeface="PMingLiU" pitchFamily="18" charset="-120"/>
              <a:cs typeface="Calibri" pitchFamily="34" charset="0"/>
            </a:endParaRPr>
          </a:p>
        </p:txBody>
      </p:sp>
      <p:sp>
        <p:nvSpPr>
          <p:cNvPr id="39973" name="Text Box 46"/>
          <p:cNvSpPr txBox="1">
            <a:spLocks noChangeArrowheads="1"/>
          </p:cNvSpPr>
          <p:nvPr/>
        </p:nvSpPr>
        <p:spPr bwMode="auto">
          <a:xfrm>
            <a:off x="683568" y="6237312"/>
            <a:ext cx="76787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100" dirty="0" smtClean="0">
                <a:solidFill>
                  <a:srgbClr val="000000"/>
                </a:solidFill>
                <a:latin typeface="Calibri" pitchFamily="34" charset="0"/>
              </a:rPr>
              <a:t>2</a:t>
            </a:r>
            <a:r>
              <a:rPr lang="en-US" sz="1100" dirty="0">
                <a:solidFill>
                  <a:srgbClr val="000000"/>
                </a:solidFill>
                <a:latin typeface="Calibri" pitchFamily="34" charset="0"/>
              </a:rPr>
              <a:t>/ Sub-tariff of Chapter 98  Goods with special treatment of duties tariff</a:t>
            </a:r>
          </a:p>
          <a:p>
            <a:pPr eaLnBrk="1" hangingPunct="1"/>
            <a:r>
              <a:rPr lang="en-US" sz="1100" dirty="0">
                <a:solidFill>
                  <a:srgbClr val="000000"/>
                </a:solidFill>
                <a:latin typeface="Calibri" pitchFamily="34" charset="0"/>
              </a:rPr>
              <a:t>Source: SUNAT – </a:t>
            </a:r>
            <a:r>
              <a:rPr lang="en-US" sz="1100" dirty="0" smtClean="0">
                <a:solidFill>
                  <a:srgbClr val="000000"/>
                </a:solidFill>
                <a:latin typeface="Calibri" pitchFamily="34" charset="0"/>
              </a:rPr>
              <a:t>MEF</a:t>
            </a:r>
            <a:endParaRPr lang="en-US" sz="1100" dirty="0">
              <a:solidFill>
                <a:srgbClr val="000000"/>
              </a:solidFill>
              <a:latin typeface="Calibri" pitchFamily="34" charset="0"/>
            </a:endParaRPr>
          </a:p>
        </p:txBody>
      </p:sp>
      <p:sp>
        <p:nvSpPr>
          <p:cNvPr id="39974" name="Text Box 17"/>
          <p:cNvSpPr txBox="1">
            <a:spLocks noChangeArrowheads="1"/>
          </p:cNvSpPr>
          <p:nvPr/>
        </p:nvSpPr>
        <p:spPr bwMode="auto">
          <a:xfrm>
            <a:off x="241300" y="252413"/>
            <a:ext cx="5338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57200"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spcBef>
                <a:spcPts val="1800"/>
              </a:spcBef>
              <a:buClr>
                <a:srgbClr val="FFFFFF"/>
              </a:buClr>
            </a:pPr>
            <a:r>
              <a:rPr lang="en-US" sz="2400" b="1" dirty="0" smtClean="0">
                <a:effectLst>
                  <a:outerShdw blurRad="38100" dist="38100" dir="2700000" algn="tl">
                    <a:srgbClr val="000000">
                      <a:alpha val="43137"/>
                    </a:srgbClr>
                  </a:outerShdw>
                </a:effectLst>
                <a:latin typeface="Arial Narrow" pitchFamily="34" charset="0"/>
                <a:cs typeface="Tahoma" pitchFamily="34" charset="0"/>
              </a:rPr>
              <a:t>3. FRIENDLY</a:t>
            </a:r>
            <a:r>
              <a:rPr lang="en-US" b="1" dirty="0" smtClean="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graphicFrame>
        <p:nvGraphicFramePr>
          <p:cNvPr id="6" name="Group 95"/>
          <p:cNvGraphicFramePr>
            <a:graphicFrameLocks noGrp="1"/>
          </p:cNvGraphicFramePr>
          <p:nvPr>
            <p:extLst>
              <p:ext uri="{D42A27DB-BD31-4B8C-83A1-F6EECF244321}">
                <p14:modId xmlns:p14="http://schemas.microsoft.com/office/powerpoint/2010/main" val="149060980"/>
              </p:ext>
            </p:extLst>
          </p:nvPr>
        </p:nvGraphicFramePr>
        <p:xfrm>
          <a:off x="1547664" y="1926353"/>
          <a:ext cx="6070600" cy="3806903"/>
        </p:xfrm>
        <a:graphic>
          <a:graphicData uri="http://schemas.openxmlformats.org/drawingml/2006/table">
            <a:tbl>
              <a:tblPr/>
              <a:tblGrid>
                <a:gridCol w="1855788"/>
                <a:gridCol w="1644674"/>
                <a:gridCol w="2570138"/>
              </a:tblGrid>
              <a:tr h="42862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LEVELS OF ADVALOREM</a:t>
                      </a:r>
                      <a:endParaRPr kumimoji="0" lang="en-US" altLang="zh-TW" sz="1600" b="1" i="0" u="none" strike="noStrike" cap="none" normalizeH="0" baseline="0" dirty="0" smtClean="0">
                        <a:ln>
                          <a:noFill/>
                        </a:ln>
                        <a:solidFill>
                          <a:schemeClr val="bg1"/>
                        </a:solidFill>
                        <a:effectLst/>
                        <a:latin typeface="Calibri" pitchFamily="34" charset="0"/>
                        <a:ea typeface="PMingLiU"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TARIFF LINES </a:t>
                      </a:r>
                      <a:r>
                        <a:rPr kumimoji="0" lang="es-ES" altLang="zh-TW" sz="10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2/</a:t>
                      </a:r>
                      <a:endParaRPr kumimoji="0" lang="es-ES" altLang="zh-TW" sz="1000" b="1" i="0" u="none" strike="noStrike" cap="none" normalizeH="0" baseline="0" dirty="0" smtClean="0">
                        <a:ln>
                          <a:noFill/>
                        </a:ln>
                        <a:solidFill>
                          <a:schemeClr val="bg1"/>
                        </a:solidFill>
                        <a:effectLst/>
                        <a:latin typeface="Calibri" pitchFamily="34" charset="0"/>
                        <a:ea typeface="PMingLiU"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s-PE"/>
                    </a:p>
                  </a:txBody>
                  <a:tcPr/>
                </a:tc>
              </a:tr>
              <a:tr h="438157">
                <a:tc v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PROPORTION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Narrow" pitchFamily="34" charset="0"/>
                          <a:ea typeface="PMingLiU"/>
                          <a:cs typeface="PMingLiU"/>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0" i="0" u="none" strike="noStrike" cap="none" normalizeH="0" baseline="0" dirty="0" smtClean="0">
                          <a:ln>
                            <a:noFill/>
                          </a:ln>
                          <a:solidFill>
                            <a:schemeClr val="tx1"/>
                          </a:solidFill>
                          <a:effectLst/>
                          <a:latin typeface="Arial Narrow" pitchFamily="34" charset="0"/>
                          <a:ea typeface="DFKai-SB"/>
                          <a:cs typeface="Times New Roman" pitchFamily="18" charset="0"/>
                        </a:rPr>
                        <a:t>4,224</a:t>
                      </a:r>
                      <a:endParaRPr kumimoji="0" lang="es-ES" altLang="zh-TW" sz="1600" b="0" i="0" u="none" strike="noStrike" cap="none" normalizeH="0" baseline="0" dirty="0" smtClean="0">
                        <a:ln>
                          <a:noFill/>
                        </a:ln>
                        <a:solidFill>
                          <a:schemeClr val="tx1"/>
                        </a:solidFill>
                        <a:effectLst/>
                        <a:latin typeface="Arial Narrow" pitchFamily="34" charset="0"/>
                        <a:ea typeface="PMingLiU"/>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DFKai-SB"/>
                          <a:cs typeface="Times New Roman" pitchFamily="18" charset="0"/>
                        </a:rPr>
                        <a:t>55.9%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Narrow" pitchFamily="34" charset="0"/>
                          <a:ea typeface="PMingLiU"/>
                          <a:cs typeface="PMingLiU"/>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0" i="0" u="none" strike="noStrike" cap="none" normalizeH="0" baseline="0" smtClean="0">
                          <a:ln>
                            <a:noFill/>
                          </a:ln>
                          <a:solidFill>
                            <a:schemeClr val="tx1"/>
                          </a:solidFill>
                          <a:effectLst/>
                          <a:latin typeface="Arial Narrow" pitchFamily="34" charset="0"/>
                          <a:ea typeface="DFKai-SB"/>
                          <a:cs typeface="Times New Roman" pitchFamily="18" charset="0"/>
                        </a:rPr>
                        <a:t>2,538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DFKai-SB"/>
                          <a:cs typeface="Times New Roman" pitchFamily="18" charset="0"/>
                        </a:rPr>
                        <a:t>33.6%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Narrow" pitchFamily="34" charset="0"/>
                          <a:ea typeface="PMingLiU"/>
                          <a:cs typeface="PMingLiU"/>
                        </a:rPr>
                        <a:t>11%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altLang="zh-TW" sz="1600" b="0" i="0" u="none" strike="noStrike" cap="none" normalizeH="0" baseline="0" smtClean="0">
                          <a:ln>
                            <a:noFill/>
                          </a:ln>
                          <a:solidFill>
                            <a:schemeClr val="tx1"/>
                          </a:solidFill>
                          <a:effectLst/>
                          <a:latin typeface="Arial Narrow" pitchFamily="34" charset="0"/>
                          <a:ea typeface="PMingLiU"/>
                          <a:cs typeface="Times New Roman" pitchFamily="18" charset="0"/>
                        </a:rPr>
                        <a:t>792</a:t>
                      </a:r>
                      <a:endParaRPr kumimoji="0" lang="es-ES" altLang="zh-TW" sz="1600" b="0" i="0" u="none" strike="noStrike" cap="none" normalizeH="0" baseline="0" smtClean="0">
                        <a:ln>
                          <a:noFill/>
                        </a:ln>
                        <a:solidFill>
                          <a:schemeClr val="tx1"/>
                        </a:solidFill>
                        <a:effectLst/>
                        <a:latin typeface="Arial Narrow" pitchFamily="34" charset="0"/>
                        <a:ea typeface="PMingLiU"/>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ea typeface="DFKai-SB"/>
                          <a:cs typeface="Times New Roman" pitchFamily="18" charset="0"/>
                        </a:rPr>
                        <a:t>10.5%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Narrow" pitchFamily="34" charset="0"/>
                          <a:ea typeface="PMingLiU"/>
                          <a:cs typeface="PMingLiU"/>
                        </a:rPr>
                        <a:t>Total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Arial Narrow" pitchFamily="34" charset="0"/>
                          <a:ea typeface="PMingLiU"/>
                          <a:cs typeface="PMingLiU"/>
                        </a:rPr>
                        <a:t>7,554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Narrow" pitchFamily="34" charset="0"/>
                          <a:ea typeface="PMingLiU"/>
                          <a:cs typeface="PMingLiU"/>
                        </a:rPr>
                        <a:t>100 %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49214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EFFECTIVE AVERAGE TARIFF %</a:t>
                      </a:r>
                      <a:endParaRPr kumimoji="0" lang="en-U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bg1"/>
                          </a:solidFill>
                          <a:effectLst/>
                          <a:latin typeface="Arial Narrow" pitchFamily="34" charset="0"/>
                          <a:ea typeface="PMingLiU"/>
                          <a:cs typeface="PMingLiU"/>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r>
              <a:tr h="49214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kern="1200" cap="none" normalizeH="0" baseline="0" dirty="0" smtClean="0">
                          <a:ln>
                            <a:noFill/>
                          </a:ln>
                          <a:solidFill>
                            <a:schemeClr val="bg1"/>
                          </a:solidFill>
                          <a:effectLst/>
                          <a:latin typeface="Calibri" pitchFamily="34" charset="0"/>
                          <a:ea typeface="DFKai-SB" pitchFamily="65" charset="-120"/>
                          <a:cs typeface="Times New Roman" pitchFamily="18" charset="0"/>
                        </a:rPr>
                        <a:t>EFFECTIVE</a:t>
                      </a:r>
                      <a:r>
                        <a:rPr kumimoji="0" lang="es-ES" altLang="zh-TW" sz="1600" b="1" i="0" u="none" strike="noStrike" cap="none" normalizeH="0" baseline="0" dirty="0" smtClean="0">
                          <a:ln>
                            <a:noFill/>
                          </a:ln>
                          <a:solidFill>
                            <a:schemeClr val="bg1"/>
                          </a:solidFill>
                          <a:effectLst/>
                          <a:latin typeface="Arial Narrow" pitchFamily="34" charset="0"/>
                          <a:ea typeface="DFKai-SB"/>
                          <a:cs typeface="Times New Roman" pitchFamily="18" charset="0"/>
                        </a:rPr>
                        <a:t> </a:t>
                      </a:r>
                      <a:r>
                        <a:rPr kumimoji="0" lang="es-ES" altLang="zh-TW" sz="1600" b="1" i="0" u="none" strike="noStrike" kern="1200" cap="none" normalizeH="0" baseline="0" dirty="0" smtClean="0">
                          <a:ln>
                            <a:noFill/>
                          </a:ln>
                          <a:solidFill>
                            <a:schemeClr val="bg1"/>
                          </a:solidFill>
                          <a:effectLst/>
                          <a:latin typeface="Calibri" pitchFamily="34" charset="0"/>
                          <a:ea typeface="DFKai-SB" pitchFamily="65" charset="-120"/>
                          <a:cs typeface="Times New Roman" pitchFamily="18" charset="0"/>
                        </a:rPr>
                        <a:t>TARIFF </a:t>
                      </a:r>
                      <a:r>
                        <a:rPr kumimoji="0" lang="es-ES" altLang="zh-TW" sz="1600" b="1" i="0" u="none" strike="noStrike" cap="none" normalizeH="0" baseline="0" dirty="0" smtClean="0">
                          <a:ln>
                            <a:noFill/>
                          </a:ln>
                          <a:solidFill>
                            <a:schemeClr val="bg1"/>
                          </a:solidFill>
                          <a:effectLst/>
                          <a:latin typeface="Arial Narrow" pitchFamily="34" charset="0"/>
                          <a:ea typeface="DFKai-SB"/>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bg1"/>
                          </a:solidFill>
                          <a:effectLst/>
                          <a:latin typeface="Arial Narrow" pitchFamily="34" charset="0"/>
                          <a:ea typeface="PMingLiU"/>
                          <a:cs typeface="PMingLiU"/>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r>
              <a:tr h="4937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bg1"/>
                          </a:solidFill>
                          <a:effectLst/>
                          <a:latin typeface="Calibri" pitchFamily="34" charset="0"/>
                          <a:ea typeface="PMingLiU" pitchFamily="18" charset="-120"/>
                          <a:cs typeface="Arial" charset="0"/>
                        </a:rPr>
                        <a:t>STANDARD DEVIATION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bg1"/>
                          </a:solidFill>
                          <a:effectLst/>
                          <a:latin typeface="Arial Narrow" pitchFamily="34" charset="0"/>
                          <a:ea typeface="PMingLiU"/>
                          <a:cs typeface="PMingLiU"/>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r>
            </a:tbl>
          </a:graphicData>
        </a:graphic>
      </p:graphicFrame>
    </p:spTree>
    <p:extLst>
      <p:ext uri="{BB962C8B-B14F-4D97-AF65-F5344CB8AC3E}">
        <p14:creationId xmlns:p14="http://schemas.microsoft.com/office/powerpoint/2010/main" val="212373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3" cstate="print">
            <a:extLst>
              <a:ext uri="{28A0092B-C50C-407E-A947-70E740481C1C}">
                <a14:useLocalDpi xmlns:a14="http://schemas.microsoft.com/office/drawing/2010/main" val="0"/>
              </a:ext>
            </a:extLst>
          </a:blip>
          <a:srcRect l="4874"/>
          <a:stretch/>
        </p:blipFill>
        <p:spPr>
          <a:xfrm>
            <a:off x="0" y="2348880"/>
            <a:ext cx="9144000" cy="3960440"/>
          </a:xfrm>
          <a:prstGeom prst="rect">
            <a:avLst/>
          </a:prstGeom>
        </p:spPr>
      </p:pic>
      <p:sp>
        <p:nvSpPr>
          <p:cNvPr id="40963" name="50 CuadroTexto"/>
          <p:cNvSpPr txBox="1">
            <a:spLocks noChangeArrowheads="1"/>
          </p:cNvSpPr>
          <p:nvPr/>
        </p:nvSpPr>
        <p:spPr bwMode="auto">
          <a:xfrm>
            <a:off x="1228895" y="6414293"/>
            <a:ext cx="14287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buClr>
                <a:srgbClr val="808080"/>
              </a:buClr>
            </a:pPr>
            <a:r>
              <a:rPr lang="en-US" sz="1100" dirty="0" smtClean="0">
                <a:latin typeface="Arial Narrow" pitchFamily="34" charset="0"/>
              </a:rPr>
              <a:t>Agreements in force</a:t>
            </a:r>
            <a:endParaRPr lang="en-US" sz="1100" dirty="0">
              <a:latin typeface="Arial Narrow" pitchFamily="34" charset="0"/>
            </a:endParaRPr>
          </a:p>
        </p:txBody>
      </p:sp>
      <p:sp>
        <p:nvSpPr>
          <p:cNvPr id="56" name="55 Rectángulo"/>
          <p:cNvSpPr/>
          <p:nvPr/>
        </p:nvSpPr>
        <p:spPr>
          <a:xfrm>
            <a:off x="2821411" y="6480175"/>
            <a:ext cx="176213" cy="1301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Narrow" pitchFamily="34" charset="0"/>
              <a:cs typeface="Arial" charset="0"/>
            </a:endParaRPr>
          </a:p>
        </p:txBody>
      </p:sp>
      <p:sp>
        <p:nvSpPr>
          <p:cNvPr id="40968" name="Text Box 17"/>
          <p:cNvSpPr txBox="1">
            <a:spLocks noChangeArrowheads="1"/>
          </p:cNvSpPr>
          <p:nvPr/>
        </p:nvSpPr>
        <p:spPr bwMode="auto">
          <a:xfrm>
            <a:off x="138113" y="227013"/>
            <a:ext cx="5643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57200"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ct val="50000"/>
              </a:spcBef>
            </a:pPr>
            <a:r>
              <a:rPr lang="en-US" sz="2400" b="1" dirty="0">
                <a:latin typeface="+mn-lt"/>
                <a:cs typeface="Tahoma" pitchFamily="34" charset="0"/>
              </a:rPr>
              <a:t>OPEN</a:t>
            </a:r>
            <a:r>
              <a:rPr lang="en-US" sz="2400" b="1" dirty="0">
                <a:solidFill>
                  <a:srgbClr val="000000"/>
                </a:solidFill>
                <a:latin typeface="+mn-lt"/>
                <a:cs typeface="Calibri" pitchFamily="34" charset="0"/>
              </a:rPr>
              <a:t> </a:t>
            </a:r>
            <a:r>
              <a:rPr lang="en-US" sz="2400" b="1" dirty="0">
                <a:latin typeface="+mn-lt"/>
                <a:cs typeface="Tahoma" pitchFamily="34" charset="0"/>
              </a:rPr>
              <a:t>TRADE</a:t>
            </a:r>
            <a:r>
              <a:rPr lang="en-US" sz="2400" b="1" dirty="0">
                <a:solidFill>
                  <a:srgbClr val="000000"/>
                </a:solidFill>
                <a:latin typeface="+mn-lt"/>
                <a:cs typeface="Calibri" pitchFamily="34" charset="0"/>
              </a:rPr>
              <a:t> </a:t>
            </a:r>
            <a:r>
              <a:rPr lang="en-US" sz="2400" b="1" dirty="0">
                <a:latin typeface="+mn-lt"/>
                <a:cs typeface="Tahoma" pitchFamily="34" charset="0"/>
              </a:rPr>
              <a:t>AND</a:t>
            </a:r>
            <a:r>
              <a:rPr lang="en-US" sz="2400" b="1" dirty="0">
                <a:solidFill>
                  <a:srgbClr val="000000"/>
                </a:solidFill>
                <a:latin typeface="+mn-lt"/>
                <a:cs typeface="Calibri" pitchFamily="34" charset="0"/>
              </a:rPr>
              <a:t> </a:t>
            </a:r>
            <a:r>
              <a:rPr lang="en-US" sz="2400" b="1" dirty="0">
                <a:latin typeface="+mn-lt"/>
                <a:cs typeface="Tahoma" pitchFamily="34" charset="0"/>
              </a:rPr>
              <a:t>MARKET</a:t>
            </a:r>
            <a:r>
              <a:rPr lang="en-US" sz="2400" b="1" dirty="0">
                <a:solidFill>
                  <a:srgbClr val="000000"/>
                </a:solidFill>
                <a:latin typeface="+mn-lt"/>
                <a:cs typeface="Calibri" pitchFamily="34" charset="0"/>
              </a:rPr>
              <a:t> </a:t>
            </a:r>
            <a:r>
              <a:rPr lang="en-US" sz="2400" b="1" dirty="0">
                <a:latin typeface="+mn-lt"/>
                <a:cs typeface="Tahoma" pitchFamily="34" charset="0"/>
              </a:rPr>
              <a:t>ACCESS</a:t>
            </a:r>
            <a:r>
              <a:rPr lang="en-US" sz="2400" b="1" dirty="0">
                <a:solidFill>
                  <a:srgbClr val="000000"/>
                </a:solidFill>
                <a:latin typeface="+mn-lt"/>
                <a:cs typeface="Calibri" pitchFamily="34" charset="0"/>
              </a:rPr>
              <a:t> </a:t>
            </a:r>
            <a:r>
              <a:rPr lang="en-US" sz="2400" b="1" dirty="0">
                <a:latin typeface="+mn-lt"/>
                <a:cs typeface="Tahoma" pitchFamily="34" charset="0"/>
              </a:rPr>
              <a:t>POLICY</a:t>
            </a:r>
          </a:p>
        </p:txBody>
      </p:sp>
      <p:sp>
        <p:nvSpPr>
          <p:cNvPr id="40969" name="Rectangle 83"/>
          <p:cNvSpPr>
            <a:spLocks noChangeArrowheads="1"/>
          </p:cNvSpPr>
          <p:nvPr/>
        </p:nvSpPr>
        <p:spPr bwMode="auto">
          <a:xfrm>
            <a:off x="254000" y="1412875"/>
            <a:ext cx="8389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b="1">
                <a:solidFill>
                  <a:srgbClr val="000000"/>
                </a:solidFill>
                <a:latin typeface="Calibri" pitchFamily="34" charset="0"/>
                <a:ea typeface="宋体" pitchFamily="2" charset="-122"/>
                <a:cs typeface="Calibri" pitchFamily="34" charset="0"/>
              </a:rPr>
              <a:t>Working to become a globalized economy,</a:t>
            </a:r>
          </a:p>
          <a:p>
            <a:r>
              <a:rPr lang="en-US" altLang="zh-CN" b="1">
                <a:solidFill>
                  <a:srgbClr val="000000"/>
                </a:solidFill>
                <a:latin typeface="Calibri" pitchFamily="34" charset="0"/>
                <a:ea typeface="宋体" pitchFamily="2" charset="-122"/>
                <a:cs typeface="Calibri" pitchFamily="34" charset="0"/>
              </a:rPr>
              <a:t>                    with preferential access to the world’s largest markets</a:t>
            </a:r>
          </a:p>
        </p:txBody>
      </p:sp>
      <p:cxnSp>
        <p:nvCxnSpPr>
          <p:cNvPr id="13" name="12 Conector recto"/>
          <p:cNvCxnSpPr/>
          <p:nvPr/>
        </p:nvCxnSpPr>
        <p:spPr>
          <a:xfrm>
            <a:off x="325438" y="235585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971" name="54 CuadroTexto"/>
          <p:cNvSpPr txBox="1">
            <a:spLocks noChangeArrowheads="1"/>
          </p:cNvSpPr>
          <p:nvPr/>
        </p:nvSpPr>
        <p:spPr bwMode="auto">
          <a:xfrm>
            <a:off x="3076947" y="6441885"/>
            <a:ext cx="2143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buClr>
                <a:srgbClr val="808080"/>
              </a:buClr>
            </a:pPr>
            <a:r>
              <a:rPr lang="es-ES_tradnl" sz="1100" dirty="0">
                <a:latin typeface="Arial Narrow" pitchFamily="34" charset="0"/>
              </a:rPr>
              <a:t> </a:t>
            </a:r>
            <a:r>
              <a:rPr lang="en-US" sz="1100" dirty="0">
                <a:latin typeface="Arial Narrow" pitchFamily="34" charset="0"/>
              </a:rPr>
              <a:t>Agreements under  negotiations</a:t>
            </a:r>
          </a:p>
        </p:txBody>
      </p:sp>
      <p:sp>
        <p:nvSpPr>
          <p:cNvPr id="2" name="1 Rectángulo redondeado"/>
          <p:cNvSpPr/>
          <p:nvPr/>
        </p:nvSpPr>
        <p:spPr>
          <a:xfrm>
            <a:off x="6804248" y="4246115"/>
            <a:ext cx="1696842" cy="2111843"/>
          </a:xfrm>
          <a:prstGeom prst="roundRect">
            <a:avLst/>
          </a:prstGeom>
          <a:effectLst>
            <a:glow rad="63500">
              <a:schemeClr val="accent4">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r>
              <a:rPr lang="en-US" sz="1200" smtClean="0">
                <a:solidFill>
                  <a:srgbClr val="000000"/>
                </a:solidFill>
              </a:rPr>
              <a:t>These countries stand for enlarged market of over </a:t>
            </a:r>
            <a:r>
              <a:rPr lang="en-US" sz="1200" b="1" smtClean="0">
                <a:solidFill>
                  <a:srgbClr val="000000"/>
                </a:solidFill>
              </a:rPr>
              <a:t>4 billion people </a:t>
            </a:r>
            <a:r>
              <a:rPr lang="en-US" sz="1200" smtClean="0">
                <a:solidFill>
                  <a:srgbClr val="000000"/>
                </a:solidFill>
              </a:rPr>
              <a:t>with a joint GDP over US$ 56 billion</a:t>
            </a:r>
            <a:br>
              <a:rPr lang="en-US" sz="1200" smtClean="0">
                <a:solidFill>
                  <a:srgbClr val="000000"/>
                </a:solidFill>
              </a:rPr>
            </a:br>
            <a:r>
              <a:rPr lang="en-US" sz="1200" smtClean="0">
                <a:solidFill>
                  <a:srgbClr val="000000"/>
                </a:solidFill>
              </a:rPr>
              <a:t/>
            </a:r>
            <a:br>
              <a:rPr lang="en-US" sz="1200" smtClean="0">
                <a:solidFill>
                  <a:srgbClr val="000000"/>
                </a:solidFill>
              </a:rPr>
            </a:br>
            <a:r>
              <a:rPr lang="en-US" sz="1200" smtClean="0">
                <a:solidFill>
                  <a:srgbClr val="000000"/>
                </a:solidFill>
              </a:rPr>
              <a:t>96% of Peruvian exports </a:t>
            </a:r>
            <a:endParaRPr lang="es-PE" sz="1200" smtClean="0">
              <a:solidFill>
                <a:srgbClr val="FFFFFF"/>
              </a:solidFill>
            </a:endParaRPr>
          </a:p>
        </p:txBody>
      </p:sp>
      <p:sp>
        <p:nvSpPr>
          <p:cNvPr id="15" name="14 Flecha abajo"/>
          <p:cNvSpPr/>
          <p:nvPr/>
        </p:nvSpPr>
        <p:spPr>
          <a:xfrm>
            <a:off x="7429500" y="5572125"/>
            <a:ext cx="285750" cy="214313"/>
          </a:xfrm>
          <a:prstGeom prst="downArrow">
            <a:avLst/>
          </a:prstGeom>
          <a:solidFill>
            <a:srgbClr val="C00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solidFill>
                <a:srgbClr val="FFFFFF"/>
              </a:solidFill>
              <a:cs typeface="Arial" charset="0"/>
            </a:endParaRPr>
          </a:p>
        </p:txBody>
      </p:sp>
      <p:sp>
        <p:nvSpPr>
          <p:cNvPr id="17" name="16 Rectángulo"/>
          <p:cNvSpPr/>
          <p:nvPr/>
        </p:nvSpPr>
        <p:spPr>
          <a:xfrm>
            <a:off x="1116186" y="6453336"/>
            <a:ext cx="112710" cy="137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Narrow" pitchFamily="34" charset="0"/>
              <a:cs typeface="Arial" charset="0"/>
            </a:endParaRPr>
          </a:p>
        </p:txBody>
      </p:sp>
    </p:spTree>
    <p:extLst>
      <p:ext uri="{BB962C8B-B14F-4D97-AF65-F5344CB8AC3E}">
        <p14:creationId xmlns:p14="http://schemas.microsoft.com/office/powerpoint/2010/main" val="220740953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txBox="1">
            <a:spLocks noChangeArrowheads="1"/>
          </p:cNvSpPr>
          <p:nvPr/>
        </p:nvSpPr>
        <p:spPr bwMode="auto">
          <a:xfrm>
            <a:off x="2483768" y="2636912"/>
            <a:ext cx="6086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INVESTMENT</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OPPORTUNITIES</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IN</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ATTRACTIVE</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SECTORS</a:t>
            </a:r>
            <a:endParaRPr lang="es-ES" sz="4400" b="1" cap="all"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14624006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214282" y="402283"/>
            <a:ext cx="4462462" cy="400110"/>
          </a:xfrm>
          <a:prstGeom prst="rect">
            <a:avLst/>
          </a:prstGeom>
          <a:noFill/>
          <a:ln w="9525">
            <a:noFill/>
            <a:miter lim="800000"/>
            <a:headEnd/>
            <a:tailEnd/>
          </a:ln>
        </p:spPr>
        <p:txBody>
          <a:bodyPr lIns="54000" rIns="0">
            <a:spAutoFit/>
          </a:bodyPr>
          <a:lstStyle/>
          <a:p>
            <a:r>
              <a:rPr lang="en-US" b="1" dirty="0">
                <a:latin typeface="+mn-lt"/>
              </a:rPr>
              <a:t>AGRIBUSINESS SECTOR</a:t>
            </a:r>
            <a:endParaRPr lang="es-PE" dirty="0">
              <a:latin typeface="+mn-lt"/>
            </a:endParaRPr>
          </a:p>
        </p:txBody>
      </p:sp>
      <p:sp>
        <p:nvSpPr>
          <p:cNvPr id="5" name="Text Box 5"/>
          <p:cNvSpPr txBox="1">
            <a:spLocks noChangeArrowheads="1"/>
          </p:cNvSpPr>
          <p:nvPr/>
        </p:nvSpPr>
        <p:spPr bwMode="auto">
          <a:xfrm>
            <a:off x="4177605" y="1916832"/>
            <a:ext cx="4714875" cy="4009046"/>
          </a:xfrm>
          <a:prstGeom prst="rect">
            <a:avLst/>
          </a:prstGeom>
          <a:noFill/>
          <a:ln w="9525">
            <a:noFill/>
            <a:miter lim="800000"/>
            <a:headEnd/>
            <a:tailEnd/>
          </a:ln>
        </p:spPr>
        <p:txBody>
          <a:bodyPr>
            <a:spAutoFit/>
          </a:bodyPr>
          <a:lstStyle/>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Natural greenhouse</a:t>
            </a:r>
            <a:r>
              <a:rPr lang="es-ES" sz="1600" b="1" dirty="0" smtClean="0">
                <a:latin typeface="+mn-lt"/>
              </a:rPr>
              <a:t>.</a:t>
            </a:r>
            <a:endParaRPr lang="es-ES"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High agricultural yields:</a:t>
            </a:r>
            <a:r>
              <a:rPr lang="en-US" sz="1600" dirty="0">
                <a:latin typeface="+mn-lt"/>
              </a:rPr>
              <a:t> Sugarcane (2nd), Asparagus, Olives (3rd), Artichokes (4th), Grapes (6th) and Avocado (11th</a:t>
            </a:r>
            <a:r>
              <a:rPr lang="es-MX" sz="1600" dirty="0" smtClean="0">
                <a:latin typeface="+mn-lt"/>
              </a:rPr>
              <a:t>).</a:t>
            </a:r>
            <a:endParaRPr lang="es-MX"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Seasonal windows</a:t>
            </a:r>
            <a:r>
              <a:rPr lang="en-US" sz="1600" dirty="0">
                <a:latin typeface="+mn-lt"/>
              </a:rPr>
              <a:t> in major markets</a:t>
            </a:r>
            <a:r>
              <a:rPr lang="es-ES" sz="1600" dirty="0" smtClean="0">
                <a:latin typeface="+mn-lt"/>
              </a:rPr>
              <a:t>.</a:t>
            </a:r>
            <a:endParaRPr lang="es-ES"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The 100,000 ha of land currently devoted to agricultural exports are expected to double</a:t>
            </a:r>
            <a:r>
              <a:rPr lang="en-US" sz="1600" dirty="0">
                <a:latin typeface="+mn-lt"/>
              </a:rPr>
              <a:t> as a result of large agricultural irrigation and expansion existing projects</a:t>
            </a:r>
            <a:r>
              <a:rPr lang="es-ES" sz="1600" dirty="0" smtClean="0">
                <a:latin typeface="+mn-lt"/>
              </a:rPr>
              <a:t>.</a:t>
            </a:r>
            <a:endParaRPr lang="es-ES"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More than US$ 4.000 billion in exports of fresh</a:t>
            </a:r>
            <a:r>
              <a:rPr lang="en-US" sz="1600" dirty="0">
                <a:latin typeface="+mn-lt"/>
              </a:rPr>
              <a:t> and processed products to more than 145 countries</a:t>
            </a:r>
            <a:r>
              <a:rPr lang="es-MX" sz="1600" dirty="0" smtClean="0">
                <a:latin typeface="+mn-lt"/>
              </a:rPr>
              <a:t>. </a:t>
            </a:r>
            <a:endParaRPr lang="es-MX"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Organic and Natural Products with high export potential</a:t>
            </a:r>
            <a:r>
              <a:rPr lang="es-MX" sz="1600" b="1" dirty="0" smtClean="0">
                <a:latin typeface="+mn-lt"/>
              </a:rPr>
              <a:t>.</a:t>
            </a:r>
            <a:endParaRPr lang="zh-CN" altLang="es-MX" sz="1600" b="1" dirty="0">
              <a:latin typeface="+mn-lt"/>
              <a:ea typeface="宋体"/>
              <a:cs typeface="宋体"/>
              <a:sym typeface="Wingdings" pitchFamily="2" charset="2"/>
            </a:endParaRPr>
          </a:p>
        </p:txBody>
      </p:sp>
      <p:pic>
        <p:nvPicPr>
          <p:cNvPr id="1026" name="Picture 2" descr="W:\Promoción\Fototeca\Fotos Marca Pais\Agroindustria\Camposol\IMG_6709.jpg"/>
          <p:cNvPicPr>
            <a:picLocks noChangeAspect="1" noChangeArrowheads="1"/>
          </p:cNvPicPr>
          <p:nvPr/>
        </p:nvPicPr>
        <p:blipFill>
          <a:blip r:embed="rId3" cstate="email"/>
          <a:srcRect/>
          <a:stretch>
            <a:fillRect/>
          </a:stretch>
        </p:blipFill>
        <p:spPr bwMode="auto">
          <a:xfrm>
            <a:off x="395536" y="1628800"/>
            <a:ext cx="3707904" cy="4680520"/>
          </a:xfrm>
          <a:prstGeom prst="rect">
            <a:avLst/>
          </a:prstGeom>
          <a:noFill/>
        </p:spPr>
      </p:pic>
    </p:spTree>
    <p:extLst>
      <p:ext uri="{BB962C8B-B14F-4D97-AF65-F5344CB8AC3E}">
        <p14:creationId xmlns:p14="http://schemas.microsoft.com/office/powerpoint/2010/main" val="225059979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14282" y="357166"/>
            <a:ext cx="4248150" cy="400110"/>
          </a:xfrm>
          <a:prstGeom prst="rect">
            <a:avLst/>
          </a:prstGeom>
          <a:noFill/>
          <a:ln w="9525">
            <a:noFill/>
            <a:miter lim="800000"/>
            <a:headEnd/>
            <a:tailEnd/>
          </a:ln>
        </p:spPr>
        <p:txBody>
          <a:bodyPr lIns="54000" rIns="0">
            <a:spAutoFit/>
          </a:bodyPr>
          <a:lstStyle/>
          <a:p>
            <a:r>
              <a:rPr lang="en-US" b="1" dirty="0">
                <a:latin typeface="+mn-lt"/>
              </a:rPr>
              <a:t>FISHING SECTOR</a:t>
            </a:r>
            <a:endParaRPr lang="es-PE" dirty="0">
              <a:latin typeface="+mn-lt"/>
            </a:endParaRPr>
          </a:p>
        </p:txBody>
      </p:sp>
      <p:sp>
        <p:nvSpPr>
          <p:cNvPr id="33796" name="Text Box 5"/>
          <p:cNvSpPr txBox="1">
            <a:spLocks noChangeArrowheads="1"/>
          </p:cNvSpPr>
          <p:nvPr/>
        </p:nvSpPr>
        <p:spPr bwMode="auto">
          <a:xfrm>
            <a:off x="3851920" y="2003121"/>
            <a:ext cx="4824536" cy="3010055"/>
          </a:xfrm>
          <a:prstGeom prst="rect">
            <a:avLst/>
          </a:prstGeom>
          <a:noFill/>
          <a:ln w="9525">
            <a:noFill/>
            <a:miter lim="800000"/>
            <a:headEnd/>
            <a:tailEnd/>
          </a:ln>
        </p:spPr>
        <p:txBody>
          <a:bodyPr wrap="square">
            <a:spAutoFit/>
          </a:bodyPr>
          <a:lstStyle/>
          <a:p>
            <a:pPr marL="742950" lvl="1" indent="-285750" algn="just">
              <a:lnSpc>
                <a:spcPct val="90000"/>
              </a:lnSpc>
              <a:spcBef>
                <a:spcPts val="600"/>
              </a:spcBef>
              <a:spcAft>
                <a:spcPts val="1200"/>
              </a:spcAft>
              <a:buClr>
                <a:srgbClr val="FF0000"/>
              </a:buClr>
              <a:buFont typeface="Wingdings" pitchFamily="2" charset="2"/>
              <a:buChar char="Ø"/>
            </a:pPr>
            <a:endParaRPr lang="es-MX" altLang="zh-CN" sz="1600" b="1" dirty="0">
              <a:latin typeface="+mn-lt"/>
              <a:ea typeface="宋体"/>
              <a:cs typeface="宋体"/>
            </a:endParaRPr>
          </a:p>
          <a:p>
            <a:pPr marL="742950" lvl="1" indent="-285750" algn="just">
              <a:lnSpc>
                <a:spcPct val="90000"/>
              </a:lnSpc>
              <a:spcBef>
                <a:spcPts val="600"/>
              </a:spcBef>
              <a:spcAft>
                <a:spcPts val="1200"/>
              </a:spcAft>
              <a:buClr>
                <a:srgbClr val="FF0000"/>
              </a:buClr>
              <a:buFont typeface="Wingdings" pitchFamily="2" charset="2"/>
              <a:buChar char="v"/>
            </a:pPr>
            <a:r>
              <a:rPr lang="en-US" sz="1600" b="1" dirty="0">
                <a:latin typeface="+mn-lt"/>
              </a:rPr>
              <a:t>Extensive fishing coastline (3,080 km)</a:t>
            </a:r>
            <a:r>
              <a:rPr lang="en-US" sz="1600" dirty="0">
                <a:latin typeface="+mn-lt"/>
              </a:rPr>
              <a:t> and </a:t>
            </a:r>
            <a:r>
              <a:rPr lang="en-US" sz="1600" b="1" dirty="0">
                <a:latin typeface="+mn-lt"/>
              </a:rPr>
              <a:t>"bodies of water"</a:t>
            </a:r>
            <a:r>
              <a:rPr lang="en-US" sz="1600" dirty="0">
                <a:latin typeface="+mn-lt"/>
              </a:rPr>
              <a:t> which offer favorable conditions for the development of marine and continental aquaculture</a:t>
            </a:r>
            <a:r>
              <a:rPr lang="es-MX" altLang="zh-CN" sz="1600" dirty="0" smtClean="0">
                <a:latin typeface="+mn-lt"/>
                <a:ea typeface="宋体"/>
                <a:cs typeface="宋体"/>
              </a:rPr>
              <a:t>.</a:t>
            </a:r>
            <a:endParaRPr lang="es-MX" altLang="zh-CN" sz="1600" dirty="0">
              <a:latin typeface="+mn-lt"/>
              <a:ea typeface="宋体"/>
              <a:cs typeface="宋体"/>
            </a:endParaRPr>
          </a:p>
          <a:p>
            <a:pPr marL="742950" lvl="1" indent="-285750" algn="just">
              <a:lnSpc>
                <a:spcPct val="90000"/>
              </a:lnSpc>
              <a:spcBef>
                <a:spcPts val="600"/>
              </a:spcBef>
              <a:spcAft>
                <a:spcPts val="1200"/>
              </a:spcAft>
              <a:buClr>
                <a:srgbClr val="FF0000"/>
              </a:buClr>
              <a:buFont typeface="Wingdings" pitchFamily="2" charset="2"/>
              <a:buChar char="v"/>
            </a:pPr>
            <a:r>
              <a:rPr lang="en-US" sz="1600" b="1" dirty="0">
                <a:latin typeface="+mn-lt"/>
              </a:rPr>
              <a:t>First worldwide exporter of fish oil</a:t>
            </a:r>
            <a:r>
              <a:rPr lang="es-MX" altLang="zh-CN" sz="1600" b="1" dirty="0" smtClean="0">
                <a:latin typeface="+mn-lt"/>
                <a:ea typeface="宋体"/>
                <a:cs typeface="宋体"/>
              </a:rPr>
              <a:t>.</a:t>
            </a:r>
            <a:endParaRPr lang="es-MX" altLang="zh-CN" sz="1600" b="1" dirty="0">
              <a:latin typeface="+mn-lt"/>
              <a:ea typeface="宋体"/>
              <a:cs typeface="宋体"/>
            </a:endParaRPr>
          </a:p>
          <a:p>
            <a:pPr marL="742950" lvl="1" indent="-285750" algn="just">
              <a:lnSpc>
                <a:spcPct val="90000"/>
              </a:lnSpc>
              <a:spcBef>
                <a:spcPts val="600"/>
              </a:spcBef>
              <a:spcAft>
                <a:spcPts val="1200"/>
              </a:spcAft>
              <a:buClr>
                <a:srgbClr val="FF0000"/>
              </a:buClr>
              <a:buFont typeface="Wingdings" pitchFamily="2" charset="2"/>
              <a:buChar char="v"/>
            </a:pPr>
            <a:r>
              <a:rPr lang="en-US" sz="1600" b="1" dirty="0">
                <a:latin typeface="+mn-lt"/>
              </a:rPr>
              <a:t>Distribution of Peruvian fish products to over 100 countries</a:t>
            </a:r>
            <a:r>
              <a:rPr lang="es-MX" altLang="zh-CN" sz="1600" b="1" dirty="0" smtClean="0">
                <a:latin typeface="+mn-lt"/>
                <a:ea typeface="宋体"/>
                <a:cs typeface="宋体"/>
              </a:rPr>
              <a:t>.</a:t>
            </a:r>
            <a:endParaRPr lang="es-MX" altLang="zh-CN" sz="1600" dirty="0">
              <a:latin typeface="+mn-lt"/>
              <a:ea typeface="宋体"/>
              <a:cs typeface="宋体"/>
            </a:endParaRPr>
          </a:p>
          <a:p>
            <a:pPr marL="742950" lvl="1" indent="-285750" algn="just">
              <a:lnSpc>
                <a:spcPct val="90000"/>
              </a:lnSpc>
              <a:spcBef>
                <a:spcPts val="600"/>
              </a:spcBef>
              <a:spcAft>
                <a:spcPts val="1200"/>
              </a:spcAft>
              <a:buClr>
                <a:srgbClr val="FF0000"/>
              </a:buClr>
              <a:buFont typeface="Wingdings" pitchFamily="2" charset="2"/>
              <a:buChar char="v"/>
            </a:pPr>
            <a:r>
              <a:rPr lang="en-US" sz="1600" b="1" dirty="0">
                <a:latin typeface="+mn-lt"/>
              </a:rPr>
              <a:t>Tendency to product diversification</a:t>
            </a:r>
            <a:r>
              <a:rPr lang="es-MX" altLang="zh-CN" sz="1600" b="1" dirty="0" smtClean="0">
                <a:latin typeface="+mn-lt"/>
                <a:ea typeface="宋体"/>
                <a:cs typeface="宋体"/>
              </a:rPr>
              <a:t>.</a:t>
            </a:r>
            <a:endParaRPr lang="es-MX" altLang="zh-CN" sz="1600" b="1" dirty="0">
              <a:latin typeface="+mn-lt"/>
              <a:ea typeface="宋体"/>
              <a:cs typeface="宋体"/>
            </a:endParaRPr>
          </a:p>
        </p:txBody>
      </p:sp>
      <p:pic>
        <p:nvPicPr>
          <p:cNvPr id="6" name="5 Imagen" descr="1142201_13589873.jpg"/>
          <p:cNvPicPr preferRelativeResize="0">
            <a:picLocks/>
          </p:cNvPicPr>
          <p:nvPr/>
        </p:nvPicPr>
        <p:blipFill>
          <a:blip r:embed="rId3" cstate="email"/>
          <a:stretch>
            <a:fillRect/>
          </a:stretch>
        </p:blipFill>
        <p:spPr>
          <a:xfrm rot="5400000">
            <a:off x="-252536" y="2348880"/>
            <a:ext cx="4608512" cy="331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142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14281" y="456762"/>
            <a:ext cx="4319587" cy="400110"/>
          </a:xfrm>
          <a:prstGeom prst="rect">
            <a:avLst/>
          </a:prstGeom>
          <a:solidFill>
            <a:schemeClr val="bg1"/>
          </a:solidFill>
          <a:ln w="9525">
            <a:noFill/>
            <a:miter lim="800000"/>
            <a:headEnd/>
            <a:tailEnd/>
          </a:ln>
        </p:spPr>
        <p:txBody>
          <a:bodyPr lIns="54000" rIns="0">
            <a:spAutoFit/>
          </a:bodyPr>
          <a:lstStyle/>
          <a:p>
            <a:r>
              <a:rPr lang="en-US" b="1" dirty="0" smtClean="0">
                <a:latin typeface="+mn-lt"/>
              </a:rPr>
              <a:t>INDUSTRY</a:t>
            </a:r>
            <a:endParaRPr lang="es-PE" dirty="0">
              <a:latin typeface="+mn-lt"/>
            </a:endParaRPr>
          </a:p>
        </p:txBody>
      </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r="39254"/>
          <a:stretch/>
        </p:blipFill>
        <p:spPr>
          <a:xfrm>
            <a:off x="395536" y="1844824"/>
            <a:ext cx="3495600" cy="3821971"/>
          </a:xfrm>
          <a:prstGeom prst="rect">
            <a:avLst/>
          </a:prstGeom>
        </p:spPr>
      </p:pic>
      <p:sp>
        <p:nvSpPr>
          <p:cNvPr id="8" name="Text Box 6"/>
          <p:cNvSpPr txBox="1">
            <a:spLocks noChangeArrowheads="1"/>
          </p:cNvSpPr>
          <p:nvPr/>
        </p:nvSpPr>
        <p:spPr bwMode="auto">
          <a:xfrm>
            <a:off x="3635896" y="1795198"/>
            <a:ext cx="5007329" cy="4250827"/>
          </a:xfrm>
          <a:prstGeom prst="rect">
            <a:avLst/>
          </a:prstGeom>
          <a:noFill/>
          <a:ln w="9525">
            <a:noFill/>
            <a:miter lim="800000"/>
            <a:headEnd/>
            <a:tailEnd/>
          </a:ln>
        </p:spPr>
        <p:txBody>
          <a:bodyPr wrap="square">
            <a:spAutoFit/>
          </a:bodyPr>
          <a:lstStyle/>
          <a:p>
            <a:pPr marL="742950" lvl="1" indent="-285750" algn="just">
              <a:lnSpc>
                <a:spcPct val="85000"/>
              </a:lnSpc>
              <a:spcBef>
                <a:spcPts val="600"/>
              </a:spcBef>
              <a:buClr>
                <a:srgbClr val="FF0000"/>
              </a:buClr>
              <a:buFont typeface="Wingdings" pitchFamily="2" charset="2"/>
              <a:buChar char="v"/>
            </a:pPr>
            <a:r>
              <a:rPr lang="en-US" sz="1800" b="1" dirty="0">
                <a:latin typeface="Arial Narrow" pitchFamily="34" charset="0"/>
                <a:ea typeface="宋体"/>
                <a:cs typeface="宋体"/>
              </a:rPr>
              <a:t>Manufacturing is the sector with highest weight (15.98%) in the formation of Peruvian GDP</a:t>
            </a:r>
            <a:endParaRPr lang="es-PE" sz="1800" b="1" dirty="0">
              <a:latin typeface="Arial Narrow" pitchFamily="34" charset="0"/>
              <a:ea typeface="宋体"/>
              <a:cs typeface="宋体"/>
            </a:endParaRPr>
          </a:p>
          <a:p>
            <a:pPr marL="742950" lvl="1" indent="-285750" algn="just">
              <a:lnSpc>
                <a:spcPct val="85000"/>
              </a:lnSpc>
              <a:spcBef>
                <a:spcPts val="600"/>
              </a:spcBef>
              <a:buClr>
                <a:srgbClr val="FF0000"/>
              </a:buClr>
              <a:buFont typeface="Wingdings" pitchFamily="2" charset="2"/>
              <a:buChar char="v"/>
            </a:pPr>
            <a:r>
              <a:rPr lang="en-US" sz="1800" b="1" dirty="0">
                <a:latin typeface="Arial Narrow" pitchFamily="34" charset="0"/>
                <a:ea typeface="宋体"/>
                <a:cs typeface="宋体"/>
              </a:rPr>
              <a:t>Generates 11% of employment and represents more than 70% of non traditional exports </a:t>
            </a:r>
            <a:r>
              <a:rPr lang="en-US" sz="1800" dirty="0">
                <a:latin typeface="Arial Narrow" pitchFamily="34" charset="0"/>
                <a:ea typeface="宋体"/>
                <a:cs typeface="宋体"/>
              </a:rPr>
              <a:t>with higher added value</a:t>
            </a:r>
            <a:endParaRPr lang="es-PE" sz="1800" dirty="0">
              <a:latin typeface="Arial Narrow" pitchFamily="34" charset="0"/>
              <a:ea typeface="宋体"/>
              <a:cs typeface="宋体"/>
            </a:endParaRPr>
          </a:p>
          <a:p>
            <a:pPr marL="742950" lvl="1" indent="-285750" algn="just">
              <a:lnSpc>
                <a:spcPct val="85000"/>
              </a:lnSpc>
              <a:spcBef>
                <a:spcPts val="600"/>
              </a:spcBef>
              <a:buClr>
                <a:srgbClr val="FF0000"/>
              </a:buClr>
              <a:buFont typeface="Wingdings" pitchFamily="2" charset="2"/>
              <a:buChar char="v"/>
            </a:pPr>
            <a:r>
              <a:rPr lang="en-US" sz="1800" b="1" dirty="0">
                <a:latin typeface="Arial Narrow" pitchFamily="34" charset="0"/>
                <a:ea typeface="宋体"/>
                <a:cs typeface="宋体"/>
              </a:rPr>
              <a:t>One of the emblematic sub sectors is textile and clothing</a:t>
            </a:r>
            <a:r>
              <a:rPr lang="en-US" sz="1800" dirty="0">
                <a:latin typeface="Arial Narrow" pitchFamily="34" charset="0"/>
                <a:ea typeface="宋体"/>
                <a:cs typeface="宋体"/>
              </a:rPr>
              <a:t> which has a long tradition of professionalism of workforce which has allowed the development o fan efficient comprehensive productive process</a:t>
            </a:r>
            <a:endParaRPr lang="es-PE" sz="1800" dirty="0">
              <a:latin typeface="Arial Narrow" pitchFamily="34" charset="0"/>
              <a:ea typeface="宋体"/>
              <a:cs typeface="宋体"/>
            </a:endParaRPr>
          </a:p>
          <a:p>
            <a:pPr marL="742950" lvl="1" indent="-285750" algn="just">
              <a:lnSpc>
                <a:spcPct val="85000"/>
              </a:lnSpc>
              <a:spcBef>
                <a:spcPts val="600"/>
              </a:spcBef>
              <a:buClr>
                <a:srgbClr val="FF0000"/>
              </a:buClr>
              <a:buFont typeface="Wingdings" pitchFamily="2" charset="2"/>
              <a:buChar char="v"/>
            </a:pPr>
            <a:r>
              <a:rPr lang="en-US" sz="1800" dirty="0">
                <a:latin typeface="Arial Narrow" pitchFamily="34" charset="0"/>
                <a:ea typeface="宋体"/>
                <a:cs typeface="宋体"/>
              </a:rPr>
              <a:t>During 2014 the recovery of the economies of the main countries of destination of our exports and the greater demand of the internal market of intermediate goods foreseen a greater growth in this sector</a:t>
            </a:r>
            <a:r>
              <a:rPr lang="en-US" sz="1800" dirty="0" smtClean="0">
                <a:latin typeface="Arial Narrow" pitchFamily="34" charset="0"/>
                <a:ea typeface="宋体"/>
                <a:cs typeface="宋体"/>
              </a:rPr>
              <a:t>.</a:t>
            </a:r>
            <a:endParaRPr lang="en-US" sz="1800" dirty="0">
              <a:latin typeface="Arial Narrow" pitchFamily="34" charset="0"/>
              <a:ea typeface="宋体"/>
              <a:cs typeface="宋体"/>
            </a:endParaRPr>
          </a:p>
        </p:txBody>
      </p:sp>
    </p:spTree>
    <p:extLst>
      <p:ext uri="{BB962C8B-B14F-4D97-AF65-F5344CB8AC3E}">
        <p14:creationId xmlns:p14="http://schemas.microsoft.com/office/powerpoint/2010/main" val="28606572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23850" y="486994"/>
            <a:ext cx="3651250" cy="400110"/>
          </a:xfrm>
          <a:prstGeom prst="rect">
            <a:avLst/>
          </a:prstGeom>
          <a:noFill/>
          <a:ln w="9525">
            <a:noFill/>
            <a:miter lim="800000"/>
            <a:headEnd/>
            <a:tailEnd/>
          </a:ln>
        </p:spPr>
        <p:txBody>
          <a:bodyPr lIns="54000" rIns="0">
            <a:spAutoFit/>
          </a:bodyPr>
          <a:lstStyle/>
          <a:p>
            <a:r>
              <a:rPr lang="en-US" b="1" dirty="0">
                <a:latin typeface="+mn-lt"/>
              </a:rPr>
              <a:t>MINING SECTOR</a:t>
            </a:r>
            <a:endParaRPr lang="es-PE" dirty="0">
              <a:latin typeface="+mn-lt"/>
            </a:endParaRPr>
          </a:p>
        </p:txBody>
      </p:sp>
      <p:sp>
        <p:nvSpPr>
          <p:cNvPr id="6" name="Text Box 5"/>
          <p:cNvSpPr txBox="1">
            <a:spLocks noChangeArrowheads="1"/>
          </p:cNvSpPr>
          <p:nvPr/>
        </p:nvSpPr>
        <p:spPr bwMode="auto">
          <a:xfrm>
            <a:off x="3941820" y="2252742"/>
            <a:ext cx="5040560" cy="3724096"/>
          </a:xfrm>
          <a:prstGeom prst="rect">
            <a:avLst/>
          </a:prstGeom>
          <a:noFill/>
          <a:ln w="9525">
            <a:noFill/>
            <a:miter lim="800000"/>
            <a:headEnd/>
            <a:tailEnd/>
          </a:ln>
        </p:spPr>
        <p:txBody>
          <a:bodyPr wrap="square">
            <a:spAutoFit/>
          </a:bodyPr>
          <a:lstStyle/>
          <a:p>
            <a:pPr marL="742950" lvl="1" indent="-285750" algn="just">
              <a:lnSpc>
                <a:spcPct val="90000"/>
              </a:lnSpc>
              <a:spcBef>
                <a:spcPts val="600"/>
              </a:spcBef>
              <a:buClr>
                <a:srgbClr val="FF0000"/>
              </a:buClr>
              <a:buFont typeface="Wingdings" pitchFamily="2" charset="2"/>
              <a:buChar char="v"/>
              <a:defRPr/>
            </a:pPr>
            <a:r>
              <a:rPr lang="en-US" sz="1600" b="1" dirty="0">
                <a:latin typeface="+mn-lt"/>
              </a:rPr>
              <a:t>Polymetallic country,</a:t>
            </a:r>
            <a:r>
              <a:rPr lang="en-US" sz="1600" dirty="0">
                <a:latin typeface="+mn-lt"/>
              </a:rPr>
              <a:t> second in world copper reserves, third in zinc, and first in silver</a:t>
            </a:r>
            <a:r>
              <a:rPr lang="es-MX" altLang="zh-CN" sz="1600" dirty="0" smtClean="0">
                <a:latin typeface="+mn-lt"/>
                <a:ea typeface="宋体" charset="-122"/>
              </a:rPr>
              <a:t>.</a:t>
            </a:r>
            <a:endParaRPr lang="es-PE" altLang="zh-CN" sz="1600" dirty="0" smtClean="0">
              <a:latin typeface="+mn-lt"/>
              <a:ea typeface="宋体" charset="-122"/>
            </a:endParaRPr>
          </a:p>
          <a:p>
            <a:pPr marL="742950" lvl="1" indent="-285750" algn="just">
              <a:lnSpc>
                <a:spcPct val="90000"/>
              </a:lnSpc>
              <a:spcBef>
                <a:spcPts val="600"/>
              </a:spcBef>
              <a:buClr>
                <a:srgbClr val="FF0000"/>
              </a:buClr>
              <a:buFont typeface="Wingdings" pitchFamily="2" charset="2"/>
              <a:buChar char="v"/>
              <a:defRPr/>
            </a:pPr>
            <a:r>
              <a:rPr lang="en-US" sz="1600" dirty="0" smtClean="0">
                <a:latin typeface="+mn-lt"/>
              </a:rPr>
              <a:t>In 2012, 15% of the </a:t>
            </a:r>
            <a:r>
              <a:rPr lang="en-US" sz="1600" dirty="0">
                <a:latin typeface="+mn-lt"/>
              </a:rPr>
              <a:t>land is subject of mining concessions, and </a:t>
            </a:r>
            <a:r>
              <a:rPr lang="en-US" sz="1600" b="1" dirty="0">
                <a:latin typeface="+mn-lt"/>
              </a:rPr>
              <a:t>only 1.09% of the land is taken for mining exploration and exploitation</a:t>
            </a:r>
            <a:r>
              <a:rPr lang="es-MX" altLang="zh-CN" sz="1600" b="1" dirty="0" smtClean="0">
                <a:latin typeface="+mn-lt"/>
                <a:ea typeface="宋体" charset="-122"/>
              </a:rPr>
              <a:t>.</a:t>
            </a:r>
            <a:endParaRPr lang="es-PE" altLang="zh-CN" sz="1600" b="1" dirty="0" smtClean="0">
              <a:latin typeface="+mn-lt"/>
              <a:ea typeface="宋体" charset="-122"/>
            </a:endParaRPr>
          </a:p>
          <a:p>
            <a:pPr marL="742950" lvl="1" indent="-285750" algn="just">
              <a:lnSpc>
                <a:spcPct val="90000"/>
              </a:lnSpc>
              <a:spcBef>
                <a:spcPts val="600"/>
              </a:spcBef>
              <a:buClr>
                <a:srgbClr val="FF0000"/>
              </a:buClr>
              <a:buFont typeface="Wingdings" pitchFamily="2" charset="2"/>
              <a:buChar char="v"/>
              <a:defRPr/>
            </a:pPr>
            <a:r>
              <a:rPr lang="en-US" sz="1600" dirty="0">
                <a:latin typeface="+mn-lt"/>
              </a:rPr>
              <a:t>In </a:t>
            </a:r>
            <a:r>
              <a:rPr lang="en-US" sz="1600" dirty="0" smtClean="0">
                <a:latin typeface="+mn-lt"/>
              </a:rPr>
              <a:t>2012: Third  producer of copper, silver, tin and zinc worldwide. First producer </a:t>
            </a:r>
            <a:r>
              <a:rPr lang="en-US" sz="1600" dirty="0">
                <a:latin typeface="+mn-lt"/>
              </a:rPr>
              <a:t>of gold, zinc, tin and lead. And 2nd of copper, silver and </a:t>
            </a:r>
            <a:r>
              <a:rPr lang="en-US" sz="1600" dirty="0" smtClean="0">
                <a:latin typeface="+mn-lt"/>
              </a:rPr>
              <a:t>molybdenum</a:t>
            </a:r>
            <a:r>
              <a:rPr lang="es-MX" sz="1600" dirty="0">
                <a:latin typeface="+mn-lt"/>
                <a:ea typeface="宋体" charset="-122"/>
              </a:rPr>
              <a:t> </a:t>
            </a:r>
            <a:r>
              <a:rPr lang="es-MX" sz="1600" dirty="0" smtClean="0">
                <a:latin typeface="+mn-lt"/>
                <a:ea typeface="宋体" charset="-122"/>
              </a:rPr>
              <a:t>in </a:t>
            </a:r>
            <a:r>
              <a:rPr lang="es-MX" sz="1600" dirty="0" err="1" smtClean="0">
                <a:latin typeface="+mn-lt"/>
                <a:ea typeface="宋体" charset="-122"/>
              </a:rPr>
              <a:t>Latin</a:t>
            </a:r>
            <a:r>
              <a:rPr lang="es-MX" sz="1600" dirty="0" smtClean="0">
                <a:latin typeface="+mn-lt"/>
                <a:ea typeface="宋体" charset="-122"/>
              </a:rPr>
              <a:t> </a:t>
            </a:r>
            <a:r>
              <a:rPr lang="es-MX" sz="1600" dirty="0" err="1" smtClean="0">
                <a:latin typeface="+mn-lt"/>
                <a:ea typeface="宋体" charset="-122"/>
              </a:rPr>
              <a:t>America</a:t>
            </a:r>
            <a:r>
              <a:rPr lang="es-MX" sz="1600" dirty="0" smtClean="0">
                <a:latin typeface="+mn-lt"/>
                <a:ea typeface="宋体" charset="-122"/>
              </a:rPr>
              <a:t>.</a:t>
            </a:r>
            <a:endParaRPr lang="es-PE" altLang="zh-CN" sz="1600" dirty="0">
              <a:latin typeface="+mn-lt"/>
              <a:ea typeface="宋体" charset="-122"/>
            </a:endParaRPr>
          </a:p>
          <a:p>
            <a:pPr marL="742950" lvl="1" indent="-285750" algn="just">
              <a:lnSpc>
                <a:spcPct val="90000"/>
              </a:lnSpc>
              <a:spcBef>
                <a:spcPts val="600"/>
              </a:spcBef>
              <a:buClr>
                <a:srgbClr val="FF0000"/>
              </a:buClr>
              <a:buFont typeface="Wingdings" pitchFamily="2" charset="2"/>
              <a:buChar char="v"/>
              <a:defRPr/>
            </a:pPr>
            <a:r>
              <a:rPr lang="en-US" sz="1600" b="1" dirty="0" smtClean="0">
                <a:latin typeface="+mn-lt"/>
              </a:rPr>
              <a:t>As of November 2013 </a:t>
            </a:r>
            <a:r>
              <a:rPr lang="en-US" sz="1600" b="1" dirty="0">
                <a:latin typeface="+mn-lt"/>
              </a:rPr>
              <a:t>metal exports totaled US$ </a:t>
            </a:r>
            <a:r>
              <a:rPr lang="en-US" sz="1600" b="1" dirty="0" smtClean="0">
                <a:latin typeface="+mn-lt"/>
              </a:rPr>
              <a:t>21,079 </a:t>
            </a:r>
            <a:r>
              <a:rPr lang="en-US" sz="1600" b="1" dirty="0">
                <a:latin typeface="+mn-lt"/>
              </a:rPr>
              <a:t>million,</a:t>
            </a:r>
            <a:r>
              <a:rPr lang="en-US" sz="1600" dirty="0">
                <a:latin typeface="+mn-lt"/>
              </a:rPr>
              <a:t> representing </a:t>
            </a:r>
            <a:r>
              <a:rPr lang="en-US" sz="1600" dirty="0" smtClean="0">
                <a:latin typeface="+mn-lt"/>
              </a:rPr>
              <a:t>55.27% </a:t>
            </a:r>
            <a:r>
              <a:rPr lang="en-US" sz="1600" dirty="0">
                <a:latin typeface="+mn-lt"/>
              </a:rPr>
              <a:t>of total national exports</a:t>
            </a:r>
            <a:r>
              <a:rPr lang="es-MX" altLang="zh-CN" sz="1600" dirty="0" smtClean="0">
                <a:latin typeface="+mn-lt"/>
                <a:ea typeface="宋体" charset="-122"/>
              </a:rPr>
              <a:t>. </a:t>
            </a:r>
            <a:endParaRPr lang="es-PE" altLang="zh-CN" sz="1600" dirty="0" smtClean="0">
              <a:latin typeface="+mn-lt"/>
              <a:ea typeface="宋体" charset="-122"/>
            </a:endParaRPr>
          </a:p>
          <a:p>
            <a:pPr marL="742950" lvl="1" indent="-285750" algn="just">
              <a:lnSpc>
                <a:spcPct val="90000"/>
              </a:lnSpc>
              <a:spcBef>
                <a:spcPts val="600"/>
              </a:spcBef>
              <a:buClr>
                <a:srgbClr val="FF0000"/>
              </a:buClr>
              <a:buFont typeface="Wingdings" pitchFamily="2" charset="2"/>
              <a:buChar char="v"/>
              <a:defRPr/>
            </a:pPr>
            <a:r>
              <a:rPr lang="en-US" sz="1600" dirty="0">
                <a:latin typeface="+mn-lt"/>
              </a:rPr>
              <a:t>Peru is one of the few countries in the world with non-metallic mineral deposits, including diatomite, bentonite, limestone and phosphate</a:t>
            </a:r>
            <a:r>
              <a:rPr lang="es-MX" altLang="zh-CN" sz="1600" dirty="0" smtClean="0">
                <a:latin typeface="+mn-lt"/>
                <a:ea typeface="宋体" charset="-122"/>
              </a:rPr>
              <a:t>. </a:t>
            </a:r>
            <a:endParaRPr lang="es-MX" altLang="zh-CN" sz="1600" dirty="0">
              <a:latin typeface="+mn-lt"/>
              <a:ea typeface="宋体" charset="-122"/>
            </a:endParaRPr>
          </a:p>
        </p:txBody>
      </p:sp>
      <p:pic>
        <p:nvPicPr>
          <p:cNvPr id="31745" name="Picture 1"/>
          <p:cNvPicPr>
            <a:picLocks noChangeAspect="1" noChangeArrowheads="1"/>
          </p:cNvPicPr>
          <p:nvPr/>
        </p:nvPicPr>
        <p:blipFill>
          <a:blip r:embed="rId3" cstate="email"/>
          <a:srcRect/>
          <a:stretch>
            <a:fillRect/>
          </a:stretch>
        </p:blipFill>
        <p:spPr bwMode="auto">
          <a:xfrm>
            <a:off x="500034" y="2000240"/>
            <a:ext cx="3495902" cy="4229100"/>
          </a:xfrm>
          <a:prstGeom prst="rect">
            <a:avLst/>
          </a:prstGeom>
          <a:noFill/>
          <a:ln w="9525">
            <a:noFill/>
            <a:miter lim="800000"/>
            <a:headEnd/>
            <a:tailEnd/>
          </a:ln>
          <a:effectLst/>
        </p:spPr>
      </p:pic>
    </p:spTree>
    <p:extLst>
      <p:ext uri="{BB962C8B-B14F-4D97-AF65-F5344CB8AC3E}">
        <p14:creationId xmlns:p14="http://schemas.microsoft.com/office/powerpoint/2010/main" val="28375328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ctrTitle" idx="4294967295"/>
          </p:nvPr>
        </p:nvSpPr>
        <p:spPr bwMode="auto">
          <a:xfrm>
            <a:off x="3384550" y="3429000"/>
            <a:ext cx="5759450" cy="1154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a:r>
              <a:rPr lang="en-US" b="1" kern="1200" cap="all" dirty="0" smtClean="0">
                <a:solidFill>
                  <a:schemeClr val="bg1"/>
                </a:solidFill>
                <a:latin typeface="Calibri" pitchFamily="34" charset="0"/>
                <a:ea typeface="+mn-ea"/>
                <a:cs typeface="Calibri" pitchFamily="34" charset="0"/>
              </a:rPr>
              <a:t>  MACROECONOMIC SOUNDNESS</a:t>
            </a:r>
          </a:p>
        </p:txBody>
      </p:sp>
    </p:spTree>
    <p:extLst>
      <p:ext uri="{BB962C8B-B14F-4D97-AF65-F5344CB8AC3E}">
        <p14:creationId xmlns:p14="http://schemas.microsoft.com/office/powerpoint/2010/main" val="4074470494"/>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44225" y="381221"/>
            <a:ext cx="3651250" cy="400110"/>
          </a:xfrm>
          <a:prstGeom prst="rect">
            <a:avLst/>
          </a:prstGeom>
          <a:noFill/>
          <a:ln w="9525">
            <a:noFill/>
            <a:miter lim="800000"/>
            <a:headEnd/>
            <a:tailEnd/>
          </a:ln>
        </p:spPr>
        <p:txBody>
          <a:bodyPr lIns="54000" rIns="0">
            <a:spAutoFit/>
          </a:bodyPr>
          <a:lstStyle/>
          <a:p>
            <a:r>
              <a:rPr lang="en-US" b="1" dirty="0">
                <a:latin typeface="+mn-lt"/>
              </a:rPr>
              <a:t>ENERGY SECTOR</a:t>
            </a:r>
            <a:endParaRPr lang="es-PE" dirty="0">
              <a:latin typeface="+mn-lt"/>
            </a:endParaRPr>
          </a:p>
        </p:txBody>
      </p:sp>
      <p:sp>
        <p:nvSpPr>
          <p:cNvPr id="6" name="5 Rectángulo"/>
          <p:cNvSpPr/>
          <p:nvPr/>
        </p:nvSpPr>
        <p:spPr>
          <a:xfrm>
            <a:off x="3730508" y="1921736"/>
            <a:ext cx="5143536" cy="4022640"/>
          </a:xfrm>
          <a:prstGeom prst="rect">
            <a:avLst/>
          </a:prstGeom>
        </p:spPr>
        <p:txBody>
          <a:bodyPr wrap="square">
            <a:spAutoFit/>
          </a:bodyPr>
          <a:lstStyle/>
          <a:p>
            <a:pPr marL="285750" indent="-285750" algn="just">
              <a:lnSpc>
                <a:spcPct val="90000"/>
              </a:lnSpc>
              <a:spcBef>
                <a:spcPts val="600"/>
              </a:spcBef>
              <a:buClr>
                <a:srgbClr val="FF0000"/>
              </a:buClr>
              <a:buFont typeface="Wingdings" pitchFamily="2" charset="2"/>
              <a:buChar char="v"/>
              <a:defRPr/>
            </a:pPr>
            <a:r>
              <a:rPr lang="en-US" sz="1600" b="1" dirty="0">
                <a:latin typeface="+mn-lt"/>
              </a:rPr>
              <a:t>Great energy potential:</a:t>
            </a:r>
            <a:r>
              <a:rPr lang="en-US" sz="1600" dirty="0">
                <a:latin typeface="+mn-lt"/>
              </a:rPr>
              <a:t> The wide availability of water resources and natural gas has  enabled to meet the growing electricity demand in the country</a:t>
            </a:r>
            <a:r>
              <a:rPr lang="es-MX" sz="1600" dirty="0" smtClean="0">
                <a:latin typeface="+mn-lt"/>
              </a:rPr>
              <a:t>. </a:t>
            </a:r>
          </a:p>
          <a:p>
            <a:pPr marL="285750" indent="-285750" algn="just">
              <a:lnSpc>
                <a:spcPct val="90000"/>
              </a:lnSpc>
              <a:spcBef>
                <a:spcPts val="600"/>
              </a:spcBef>
              <a:buClr>
                <a:srgbClr val="FF0000"/>
              </a:buClr>
              <a:buFont typeface="Wingdings" pitchFamily="2" charset="2"/>
              <a:buChar char="v"/>
              <a:defRPr/>
            </a:pPr>
            <a:r>
              <a:rPr lang="en-US" sz="1600" dirty="0">
                <a:latin typeface="+mn-lt"/>
              </a:rPr>
              <a:t>In 2012, </a:t>
            </a:r>
            <a:r>
              <a:rPr lang="en-US" sz="1600" b="1" dirty="0">
                <a:latin typeface="+mn-lt"/>
              </a:rPr>
              <a:t>87.2% of the population had access to electricity</a:t>
            </a:r>
            <a:r>
              <a:rPr lang="es-MX" sz="1600" dirty="0" smtClean="0">
                <a:latin typeface="+mn-lt"/>
              </a:rPr>
              <a:t>.</a:t>
            </a:r>
          </a:p>
          <a:p>
            <a:pPr marL="285750" indent="-285750" algn="just">
              <a:lnSpc>
                <a:spcPct val="90000"/>
              </a:lnSpc>
              <a:spcBef>
                <a:spcPts val="600"/>
              </a:spcBef>
              <a:buClr>
                <a:srgbClr val="FF0000"/>
              </a:buClr>
              <a:buFont typeface="Wingdings" pitchFamily="2" charset="2"/>
              <a:buChar char="v"/>
              <a:defRPr/>
            </a:pPr>
            <a:r>
              <a:rPr lang="en-US" sz="1600" b="1" dirty="0">
                <a:latin typeface="+mn-lt"/>
              </a:rPr>
              <a:t>The 2012 energy matrix, comes mostly from renewable energy</a:t>
            </a:r>
            <a:r>
              <a:rPr lang="en-US" sz="1600" dirty="0">
                <a:latin typeface="+mn-lt"/>
              </a:rPr>
              <a:t> (about 56% of energy production is hydroelectric, 43.5% is based on natural gas and 0.5% with other renewable sources</a:t>
            </a:r>
            <a:r>
              <a:rPr lang="es-MX" sz="1600" dirty="0" smtClean="0">
                <a:latin typeface="+mn-lt"/>
              </a:rPr>
              <a:t>).</a:t>
            </a:r>
          </a:p>
          <a:p>
            <a:pPr marL="285750" indent="-285750" algn="just">
              <a:lnSpc>
                <a:spcPct val="90000"/>
              </a:lnSpc>
              <a:spcBef>
                <a:spcPts val="600"/>
              </a:spcBef>
              <a:buClr>
                <a:srgbClr val="FF0000"/>
              </a:buClr>
              <a:buFont typeface="Wingdings" pitchFamily="2" charset="2"/>
              <a:buChar char="v"/>
              <a:defRPr/>
            </a:pPr>
            <a:r>
              <a:rPr lang="en-US" sz="1600" b="1" dirty="0">
                <a:latin typeface="+mn-lt"/>
              </a:rPr>
              <a:t>Resources to be discovered and exploited:</a:t>
            </a:r>
            <a:r>
              <a:rPr lang="en-US" sz="1600" dirty="0">
                <a:latin typeface="+mn-lt"/>
              </a:rPr>
              <a:t> There are other renewable energy sources to be explored such as solar, wind, biomass and geothermal sources</a:t>
            </a:r>
            <a:r>
              <a:rPr lang="es-MX" sz="1600" dirty="0" smtClean="0">
                <a:latin typeface="+mn-lt"/>
              </a:rPr>
              <a:t>. </a:t>
            </a:r>
            <a:endParaRPr lang="es-MX" sz="1600" dirty="0">
              <a:latin typeface="+mn-lt"/>
            </a:endParaRPr>
          </a:p>
          <a:p>
            <a:pPr marL="285750" indent="-285750" algn="just">
              <a:lnSpc>
                <a:spcPct val="90000"/>
              </a:lnSpc>
              <a:spcBef>
                <a:spcPts val="600"/>
              </a:spcBef>
              <a:buClr>
                <a:srgbClr val="FF0000"/>
              </a:buClr>
              <a:buFont typeface="Wingdings" pitchFamily="2" charset="2"/>
              <a:buChar char="v"/>
              <a:defRPr/>
            </a:pPr>
            <a:r>
              <a:rPr lang="en-US" sz="1600" dirty="0">
                <a:latin typeface="+mn-lt"/>
              </a:rPr>
              <a:t>Power </a:t>
            </a:r>
            <a:r>
              <a:rPr lang="en-US" sz="1600" b="1" dirty="0">
                <a:latin typeface="+mn-lt"/>
              </a:rPr>
              <a:t>projects</a:t>
            </a:r>
            <a:r>
              <a:rPr lang="en-US" sz="1600" dirty="0">
                <a:latin typeface="+mn-lt"/>
              </a:rPr>
              <a:t> </a:t>
            </a:r>
            <a:r>
              <a:rPr lang="en-US" sz="1600" b="1" dirty="0">
                <a:latin typeface="+mn-lt"/>
              </a:rPr>
              <a:t>portfolio </a:t>
            </a:r>
            <a:r>
              <a:rPr lang="en-US" sz="1600" dirty="0">
                <a:latin typeface="+mn-lt"/>
              </a:rPr>
              <a:t>to be invested is over </a:t>
            </a:r>
            <a:r>
              <a:rPr lang="en-US" sz="1600" b="1" dirty="0">
                <a:latin typeface="+mn-lt"/>
              </a:rPr>
              <a:t>US$ 6.000 billion until 2016</a:t>
            </a:r>
            <a:r>
              <a:rPr lang="es-MX" sz="1600" dirty="0" smtClean="0">
                <a:latin typeface="+mn-lt"/>
              </a:rPr>
              <a:t>.</a:t>
            </a:r>
          </a:p>
          <a:p>
            <a:pPr marL="285750" indent="-285750" algn="just">
              <a:lnSpc>
                <a:spcPct val="90000"/>
              </a:lnSpc>
              <a:spcBef>
                <a:spcPts val="600"/>
              </a:spcBef>
              <a:buClr>
                <a:srgbClr val="FF0000"/>
              </a:buClr>
              <a:buFont typeface="Wingdings" pitchFamily="2" charset="2"/>
              <a:buChar char="v"/>
              <a:defRPr/>
            </a:pPr>
            <a:r>
              <a:rPr lang="en-US" sz="1600" dirty="0">
                <a:latin typeface="+mn-lt"/>
              </a:rPr>
              <a:t>The main economic groups of power generation are: Endesa, GDF Suez, IC Power and Duke Energy</a:t>
            </a:r>
            <a:r>
              <a:rPr lang="es-MX" sz="1600" dirty="0" smtClean="0">
                <a:latin typeface="+mn-lt"/>
              </a:rPr>
              <a:t>.</a:t>
            </a:r>
            <a:endParaRPr lang="es-MX" altLang="zh-CN" sz="1600" b="1" dirty="0" smtClean="0">
              <a:latin typeface="+mn-lt"/>
              <a:ea typeface="宋体" charset="-122"/>
            </a:endParaRPr>
          </a:p>
        </p:txBody>
      </p:sp>
      <p:pic>
        <p:nvPicPr>
          <p:cNvPr id="7" name="6 Imagen" descr="Ener4_Casa de Fuerza_Hidorelectrica_DukeEnergyInternationalEgenorS.A_SNMPE.jpg"/>
          <p:cNvPicPr preferRelativeResize="0">
            <a:picLocks/>
          </p:cNvPicPr>
          <p:nvPr/>
        </p:nvPicPr>
        <p:blipFill>
          <a:blip r:embed="rId3" cstate="email"/>
          <a:stretch>
            <a:fillRect/>
          </a:stretch>
        </p:blipFill>
        <p:spPr>
          <a:xfrm flipH="1">
            <a:off x="288016" y="1628800"/>
            <a:ext cx="3275872" cy="4608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101901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23850" y="486994"/>
            <a:ext cx="3651250" cy="400110"/>
          </a:xfrm>
          <a:prstGeom prst="rect">
            <a:avLst/>
          </a:prstGeom>
          <a:noFill/>
          <a:ln w="9525">
            <a:noFill/>
            <a:miter lim="800000"/>
            <a:headEnd/>
            <a:tailEnd/>
          </a:ln>
        </p:spPr>
        <p:txBody>
          <a:bodyPr lIns="54000" rIns="0">
            <a:spAutoFit/>
          </a:bodyPr>
          <a:lstStyle/>
          <a:p>
            <a:r>
              <a:rPr lang="en-US" b="1" dirty="0">
                <a:latin typeface="+mn-lt"/>
              </a:rPr>
              <a:t>PETROCHEMICAL SECTOR</a:t>
            </a:r>
            <a:endParaRPr lang="es-PE" dirty="0">
              <a:latin typeface="+mn-lt"/>
            </a:endParaRPr>
          </a:p>
        </p:txBody>
      </p:sp>
      <p:sp>
        <p:nvSpPr>
          <p:cNvPr id="5" name="Text Box 5"/>
          <p:cNvSpPr txBox="1">
            <a:spLocks noChangeArrowheads="1"/>
          </p:cNvSpPr>
          <p:nvPr/>
        </p:nvSpPr>
        <p:spPr bwMode="auto">
          <a:xfrm>
            <a:off x="3435467" y="1916832"/>
            <a:ext cx="5468617" cy="3825663"/>
          </a:xfrm>
          <a:prstGeom prst="rect">
            <a:avLst/>
          </a:prstGeom>
          <a:noFill/>
          <a:ln w="9525">
            <a:noFill/>
            <a:miter lim="800000"/>
            <a:headEnd/>
            <a:tailEnd/>
          </a:ln>
        </p:spPr>
        <p:txBody>
          <a:bodyPr wrap="square">
            <a:spAutoFit/>
          </a:bodyPr>
          <a:lstStyle/>
          <a:p>
            <a:pPr marL="365125" lvl="1" indent="-182563" algn="just">
              <a:lnSpc>
                <a:spcPct val="80000"/>
              </a:lnSpc>
              <a:spcBef>
                <a:spcPts val="600"/>
              </a:spcBef>
              <a:buClr>
                <a:srgbClr val="FF0000"/>
              </a:buClr>
              <a:buFont typeface="Wingdings" pitchFamily="2" charset="2"/>
              <a:buChar char="v"/>
            </a:pPr>
            <a:r>
              <a:rPr lang="en-US" sz="1600" b="1" dirty="0">
                <a:latin typeface="+mn-lt"/>
              </a:rPr>
              <a:t>In </a:t>
            </a:r>
            <a:r>
              <a:rPr lang="en-US" sz="1600" b="1" dirty="0" smtClean="0">
                <a:latin typeface="+mn-lt"/>
              </a:rPr>
              <a:t>2013, </a:t>
            </a:r>
            <a:r>
              <a:rPr lang="en-US" sz="1600" b="1" dirty="0">
                <a:latin typeface="+mn-lt"/>
              </a:rPr>
              <a:t>natural gas production totaled </a:t>
            </a:r>
            <a:r>
              <a:rPr lang="en-US" sz="1600" b="1" dirty="0" smtClean="0">
                <a:latin typeface="+mn-lt"/>
              </a:rPr>
              <a:t>430,559 </a:t>
            </a:r>
            <a:r>
              <a:rPr lang="en-US" sz="1600" b="1" dirty="0">
                <a:latin typeface="+mn-lt"/>
              </a:rPr>
              <a:t>million cubic feet,</a:t>
            </a:r>
            <a:r>
              <a:rPr lang="en-US" sz="1600" dirty="0">
                <a:latin typeface="+mn-lt"/>
              </a:rPr>
              <a:t> driven by growing demand from power plants, increased consumption of vehicular (VNG), domestic and commercial natural gas</a:t>
            </a:r>
            <a:r>
              <a:rPr lang="es-PE" sz="1600" dirty="0" smtClean="0">
                <a:latin typeface="+mn-lt"/>
              </a:rPr>
              <a:t>.</a:t>
            </a:r>
            <a:r>
              <a:rPr lang="es-PE" sz="1600" b="1" dirty="0" smtClean="0">
                <a:latin typeface="+mn-lt"/>
              </a:rPr>
              <a:t> </a:t>
            </a:r>
          </a:p>
          <a:p>
            <a:pPr marL="365125" lvl="1" indent="-182563" algn="just">
              <a:lnSpc>
                <a:spcPct val="80000"/>
              </a:lnSpc>
              <a:spcBef>
                <a:spcPts val="600"/>
              </a:spcBef>
              <a:buClr>
                <a:srgbClr val="FF0000"/>
              </a:buClr>
              <a:buFont typeface="Wingdings" pitchFamily="2" charset="2"/>
              <a:buChar char="v"/>
            </a:pPr>
            <a:r>
              <a:rPr lang="en-US" sz="1600" dirty="0">
                <a:latin typeface="+mn-lt"/>
              </a:rPr>
              <a:t>Peru is the only sustainable source of natural gas in the South American Pacific area</a:t>
            </a:r>
            <a:r>
              <a:rPr lang="es-PE" sz="1600" dirty="0" smtClean="0">
                <a:latin typeface="+mn-lt"/>
              </a:rPr>
              <a:t>.</a:t>
            </a:r>
          </a:p>
          <a:p>
            <a:pPr marL="365125" lvl="1" indent="-182563" algn="just">
              <a:lnSpc>
                <a:spcPct val="80000"/>
              </a:lnSpc>
              <a:spcBef>
                <a:spcPts val="600"/>
              </a:spcBef>
              <a:buClr>
                <a:srgbClr val="FF0000"/>
              </a:buClr>
              <a:buFont typeface="Wingdings" pitchFamily="2" charset="2"/>
              <a:buChar char="v"/>
            </a:pPr>
            <a:r>
              <a:rPr lang="en-US" sz="1600" dirty="0">
                <a:latin typeface="+mn-lt"/>
              </a:rPr>
              <a:t>Peru has oil fields that have not been explored (29.97 million ha), making it a potential petrochemical hub</a:t>
            </a:r>
            <a:r>
              <a:rPr lang="es-PE" sz="1600" dirty="0" smtClean="0">
                <a:latin typeface="+mn-lt"/>
              </a:rPr>
              <a:t>.</a:t>
            </a:r>
          </a:p>
          <a:p>
            <a:pPr marL="365125" lvl="1" indent="-182563" algn="just">
              <a:lnSpc>
                <a:spcPct val="80000"/>
              </a:lnSpc>
              <a:spcBef>
                <a:spcPts val="600"/>
              </a:spcBef>
              <a:buClr>
                <a:srgbClr val="FF0000"/>
              </a:buClr>
              <a:buFont typeface="Wingdings" pitchFamily="2" charset="2"/>
              <a:buChar char="v"/>
            </a:pPr>
            <a:r>
              <a:rPr lang="en-US" sz="1600" dirty="0">
                <a:latin typeface="+mn-lt"/>
              </a:rPr>
              <a:t>The petrochemical industry integrates</a:t>
            </a:r>
            <a:r>
              <a:rPr lang="en-US" sz="1600" b="1" dirty="0">
                <a:latin typeface="+mn-lt"/>
              </a:rPr>
              <a:t> with the production of natural gas and other liquid hydrocarbons,</a:t>
            </a:r>
            <a:r>
              <a:rPr lang="en-US" sz="1600" dirty="0">
                <a:latin typeface="+mn-lt"/>
              </a:rPr>
              <a:t> giving it a significant added value</a:t>
            </a:r>
            <a:r>
              <a:rPr lang="es-PE" sz="1600" dirty="0" smtClean="0">
                <a:latin typeface="+mn-lt"/>
              </a:rPr>
              <a:t>.</a:t>
            </a:r>
          </a:p>
          <a:p>
            <a:pPr marL="365125" lvl="1" indent="-182563" algn="just">
              <a:lnSpc>
                <a:spcPct val="80000"/>
              </a:lnSpc>
              <a:spcBef>
                <a:spcPts val="600"/>
              </a:spcBef>
              <a:buClr>
                <a:srgbClr val="FF0000"/>
              </a:buClr>
              <a:buFont typeface="Wingdings" pitchFamily="2" charset="2"/>
              <a:buChar char="v"/>
            </a:pPr>
            <a:r>
              <a:rPr lang="en-US" sz="1600" dirty="0">
                <a:latin typeface="+mn-lt"/>
              </a:rPr>
              <a:t>Among the products produced by the Final Petrochemical Industry </a:t>
            </a:r>
            <a:r>
              <a:rPr lang="en-US" sz="1600" dirty="0" smtClean="0">
                <a:latin typeface="+mn-lt"/>
              </a:rPr>
              <a:t>are  nitrogen fertilizers</a:t>
            </a:r>
            <a:r>
              <a:rPr lang="en-US" sz="1600" dirty="0">
                <a:latin typeface="+mn-lt"/>
              </a:rPr>
              <a:t>, plastics and </a:t>
            </a:r>
            <a:r>
              <a:rPr lang="en-US" sz="1600" dirty="0" smtClean="0">
                <a:latin typeface="+mn-lt"/>
              </a:rPr>
              <a:t>detergents, synthetic fibers  and  synthetic  rubbers</a:t>
            </a:r>
            <a:r>
              <a:rPr lang="es-PE" sz="1600" dirty="0" smtClean="0">
                <a:latin typeface="+mn-lt"/>
              </a:rPr>
              <a:t>.</a:t>
            </a:r>
          </a:p>
          <a:p>
            <a:pPr marL="365125" lvl="1" indent="-182563" algn="just">
              <a:lnSpc>
                <a:spcPct val="80000"/>
              </a:lnSpc>
              <a:spcBef>
                <a:spcPts val="600"/>
              </a:spcBef>
              <a:buClr>
                <a:srgbClr val="FF0000"/>
              </a:buClr>
              <a:buFont typeface="Wingdings" pitchFamily="2" charset="2"/>
              <a:buChar char="v"/>
            </a:pPr>
            <a:r>
              <a:rPr lang="en-US" sz="1600" b="1" dirty="0">
                <a:latin typeface="+mn-lt"/>
              </a:rPr>
              <a:t>Investment opportunities for US$ </a:t>
            </a:r>
            <a:r>
              <a:rPr lang="en-US" sz="1600" b="1" dirty="0" smtClean="0">
                <a:latin typeface="+mn-lt"/>
              </a:rPr>
              <a:t>16.750 </a:t>
            </a:r>
            <a:r>
              <a:rPr lang="en-US" sz="1600" b="1" dirty="0">
                <a:latin typeface="+mn-lt"/>
              </a:rPr>
              <a:t>m</a:t>
            </a:r>
            <a:r>
              <a:rPr lang="en-US" sz="1600" b="1" dirty="0" smtClean="0">
                <a:latin typeface="+mn-lt"/>
              </a:rPr>
              <a:t>illion</a:t>
            </a:r>
            <a:r>
              <a:rPr lang="en-US" sz="1600" dirty="0" smtClean="0">
                <a:latin typeface="+mn-lt"/>
              </a:rPr>
              <a:t>  in </a:t>
            </a:r>
            <a:r>
              <a:rPr lang="en-US" sz="1600" dirty="0" err="1" smtClean="0">
                <a:latin typeface="+mn-lt"/>
              </a:rPr>
              <a:t>Nitratos</a:t>
            </a:r>
            <a:r>
              <a:rPr lang="en-US" sz="1600" dirty="0" smtClean="0">
                <a:latin typeface="+mn-lt"/>
              </a:rPr>
              <a:t> del Perú, CF industries and </a:t>
            </a:r>
            <a:r>
              <a:rPr lang="en-US" sz="1600" dirty="0" err="1" smtClean="0">
                <a:latin typeface="+mn-lt"/>
              </a:rPr>
              <a:t>Braskem</a:t>
            </a:r>
            <a:r>
              <a:rPr lang="en-US" sz="1600" dirty="0" smtClean="0">
                <a:latin typeface="+mn-lt"/>
              </a:rPr>
              <a:t> petrochemical projects.  </a:t>
            </a:r>
            <a:endParaRPr lang="es-MX" sz="1600" dirty="0" smtClean="0">
              <a:latin typeface="+mn-lt"/>
            </a:endParaRPr>
          </a:p>
        </p:txBody>
      </p:sp>
      <p:pic>
        <p:nvPicPr>
          <p:cNvPr id="6" name="5 Imagen" descr="P005.JPG"/>
          <p:cNvPicPr preferRelativeResize="0">
            <a:picLocks/>
          </p:cNvPicPr>
          <p:nvPr/>
        </p:nvPicPr>
        <p:blipFill>
          <a:blip r:embed="rId3" cstate="email"/>
          <a:stretch>
            <a:fillRect/>
          </a:stretch>
        </p:blipFill>
        <p:spPr>
          <a:xfrm>
            <a:off x="251520" y="1556792"/>
            <a:ext cx="3168352" cy="4752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0353247"/>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5"/>
          <p:cNvSpPr txBox="1">
            <a:spLocks noChangeArrowheads="1"/>
          </p:cNvSpPr>
          <p:nvPr/>
        </p:nvSpPr>
        <p:spPr bwMode="auto">
          <a:xfrm>
            <a:off x="3522551" y="1456064"/>
            <a:ext cx="5437838" cy="5025991"/>
          </a:xfrm>
          <a:prstGeom prst="rect">
            <a:avLst/>
          </a:prstGeom>
          <a:noFill/>
          <a:ln w="9525">
            <a:noFill/>
            <a:miter lim="800000"/>
            <a:headEnd/>
            <a:tailEnd/>
          </a:ln>
        </p:spPr>
        <p:txBody>
          <a:bodyPr wrap="square">
            <a:spAutoFit/>
          </a:bodyPr>
          <a:lstStyle/>
          <a:p>
            <a:pPr marL="742950" lvl="1" indent="-285750" algn="just">
              <a:lnSpc>
                <a:spcPct val="85000"/>
              </a:lnSpc>
              <a:spcBef>
                <a:spcPts val="600"/>
              </a:spcBef>
              <a:buClr>
                <a:srgbClr val="C00000"/>
              </a:buClr>
              <a:buFont typeface="Wingdings" pitchFamily="2" charset="2"/>
              <a:buChar char="v"/>
            </a:pPr>
            <a:r>
              <a:rPr lang="en-US" sz="1600" b="1" dirty="0">
                <a:latin typeface="+mn-lt"/>
              </a:rPr>
              <a:t>Important cultural destination</a:t>
            </a:r>
            <a:r>
              <a:rPr lang="en-US" sz="1600" dirty="0">
                <a:latin typeface="+mn-lt"/>
              </a:rPr>
              <a:t> for archaeological sites of the Inca and pre-Inca cultures</a:t>
            </a:r>
            <a:r>
              <a:rPr lang="es-MX" altLang="zh-CN" sz="1600" dirty="0" smtClean="0">
                <a:latin typeface="+mn-lt"/>
                <a:ea typeface="宋体"/>
                <a:cs typeface="宋体"/>
                <a:sym typeface="Wingdings" pitchFamily="2" charset="2"/>
              </a:rPr>
              <a:t>.</a:t>
            </a:r>
            <a:r>
              <a:rPr lang="en-US" sz="1600" b="1" dirty="0" smtClean="0">
                <a:latin typeface="+mn-lt"/>
              </a:rPr>
              <a:t>Machu </a:t>
            </a:r>
            <a:r>
              <a:rPr lang="en-US" sz="1600" b="1" dirty="0">
                <a:latin typeface="+mn-lt"/>
              </a:rPr>
              <a:t>Picchu</a:t>
            </a:r>
            <a:r>
              <a:rPr lang="en-US" sz="1600" dirty="0">
                <a:latin typeface="+mn-lt"/>
              </a:rPr>
              <a:t> was voted one of the New 7 Wonders of the World</a:t>
            </a:r>
            <a:r>
              <a:rPr lang="es-MX" altLang="zh-CN" sz="1600" dirty="0" smtClean="0">
                <a:latin typeface="+mn-lt"/>
                <a:ea typeface="宋体"/>
                <a:cs typeface="宋体"/>
                <a:sym typeface="Wingdings" pitchFamily="2" charset="2"/>
              </a:rPr>
              <a:t>.</a:t>
            </a:r>
            <a:endParaRPr lang="es-MX" altLang="zh-CN" sz="1600" dirty="0">
              <a:latin typeface="+mn-lt"/>
              <a:ea typeface="宋体"/>
              <a:cs typeface="宋体"/>
              <a:sym typeface="Wingdings" pitchFamily="2" charset="2"/>
            </a:endParaRPr>
          </a:p>
          <a:p>
            <a:pPr marL="742950" lvl="1" indent="-285750" algn="just">
              <a:lnSpc>
                <a:spcPct val="85000"/>
              </a:lnSpc>
              <a:spcBef>
                <a:spcPts val="600"/>
              </a:spcBef>
              <a:buClr>
                <a:srgbClr val="C00000"/>
              </a:buClr>
              <a:buFont typeface="Wingdings" pitchFamily="2" charset="2"/>
              <a:buChar char="v"/>
            </a:pPr>
            <a:r>
              <a:rPr lang="en-US" sz="1600" b="1" dirty="0">
                <a:latin typeface="+mn-lt"/>
              </a:rPr>
              <a:t>Diversity of natural settings</a:t>
            </a:r>
            <a:r>
              <a:rPr lang="es-ES" sz="1600" b="1" dirty="0" smtClean="0">
                <a:latin typeface="+mn-lt"/>
              </a:rPr>
              <a:t>.</a:t>
            </a:r>
            <a:endParaRPr lang="es-ES" sz="1600" dirty="0">
              <a:latin typeface="+mn-lt"/>
            </a:endParaRPr>
          </a:p>
          <a:p>
            <a:pPr marL="742950" lvl="1" indent="-285750" algn="just">
              <a:lnSpc>
                <a:spcPct val="85000"/>
              </a:lnSpc>
              <a:spcBef>
                <a:spcPts val="600"/>
              </a:spcBef>
              <a:buClr>
                <a:srgbClr val="C00000"/>
              </a:buClr>
              <a:buFont typeface="Wingdings" pitchFamily="2" charset="2"/>
              <a:buChar char="v"/>
            </a:pPr>
            <a:r>
              <a:rPr lang="en-US" sz="1600" b="1" dirty="0">
                <a:latin typeface="+mn-lt"/>
              </a:rPr>
              <a:t>Destination for bird and orchid watchers</a:t>
            </a:r>
            <a:r>
              <a:rPr lang="es-ES" sz="1600" b="1" dirty="0" smtClean="0">
                <a:latin typeface="+mn-lt"/>
              </a:rPr>
              <a:t>.</a:t>
            </a:r>
            <a:endParaRPr lang="es-MX" sz="1600" dirty="0">
              <a:latin typeface="+mn-lt"/>
            </a:endParaRPr>
          </a:p>
          <a:p>
            <a:pPr marL="742950" lvl="1" indent="-285750" algn="just">
              <a:lnSpc>
                <a:spcPct val="85000"/>
              </a:lnSpc>
              <a:spcBef>
                <a:spcPts val="600"/>
              </a:spcBef>
              <a:buClr>
                <a:srgbClr val="C00000"/>
              </a:buClr>
              <a:buFont typeface="Wingdings" pitchFamily="2" charset="2"/>
              <a:buChar char="v"/>
            </a:pPr>
            <a:r>
              <a:rPr lang="en-US" sz="1600" b="1" dirty="0">
                <a:latin typeface="+mn-lt"/>
              </a:rPr>
              <a:t>Lima is considered the gastronomic capital of Latin America</a:t>
            </a:r>
            <a:r>
              <a:rPr lang="es-ES" sz="1600" b="1" dirty="0" smtClean="0">
                <a:latin typeface="+mn-lt"/>
              </a:rPr>
              <a:t>.</a:t>
            </a:r>
          </a:p>
          <a:p>
            <a:pPr marL="742950" lvl="1" indent="-285750" algn="just">
              <a:lnSpc>
                <a:spcPct val="85000"/>
              </a:lnSpc>
              <a:spcBef>
                <a:spcPts val="600"/>
              </a:spcBef>
              <a:buClr>
                <a:srgbClr val="C00000"/>
              </a:buClr>
              <a:buFont typeface="Wingdings" pitchFamily="2" charset="2"/>
              <a:buChar char="v"/>
            </a:pPr>
            <a:r>
              <a:rPr lang="en-US" sz="1600" b="1" dirty="0">
                <a:latin typeface="+mn-lt"/>
              </a:rPr>
              <a:t>Important investment by internationally renowned hotel chains</a:t>
            </a:r>
            <a:r>
              <a:rPr lang="es-MX" sz="1600" b="1" dirty="0" smtClean="0">
                <a:latin typeface="+mn-lt"/>
              </a:rPr>
              <a:t>.</a:t>
            </a:r>
          </a:p>
          <a:p>
            <a:pPr marL="742950" lvl="1" indent="-285750" algn="just">
              <a:lnSpc>
                <a:spcPct val="85000"/>
              </a:lnSpc>
              <a:spcBef>
                <a:spcPts val="600"/>
              </a:spcBef>
              <a:buClr>
                <a:srgbClr val="C00000"/>
              </a:buClr>
              <a:buFont typeface="Wingdings" pitchFamily="2" charset="2"/>
              <a:buChar char="v"/>
            </a:pPr>
            <a:r>
              <a:rPr lang="en-US" sz="1600" b="1" dirty="0">
                <a:latin typeface="+mn-lt"/>
              </a:rPr>
              <a:t>Increased connectivity of the Peruvian air market with increased weekly frequencies in international flights to allow more connections and destinations, with more and better travel options</a:t>
            </a:r>
            <a:r>
              <a:rPr lang="es-MX" sz="1600" b="1" dirty="0" smtClean="0">
                <a:latin typeface="+mn-lt"/>
              </a:rPr>
              <a:t>. </a:t>
            </a:r>
          </a:p>
          <a:p>
            <a:pPr marL="742950" lvl="1" indent="-285750">
              <a:lnSpc>
                <a:spcPct val="85000"/>
              </a:lnSpc>
              <a:spcBef>
                <a:spcPts val="600"/>
              </a:spcBef>
              <a:buClr>
                <a:srgbClr val="C00000"/>
              </a:buClr>
              <a:buFont typeface="Wingdings" pitchFamily="2" charset="2"/>
              <a:buChar char="v"/>
            </a:pPr>
            <a:r>
              <a:rPr lang="en-US" sz="1600" b="1" dirty="0">
                <a:latin typeface="+mn-lt"/>
              </a:rPr>
              <a:t>Investment Opportunities in the 8 priority destinations</a:t>
            </a:r>
            <a:r>
              <a:rPr lang="es-MX" altLang="zh-CN" sz="1600" b="1" dirty="0" smtClean="0">
                <a:latin typeface="+mn-lt"/>
                <a:ea typeface="宋体"/>
                <a:cs typeface="宋体"/>
                <a:sym typeface="Wingdings" pitchFamily="2" charset="2"/>
              </a:rPr>
              <a:t>: </a:t>
            </a:r>
            <a:r>
              <a:rPr lang="en-US" sz="1600" dirty="0" smtClean="0">
                <a:latin typeface="+mn-lt"/>
              </a:rPr>
              <a:t>Northern </a:t>
            </a:r>
            <a:r>
              <a:rPr lang="en-US" sz="1600" dirty="0">
                <a:latin typeface="+mn-lt"/>
              </a:rPr>
              <a:t>Beaches, Amazon River, Amazonas, Kuelap, Moche Route, Lima, Nazca, Paracas, Colca Valley and Puno-Lake Titicaca</a:t>
            </a:r>
            <a:r>
              <a:rPr lang="es-MX" altLang="zh-CN" sz="1600" dirty="0" smtClean="0">
                <a:latin typeface="+mn-lt"/>
                <a:ea typeface="宋体"/>
                <a:cs typeface="宋体"/>
                <a:sym typeface="Wingdings" pitchFamily="2" charset="2"/>
              </a:rPr>
              <a:t>.</a:t>
            </a:r>
          </a:p>
          <a:p>
            <a:pPr marL="742950" lvl="1" indent="-285750">
              <a:lnSpc>
                <a:spcPct val="85000"/>
              </a:lnSpc>
              <a:spcBef>
                <a:spcPts val="600"/>
              </a:spcBef>
              <a:buClr>
                <a:srgbClr val="C00000"/>
              </a:buClr>
              <a:buFont typeface="Wingdings" pitchFamily="2" charset="2"/>
              <a:buChar char="v"/>
            </a:pPr>
            <a:r>
              <a:rPr lang="en-US" altLang="zh-CN" sz="1600" dirty="0" smtClean="0">
                <a:latin typeface="+mn-lt"/>
                <a:ea typeface="宋体"/>
                <a:cs typeface="宋体"/>
                <a:sym typeface="Wingdings" pitchFamily="2" charset="2"/>
              </a:rPr>
              <a:t>Due to its tourist attraction and services of quality Peru will be the venue of important sports events and international forum such as: APEC 2016 and the 2019 Pan American games.</a:t>
            </a:r>
          </a:p>
        </p:txBody>
      </p:sp>
      <p:sp>
        <p:nvSpPr>
          <p:cNvPr id="23555" name="Text Box 4"/>
          <p:cNvSpPr txBox="1">
            <a:spLocks noChangeArrowheads="1"/>
          </p:cNvSpPr>
          <p:nvPr/>
        </p:nvSpPr>
        <p:spPr bwMode="auto">
          <a:xfrm>
            <a:off x="357158" y="428604"/>
            <a:ext cx="4608513" cy="400110"/>
          </a:xfrm>
          <a:prstGeom prst="rect">
            <a:avLst/>
          </a:prstGeom>
          <a:noFill/>
          <a:ln w="9525">
            <a:noFill/>
            <a:miter lim="800000"/>
            <a:headEnd/>
            <a:tailEnd/>
          </a:ln>
        </p:spPr>
        <p:txBody>
          <a:bodyPr lIns="54000" rIns="0">
            <a:spAutoFit/>
          </a:bodyPr>
          <a:lstStyle/>
          <a:p>
            <a:r>
              <a:rPr lang="en-US" b="1" dirty="0">
                <a:latin typeface="+mn-lt"/>
              </a:rPr>
              <a:t>TOURISM SECTOR</a:t>
            </a:r>
            <a:endParaRPr lang="es-PE" dirty="0">
              <a:latin typeface="+mn-lt"/>
            </a:endParaRPr>
          </a:p>
        </p:txBody>
      </p:sp>
      <p:pic>
        <p:nvPicPr>
          <p:cNvPr id="118788" name="Picture 4" descr="W:\Promoción\Fototeca\Fotos Marca Pais\Proveidas por PROMPERU\no cod\_MG_8083.jpg"/>
          <p:cNvPicPr>
            <a:picLocks noChangeAspect="1" noChangeArrowheads="1"/>
          </p:cNvPicPr>
          <p:nvPr/>
        </p:nvPicPr>
        <p:blipFill>
          <a:blip r:embed="rId3" cstate="print"/>
          <a:srcRect/>
          <a:stretch>
            <a:fillRect/>
          </a:stretch>
        </p:blipFill>
        <p:spPr bwMode="auto">
          <a:xfrm>
            <a:off x="251520" y="1556792"/>
            <a:ext cx="3625683" cy="4824536"/>
          </a:xfrm>
          <a:prstGeom prst="rect">
            <a:avLst/>
          </a:prstGeom>
          <a:noFill/>
        </p:spPr>
      </p:pic>
    </p:spTree>
    <p:extLst>
      <p:ext uri="{BB962C8B-B14F-4D97-AF65-F5344CB8AC3E}">
        <p14:creationId xmlns:p14="http://schemas.microsoft.com/office/powerpoint/2010/main" val="358412224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39952" y="1927860"/>
            <a:ext cx="4714875" cy="3847207"/>
          </a:xfrm>
          <a:prstGeom prst="rect">
            <a:avLst/>
          </a:prstGeom>
          <a:noFill/>
        </p:spPr>
        <p:txBody>
          <a:bodyPr wrap="square">
            <a:spAutoFit/>
          </a:bodyPr>
          <a:lstStyle/>
          <a:p>
            <a:pPr marL="388938" indent="-388938" algn="just">
              <a:spcBef>
                <a:spcPts val="600"/>
              </a:spcBef>
              <a:buClr>
                <a:srgbClr val="C00000"/>
              </a:buClr>
              <a:buFont typeface="Wingdings" pitchFamily="2" charset="2"/>
              <a:buChar char="v"/>
            </a:pPr>
            <a:r>
              <a:rPr lang="en-US" sz="1600" b="1" dirty="0">
                <a:latin typeface="+mn-lt"/>
              </a:rPr>
              <a:t>The average growth </a:t>
            </a:r>
            <a:r>
              <a:rPr lang="en-US" sz="1600" b="1" dirty="0" smtClean="0">
                <a:latin typeface="+mn-lt"/>
              </a:rPr>
              <a:t>of the sector in the last two years was 15.2 % corresponding to 2012 and 9.2% in 2013 </a:t>
            </a:r>
            <a:r>
              <a:rPr lang="en-US" sz="1600" dirty="0" smtClean="0">
                <a:latin typeface="+mn-lt"/>
              </a:rPr>
              <a:t>%.</a:t>
            </a:r>
          </a:p>
          <a:p>
            <a:pPr marL="388938" indent="-388938" algn="just">
              <a:spcBef>
                <a:spcPts val="600"/>
              </a:spcBef>
              <a:buClr>
                <a:srgbClr val="C00000"/>
              </a:buClr>
              <a:buFont typeface="Wingdings" pitchFamily="2" charset="2"/>
              <a:buChar char="v"/>
            </a:pPr>
            <a:r>
              <a:rPr lang="en-US" sz="1600" dirty="0">
                <a:latin typeface="+mn-lt"/>
              </a:rPr>
              <a:t>The significant growth of the economy is driving </a:t>
            </a:r>
            <a:r>
              <a:rPr lang="en-US" sz="1600" dirty="0" smtClean="0">
                <a:latin typeface="+mn-lt"/>
              </a:rPr>
              <a:t>more investments in infrastructure as well as </a:t>
            </a:r>
            <a:r>
              <a:rPr lang="en-US" sz="1600" b="1" dirty="0" smtClean="0">
                <a:latin typeface="+mn-lt"/>
              </a:rPr>
              <a:t>housing.</a:t>
            </a:r>
            <a:endParaRPr lang="es-PE" sz="1600" dirty="0" smtClean="0">
              <a:latin typeface="+mn-lt"/>
            </a:endParaRPr>
          </a:p>
          <a:p>
            <a:pPr marL="388938" indent="-388938" algn="just">
              <a:spcBef>
                <a:spcPts val="600"/>
              </a:spcBef>
              <a:buClr>
                <a:srgbClr val="C00000"/>
              </a:buClr>
              <a:buFont typeface="Wingdings" pitchFamily="2" charset="2"/>
              <a:buChar char="v"/>
            </a:pPr>
            <a:r>
              <a:rPr lang="en-US" sz="1600" b="1" dirty="0" smtClean="0">
                <a:latin typeface="+mn-lt"/>
              </a:rPr>
              <a:t>The housing shortage affects 20% of households</a:t>
            </a:r>
            <a:r>
              <a:rPr lang="es-PE" sz="1600" b="1" dirty="0" smtClean="0">
                <a:latin typeface="+mn-lt"/>
              </a:rPr>
              <a:t>.</a:t>
            </a:r>
            <a:endParaRPr lang="es-PE" sz="1600" dirty="0" smtClean="0">
              <a:latin typeface="+mn-lt"/>
            </a:endParaRPr>
          </a:p>
          <a:p>
            <a:pPr marL="388938" lvl="2" indent="-388938" algn="just">
              <a:spcBef>
                <a:spcPts val="600"/>
              </a:spcBef>
              <a:buClr>
                <a:srgbClr val="C00000"/>
              </a:buClr>
              <a:buFont typeface="Wingdings" pitchFamily="2" charset="2"/>
              <a:buChar char="v"/>
            </a:pPr>
            <a:r>
              <a:rPr lang="en-US" sz="1600" b="1" dirty="0" smtClean="0">
                <a:latin typeface="+mn-lt"/>
              </a:rPr>
              <a:t>There </a:t>
            </a:r>
            <a:r>
              <a:rPr lang="en-US" sz="1600" b="1" dirty="0">
                <a:latin typeface="+mn-lt"/>
              </a:rPr>
              <a:t>are several housing finance programs,</a:t>
            </a:r>
            <a:r>
              <a:rPr lang="en-US" sz="1600" dirty="0">
                <a:latin typeface="+mn-lt"/>
              </a:rPr>
              <a:t> subject to economic conditions and the level of household income, “Techo Propio”, “Fondo Mi Vivienda” and Commercial Banking</a:t>
            </a:r>
            <a:r>
              <a:rPr lang="es-PE" sz="1600" dirty="0" smtClean="0">
                <a:latin typeface="+mn-lt"/>
              </a:rPr>
              <a:t>.</a:t>
            </a:r>
            <a:endParaRPr lang="es-PE" sz="1600" dirty="0">
              <a:latin typeface="+mn-lt"/>
            </a:endParaRPr>
          </a:p>
          <a:p>
            <a:pPr marL="388938" lvl="2" indent="-388938" algn="just">
              <a:spcBef>
                <a:spcPts val="600"/>
              </a:spcBef>
              <a:buClr>
                <a:srgbClr val="C00000"/>
              </a:buClr>
              <a:buFont typeface="Wingdings" pitchFamily="2" charset="2"/>
              <a:buChar char="v"/>
            </a:pPr>
            <a:r>
              <a:rPr lang="en-US" sz="1600" b="1" dirty="0">
                <a:latin typeface="+mn-lt"/>
              </a:rPr>
              <a:t>Mortgage Loans </a:t>
            </a:r>
            <a:r>
              <a:rPr lang="en-US" sz="1600" dirty="0" smtClean="0">
                <a:latin typeface="+mn-lt"/>
              </a:rPr>
              <a:t>have </a:t>
            </a:r>
            <a:r>
              <a:rPr lang="en-US" sz="1600" dirty="0">
                <a:latin typeface="+mn-lt"/>
              </a:rPr>
              <a:t>doubled over the past seven years (2006-2013), reaching US$ 10.600 million in December 2013</a:t>
            </a:r>
          </a:p>
        </p:txBody>
      </p:sp>
      <p:sp>
        <p:nvSpPr>
          <p:cNvPr id="25603" name="Text Box 4"/>
          <p:cNvSpPr txBox="1">
            <a:spLocks noChangeArrowheads="1"/>
          </p:cNvSpPr>
          <p:nvPr/>
        </p:nvSpPr>
        <p:spPr bwMode="auto">
          <a:xfrm>
            <a:off x="214282" y="428604"/>
            <a:ext cx="3786187" cy="400110"/>
          </a:xfrm>
          <a:prstGeom prst="rect">
            <a:avLst/>
          </a:prstGeom>
          <a:solidFill>
            <a:schemeClr val="bg1"/>
          </a:solidFill>
          <a:ln w="9525">
            <a:noFill/>
            <a:miter lim="800000"/>
            <a:headEnd/>
            <a:tailEnd/>
          </a:ln>
        </p:spPr>
        <p:txBody>
          <a:bodyPr lIns="54000" rIns="0">
            <a:spAutoFit/>
          </a:bodyPr>
          <a:lstStyle/>
          <a:p>
            <a:r>
              <a:rPr lang="en-US" b="1" dirty="0">
                <a:latin typeface="+mn-lt"/>
              </a:rPr>
              <a:t>REAL ESTATE</a:t>
            </a:r>
            <a:endParaRPr lang="es-PE" dirty="0">
              <a:latin typeface="+mn-lt"/>
            </a:endParaRPr>
          </a:p>
        </p:txBody>
      </p:sp>
      <p:pic>
        <p:nvPicPr>
          <p:cNvPr id="5" name="4 Imagen" descr="DSC_0486.JPG"/>
          <p:cNvPicPr preferRelativeResize="0">
            <a:picLocks/>
          </p:cNvPicPr>
          <p:nvPr/>
        </p:nvPicPr>
        <p:blipFill>
          <a:blip r:embed="rId2" cstate="email">
            <a:lum contrast="30000"/>
          </a:blip>
          <a:stretch>
            <a:fillRect/>
          </a:stretch>
        </p:blipFill>
        <p:spPr>
          <a:xfrm>
            <a:off x="395536" y="1700808"/>
            <a:ext cx="3528392" cy="4392488"/>
          </a:xfrm>
          <a:prstGeom prst="rect">
            <a:avLst/>
          </a:prstGeom>
        </p:spPr>
      </p:pic>
    </p:spTree>
    <p:extLst>
      <p:ext uri="{BB962C8B-B14F-4D97-AF65-F5344CB8AC3E}">
        <p14:creationId xmlns:p14="http://schemas.microsoft.com/office/powerpoint/2010/main" val="28328303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4"/>
          <p:cNvSpPr txBox="1">
            <a:spLocks noChangeArrowheads="1"/>
          </p:cNvSpPr>
          <p:nvPr/>
        </p:nvSpPr>
        <p:spPr bwMode="auto">
          <a:xfrm>
            <a:off x="282300" y="364594"/>
            <a:ext cx="3857652" cy="400110"/>
          </a:xfrm>
          <a:prstGeom prst="rect">
            <a:avLst/>
          </a:prstGeom>
          <a:noFill/>
          <a:ln w="9525">
            <a:noFill/>
            <a:miter lim="800000"/>
            <a:headEnd/>
            <a:tailEnd/>
          </a:ln>
        </p:spPr>
        <p:txBody>
          <a:bodyPr wrap="square" lIns="54000" rIns="0">
            <a:spAutoFit/>
          </a:bodyPr>
          <a:lstStyle/>
          <a:p>
            <a:r>
              <a:rPr lang="en-US" b="1" dirty="0">
                <a:latin typeface="+mn-lt"/>
              </a:rPr>
              <a:t>SERVICES - OUTSOURCING</a:t>
            </a:r>
            <a:endParaRPr lang="es-PE" dirty="0">
              <a:latin typeface="+mn-lt"/>
            </a:endParaRPr>
          </a:p>
        </p:txBody>
      </p:sp>
      <p:sp>
        <p:nvSpPr>
          <p:cNvPr id="248836" name="AutoShape 4" descr="data:image/jpeg;base64,/9j/4AAQSkZJRgABAQAAAQABAAD/2wBDAAkGBwgHBgkIBwgKCgkLDRYPDQwMDRsUFRAWIB0iIiAdHx8kKDQsJCYxJx8fLT0tMTU3Ojo6Iys/RD84QzQ5Ojf/2wBDAQoKCg0MDRoPDxo3JR8lNzc3Nzc3Nzc3Nzc3Nzc3Nzc3Nzc3Nzc3Nzc3Nzc3Nzc3Nzc3Nzc3Nzc3Nzc3Nzc3Nzf/wAARCACLALoDASIAAhEBAxEB/8QAHAAAAgMBAQEBAAAAAAAAAAAABQYDBAcAAgEI/8QAPRAAAgEDAgQEAgkDAwIHAAAAAQIDAAQRBSEGEhMxIkFRYXGRFCMyQoGhscHRBzNSQ3LwYpIlRFNzouHx/8QAGQEAAwEBAQAAAAAAAAAAAAAAAgMEAQAF/8QAIREAAgIDAQEAAwEBAAAAAAAAAAECEQMhMRJBIjJRBBP/2gAMAwEAAhEDEQA/AGDizivVdDt2tdT06CaxkBiWWDIKjt2JNYbxNpUlrcG8i8dlO3NG4+7nyNfpvjrSY9S0WeN1yWU/92NjWLaFaLqGk3emXS8wwce2f4NFKqtHIzRR4MedGuFtYm0u9wrnpy4Vgd6DzwPa3Dwyd0OD8e1fF3dSNjmhNXT9F8M3qTQRlcEtjGKeLaMFQzelY9wFcNBHCkjbhRua1i0nzEu/YUhPZU40ggw2wKqToSO+KkWdNwWFD9Ta3ljxI5x3IBxXMxJ2DNTmijyWkUfjS1PqdqSyrKhPxqXVxpgyp5c+70vTWtjJnpgKfVDSh6VcL+VkOVOaniHpS6yXNm/PDOXQ+TCjWmXi3CgFcP5isCTb6EVBqeOoUIJqda45kqjevnR62saSOUMVmZsNv90/zXpaIaFCZdfsjjIjV2NFDchWTUWPkahECjyGK9VwrqrITq6urq446urq+HtXHHE18568E5rsUv0wqKevEDTJs48v1rDuGh/4tdYxy4ft/vrVOP8AWI7HS3j5xzAczD9BWW8OctlZXeo3JwgXYnzxufzpz1AyPTOuLVA1q6KjbrP+tCoz4l/3D9auaxObm4aY95HLfz+ZqpEMyIPVh+tB8OXTV+GVPXgAzuBWqWjEW65z2rPuCLE3Esb42UCtO+jcsIAFTx+stl8Qv6rqT2ysU70l67rd60TdPmzim7XoDyttShdQc3hIpd/lsao/joRNYF6kDXNxcN1Cf7fMQ2MZzj0ojw/p1/eaeL2FiwC8/TY4JG47/hTBe2VvfW6K/hnjGA48wO1S6dcTabatbx2oIP31f7R9TmqVODRK8c/V2C7KaQS8pZzE3ZX7oR3FGbJgHyoAPtQwoerI5jKknm38ye9XNPYmXGfKkTKYv+h23JPrVgyCP7R2qlPfW+mae17dMFjUgb+ZPYUu3HEsV8OokX1O3iBOPnihjFy4dKaj0cUvICcdVfhkU48JWqkG9xksvIp9s7/pWYaNa2GpjMYdX75DnIrVeF4l0vQoIJ5s4LMCx3wTtTsMXZNnnoP11A7jijTIJem9wgbPmavWmq2d0oaKZD+NUUyX0i9XV8DKcYINfaw0+EgDJrwXBO2a9kZryUA3ArHw45cV9/CowSGr3QJhUfnriPW21a+kSabktkkLNjLMxBoFxFqxvbRbO2njt7KMZMRD9SQj1AXHf3qtflrS6uxPluWV2UjzUse9RLJBcJ1AwIPbANN9Kezqa0AJo2kk+zyqNgDVnSLNrjUIkUc3K2T8aYYOHNT1CN3sbNniVuVm9D8POtB/p3/TuWCdL3UoyiIeZUPdjSpz+Ibjx79S+DbwXo5s7GEyIAxQE5psZPBjFdHCEGB2qR8YIrEqVBOVsWNYgDBsik+/hVZNu9aDfRhlNJerxcpOO9ImqZVidgNoNycDBqN49uwq+gztUcy7UKDaAssbGTGfhRjSLEchY7kiqMmzGjmig9PmI8JFEtimBeKNPbUNF6GeXkmDb/jVLh5bfSrGeK9Bd2XkVViJDAD4dzTVcRh4plzncVHYwqjYYZ9KKORx0DPEp7YuaLZ3Gg2MtxE+XPiWMYAUensKBapxLrOoOVuLySNQf7cbEAU+axGkdhdcwGScD5VnV5EDcykf5VRB6I5K5FXqSMxZ5GYnzZiauWl9d2zhre5mjI/xc1CkJ9KkEJB3FFZngf8Ahjju7SSKDUWLJkL1M5rW9OvUuoVZDkY71+c7aPcZBp84R4huNPZLecloycAnyorsBxrhrtd5VDazCeFXHnUx7GhZqK7sA4r71Kr3DeMVH1KQ3sYkYf8A1D4ckt7yZ4lGOY9huVO4+RpY0fT0OnyuDzTW7gsq/wCJON/aty4ptInYh1LxyZAPp7VntzaSaNcy3FvEGgnHLJgcwHv8D+9J9taKEuMdf6SRAaVdpIPF1+3pWgcoAwKzv+mt/bi5ntkPI7gMUPetDJp+NpoVlT9HkioZXABqVztVC5l2Iomzoor3co5WpQ1n7Rz5imK7k5AST5Uo6vc9R6nmVYimrhTVa+ulRCRUbynPeoJl6i4x3oaGtni0gutQmVIFZsncgbCne10qawsCsw8QHcClHTpL21Qpb3LQb5LooJx6bginTRtQuJ7OUX0qTRqnhbYMT6EUceC2mBrclzJnsTViBBzj3qv1kjcrgBmPhUfvUksxtrKS4H2lU8oPm3l+dClbCm6QB4kvBLcm3jOVU8z/ALCgH0NnJJG5OanjfMpViWdjl2PmaL21r1BkVTJ1ojhH1sEQWG+4qydMBGy70ZW0Kb4qxBGCe1JlNoqhiVbBNhobyPsKORaDMq7LkD0o3o8KZGaare2jZc0UJtissIxK3DVw30ZYpM8y7EGjzsFUkmqUFqkTllG5qeYFkIp92iJqijcXCdTGaj6ietVbxemx33qv1DU92GmeJSt3BPZzbumSPXHbI+H70myXz6bdyrcoJ48crAjZh/8AlG9VvpXtbXULUZZW8bBvmMUF1aSHUrczx8ozsyg7o3r8PapmWRRUfTVhnTVuE7gAxMGa3z29sfOtK4Y16LW9PE3IYbhcLNC2zI3p8PQ1lFpz2Fy4E30YumY503U+xHpV2z164sL8PL07e9UD6yM5juF/6h6e4o8c/LOlH0jXpmwtC7hjmu0vV4dXsEuICvNgc6A55T8fT3qOc5JzVHqxUVXQTqUvgY5pF128NnBJcdJ5Au5CDJxTfqBZiwApZv4GL4I79waU+jo8KGh31hqURkMoHl4tvwojNFCp8Dqw8sGgOoaLdaVG8tiwEMrZYcvzHtmr+nTWmosVkiMLIAOUnBJ9qPyjdrbL8CDcelELU8sfKOx7VTg0U9UyRTusWdlzuanF10ZpIRb55APrebbPpj5fOgcaNbXwhjUyagVAPhOKs8WcP8QT6fbT6S0IjjJkkhbZ39PaiOhWEsgkvHQbHIq1qmtSiBoGBBxg70/DDXpk2bJb8oy7TjJPdsk6GK5T7cRGMe9OunwckQyN6XdXgk21K0TNxannKj76feWmi0uYriyhuIN45FDA0GV27Q3BpUzzccqrUdrIhfBqtdT+IiqLXPTPMDSWrH20P+kxjbHnTNbrhRWdcPa2pfkY77U9Wt/GUBJ70yFIRktl+SURjJO1UZtRjC+Ft6g1C+jKYyPnSzJduZsR779gaN5KI8mg4Ge5kydxUv0c+lRaesxCnlO9FxA2KyEW1s5NGScK6oxv76xb6xQ7ydI+aZ8Q/Q/OhHEIl0LVHeLnNpL4l3yCp9KBT6hNpHEi31uTgSsMeoJ3U/8APSnvUfoWt6TG8bg20wzE3/ov5qfb9NqmknF2XrYtTXaSBX58wP2OcjP7VGydSERcysq56YO/L7D0+FBJop9MuZIJTiPODnflOf8A7q3aXS83I2wPf57fI0Tj9QKdaCuha5e6BerLH9YmfrI87Ov81rVhqFtqtlHd2rZjcfAqfQ+9Y2460RcDDjKuPf8A5n5US4a1e40a5WSLLwMfrYvIj2962Eq0E43s0q7iODgA0r6m2J8HbFONrc29/ZrPAwdGH4j40s63bEzMQMDFNf8AQIlEXytEYZVDIRggjvQCa2jgkcqjPGd1ON1ol0/Fg1KISfPND6Y2MmmC447i4CQ29xd8qtkKrMPmR+9NFlYqTFExAAIUsx7mo7PEUbAkKAMu5OMCum1CGSbTUhwUefn+IUE5/SiilJpC82So2kaAYobWwSCPAVV+Z9aQtVBmu5OQ7A4ozPqrSxncYpW1/UWsLFp48dVzyqSNgT50/NcWoInwR7ORbtUhiYrK6ZIywJGcVV4UixoxVf7Imk6I9E5tqybU7h5bnnZmZ27tnc/jWtcEXE1xwvYyXIw/KwBxjmAYgH8Rikzj5i7G48nuQVg0Zbltwd67UeGFjiJQnNGNNuEjILGp9R1GMx4BFLSQ9t2K2h6QVuWJzsdqZZra4SMmLO1RaKym5PoaaHRGgPwrVGwZypiBfNdZCu2+e1EuH7JnBeRRzE171FEN9yjGcZAq7o8nSmCk7E1mJfls8/L+U2MdhByruMbVd5RXmIgoCPOvdWAo/J2vlZbmaVEwBIVdB/uO/wA/P/hYv6e3sci3+nzvhZELxg9uYeY96XtRiEl7Pc2rEgSuJE+9GeYjJ9vQ1Wsbv6JqMFzGOSZZBzp91l88ehqOUfUaLk6Yy8XQrPAJcZkVQCfUen5bUsWshZUVjkglc+3lTDr93zxyAnIKnHqR5ft8qXLMB3GPUE/h3ocf6bDn+wzW8hwjnOTuffaiNtbqVyu2GOx/aqNtGemgxvkYpisbJ5nVIwMd2PkvvWbb0FaXSbSbubTWZ4m8GMuPKrcXEVlqyMYZAWGxQ7EUucU6goxpOleNyfrZF7n2pg4N4ZS0tOrMmZX239KdGD4KlkS2VS4aUlatQK0jqoFHp9HsljmcxEMo2wxG+KynibWNSjvpLGG5aG32BWMBSwPqe9c4NdMjlUuBzivVIuk+l2cgc/8AmGHb/aP3qHRbpri9tSv2bS2bmHux2/Slq1U9M4J7Ue4IZZL2/BG7KqD8AT+9DCVSs2atUNUFw0mw2AqDV7GPUrQwSOUOcqwGcGvlsemzr71JJJg0E5yc7HRhFwoTLbgO9m1IfS7i3FoDu6MSxHsMbfOtEiVLeBIYhyxxqFVR5AVTgl96lkkwK2U3LpkMcYcPkt8YzhTUaSzXL7k8tUpQzSUd0a1DHLYxWxVjKfwJ6RbtFhyfKjf0rmUqD2FUZAYIfAOwqDRbr6VPIG2w2MGnQjboiz5KRJNZySTCVRuO21Cr7UHsZQeQ8y+1PccQK9h29KV+KdPMisyKMg0eaFRuPSDfQ5oOqpeWyE7EjtRE3Qz3pI0rnt2UAldqMdZv8jRQlcVYabR+eLlhbahM4wXMrgjyKljkGh93Cet1IR2xy5OTj98UYvAJLybpxkt1X8WMD7RrzHbIjiSWVAV3Cg7n2qROj0HR4u3DxnmBZeTGfwqDRIC0rFhjlxt6+1XLvov42kVR94E4zU2kalp0FytuxAB/1W7ZrEnQXRh0635V68vhUDw822PeotS19hGbDSRlm2kkWgt5rEeqavHp8U7RWgPKXHZ2/imC1sra3dbazXJH2nooppGSX9J+EtC6k4klGW7sxrR42jgVQB4EG1ALEpZW6on2vOpJ7smMjNV48fmOyTJL0yS+vl+jXO+57VjmrZm1SVjv4q0y5b6iQHzFZpeb3kp9WpOYdhRNYLz5A7CiHCBMDMw7tM2T+NVtMTC5q3w8uLi7iPdJifnv+9TobLoy3J5LgN614kbIzUl6CURj5iq6NlcGiywrYeGdqiWKTBqyzc67VUSF2PhBohbWjsPFWKmG7IViZ9hTPw3avz4fcUGVBERTHolwEbmIp+KDsVky1GhnNirw8pUb0JTS1t7sui4ycnFHoJ1kiBFfGjDkZ8qqTrp50l6Ohxyj4VX1C2E0Z8OTV5FxXifZCaXJmpCfcIEk8IxXdSpbsZnY+Wag2rYrRjPzjqU1y97cgzPgTPsDj7xqoFOfCxV/Y96crrR7A3UxMJyZGJ+sb1PvXhtE05k3gO3b6xv5pJ6OqsS3MjN42Y/E1KrHIJ3xTc2iad0gfo5z/wC43818j0TTwCRAdgf9Rv5raBi6YAt4HuJrZIf77vyrjvitb0fT/okC84zJjBJoHwVo9gNQMgg8agkEuxx+daBHawj7n/yNOxY11i/9GZukgcEbv518ljbkJIxRyO0gx9j8zXTWsJTdPzNOaTJRTvCywuT/AIms4ly1y5/6jWv6hZW5hcGPyP3jSIdJsuo56J3O/wBY381HnWynCyhp68sfxq7oiheInj8posge47/qKK2+mWgRcRH/AL2/mrVnptomsWUixEMHYZ527cvxpOONyVhTloLwaa91EExnBx27VKeGnXB5aZtBgjVmwvn60dMaFN1Feg4x8+WiWM5J2hGt9JMQIcfjUi2wVsKu1NM8MfIfDVCOCPqnw/makWBeyv8A7vyA2sGkceHzo1YaXhB4TmiMVvEOXCD50SgVQBgVa5KKpIjbcnsitrcxqB6VZAxXoAVxpDk2zkqOBqK62hY1IKjuBlCD2rjRTvDiQ/CqXPRO8iQyNkfmapdCP/E/M0UeAs//2Q=="/>
          <p:cNvSpPr>
            <a:spLocks noChangeAspect="1" noChangeArrowheads="1"/>
          </p:cNvSpPr>
          <p:nvPr/>
        </p:nvSpPr>
        <p:spPr bwMode="auto">
          <a:xfrm>
            <a:off x="63500" y="-523875"/>
            <a:ext cx="1419225" cy="1066800"/>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sp>
        <p:nvSpPr>
          <p:cNvPr id="193537" name="Rectangle 1"/>
          <p:cNvSpPr>
            <a:spLocks noChangeArrowheads="1"/>
          </p:cNvSpPr>
          <p:nvPr/>
        </p:nvSpPr>
        <p:spPr bwMode="auto">
          <a:xfrm>
            <a:off x="3669526" y="2158756"/>
            <a:ext cx="529496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a:lnSpc>
                <a:spcPct val="85000"/>
              </a:lnSpc>
              <a:spcBef>
                <a:spcPts val="600"/>
              </a:spcBef>
              <a:buClr>
                <a:srgbClr val="C00000"/>
              </a:buClr>
              <a:buFont typeface="Wingdings" pitchFamily="2" charset="2"/>
              <a:buChar char="v"/>
            </a:pPr>
            <a:r>
              <a:rPr lang="en-US" sz="1600" b="1" dirty="0">
                <a:latin typeface="+mn-lt"/>
              </a:rPr>
              <a:t>The lowest labor costs per operator in Latin America</a:t>
            </a:r>
            <a:r>
              <a:rPr lang="en-US" sz="1600" dirty="0">
                <a:latin typeface="+mn-lt"/>
              </a:rPr>
              <a:t> (US$ 270), a factor that accounts for 60% of operating costs in contact </a:t>
            </a:r>
            <a:r>
              <a:rPr lang="en-US" sz="1600" dirty="0" smtClean="0">
                <a:latin typeface="+mn-lt"/>
              </a:rPr>
              <a:t>centers</a:t>
            </a:r>
            <a:r>
              <a:rPr lang="es-PE" sz="1600" dirty="0" smtClean="0">
                <a:latin typeface="+mn-lt"/>
              </a:rPr>
              <a:t>.</a:t>
            </a:r>
          </a:p>
          <a:p>
            <a:pPr marL="285750" indent="-285750" algn="just" eaLnBrk="0" hangingPunct="0">
              <a:lnSpc>
                <a:spcPct val="85000"/>
              </a:lnSpc>
              <a:spcBef>
                <a:spcPts val="600"/>
              </a:spcBef>
              <a:buClr>
                <a:srgbClr val="C00000"/>
              </a:buClr>
              <a:buFont typeface="Wingdings" pitchFamily="2" charset="2"/>
              <a:buChar char="v"/>
            </a:pPr>
            <a:r>
              <a:rPr lang="en-US" sz="1600" dirty="0">
                <a:latin typeface="+mn-lt"/>
              </a:rPr>
              <a:t>Presently, contact centers represent 23,063 positions generating 36,479 direct jobs. </a:t>
            </a:r>
            <a:r>
              <a:rPr lang="en-US" sz="1600" b="1" dirty="0">
                <a:latin typeface="+mn-lt"/>
              </a:rPr>
              <a:t>In </a:t>
            </a:r>
            <a:r>
              <a:rPr lang="en-US" sz="1600" b="1" dirty="0" smtClean="0">
                <a:latin typeface="+mn-lt"/>
              </a:rPr>
              <a:t>2013 </a:t>
            </a:r>
            <a:r>
              <a:rPr lang="en-US" sz="1600" b="1" dirty="0">
                <a:latin typeface="+mn-lt"/>
              </a:rPr>
              <a:t>exports grew by </a:t>
            </a:r>
            <a:r>
              <a:rPr lang="en-US" sz="1600" b="1" dirty="0" smtClean="0">
                <a:latin typeface="+mn-lt"/>
              </a:rPr>
              <a:t>10%. </a:t>
            </a:r>
          </a:p>
          <a:p>
            <a:pPr marL="285750" indent="-285750" algn="just" eaLnBrk="0" hangingPunct="0">
              <a:lnSpc>
                <a:spcPct val="85000"/>
              </a:lnSpc>
              <a:spcBef>
                <a:spcPts val="600"/>
              </a:spcBef>
              <a:buClr>
                <a:srgbClr val="C00000"/>
              </a:buClr>
              <a:buFont typeface="Wingdings" pitchFamily="2" charset="2"/>
              <a:buChar char="v"/>
            </a:pPr>
            <a:r>
              <a:rPr lang="en-US" sz="1600" b="1" dirty="0">
                <a:latin typeface="+mn-lt"/>
              </a:rPr>
              <a:t>Exports</a:t>
            </a:r>
            <a:r>
              <a:rPr lang="en-US" sz="1600" dirty="0">
                <a:latin typeface="+mn-lt"/>
              </a:rPr>
              <a:t> of services from contact centers, data processing, computer application and programs and the likes </a:t>
            </a:r>
            <a:r>
              <a:rPr lang="en-US" sz="1600" b="1" dirty="0">
                <a:latin typeface="+mn-lt"/>
              </a:rPr>
              <a:t>are not subject to VAT</a:t>
            </a:r>
            <a:r>
              <a:rPr lang="es-PE" sz="1600" b="1" dirty="0" smtClean="0">
                <a:latin typeface="+mn-lt"/>
              </a:rPr>
              <a:t>. </a:t>
            </a:r>
          </a:p>
          <a:p>
            <a:pPr marL="285750" indent="-285750" algn="just" eaLnBrk="0" hangingPunct="0">
              <a:lnSpc>
                <a:spcPct val="85000"/>
              </a:lnSpc>
              <a:spcBef>
                <a:spcPts val="600"/>
              </a:spcBef>
              <a:buClr>
                <a:srgbClr val="C00000"/>
              </a:buClr>
              <a:buFont typeface="Wingdings" pitchFamily="2" charset="2"/>
              <a:buChar char="v"/>
            </a:pPr>
            <a:r>
              <a:rPr lang="en-US" sz="1600" b="1" dirty="0">
                <a:latin typeface="+mn-lt"/>
              </a:rPr>
              <a:t>Availability of technology requirements and low real estate costs</a:t>
            </a:r>
            <a:r>
              <a:rPr lang="es-PE" sz="1600" b="1" dirty="0" smtClean="0">
                <a:latin typeface="+mn-lt"/>
              </a:rPr>
              <a:t>. </a:t>
            </a:r>
          </a:p>
          <a:p>
            <a:pPr marL="285750" indent="-285750" algn="just" eaLnBrk="0" hangingPunct="0">
              <a:lnSpc>
                <a:spcPct val="85000"/>
              </a:lnSpc>
              <a:spcBef>
                <a:spcPts val="600"/>
              </a:spcBef>
              <a:buClr>
                <a:srgbClr val="C00000"/>
              </a:buClr>
              <a:buFont typeface="Wingdings" pitchFamily="2" charset="2"/>
              <a:buChar char="v"/>
            </a:pPr>
            <a:r>
              <a:rPr lang="en-US" sz="1600" dirty="0">
                <a:latin typeface="+mn-lt"/>
              </a:rPr>
              <a:t>The implementation of the </a:t>
            </a:r>
            <a:r>
              <a:rPr lang="en-US" sz="1600" b="1" dirty="0">
                <a:latin typeface="+mn-lt"/>
              </a:rPr>
              <a:t>Data Protection Act</a:t>
            </a:r>
            <a:r>
              <a:rPr lang="en-US" sz="1600" dirty="0">
                <a:latin typeface="+mn-lt"/>
              </a:rPr>
              <a:t> (passed in 2011) will strengthen the position of companies in the sector and will open new opportunities for the generation of larger business concerns</a:t>
            </a:r>
            <a:r>
              <a:rPr kumimoji="0" lang="es-PE" sz="1600" b="0"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es-PE"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mn-lt"/>
              <a:cs typeface="Arial" pitchFamily="34" charset="0"/>
            </a:endParaRPr>
          </a:p>
        </p:txBody>
      </p:sp>
      <p:pic>
        <p:nvPicPr>
          <p:cNvPr id="7" name="Picture 2" descr="http://t2.gstatic.com/images?q=tbn:ANd9GcSmeIHwz0lkmo90GYlHjJRfrmIjrdhJhhmbAPX6ZnDUvATlad4lSw"/>
          <p:cNvPicPr preferRelativeResize="0">
            <a:picLocks noChangeArrowheads="1"/>
          </p:cNvPicPr>
          <p:nvPr/>
        </p:nvPicPr>
        <p:blipFill>
          <a:blip r:embed="rId2" cstate="email"/>
          <a:srcRect/>
          <a:stretch>
            <a:fillRect/>
          </a:stretch>
        </p:blipFill>
        <p:spPr bwMode="auto">
          <a:xfrm>
            <a:off x="251520" y="1700808"/>
            <a:ext cx="3096344" cy="4680520"/>
          </a:xfrm>
          <a:prstGeom prst="rect">
            <a:avLst/>
          </a:prstGeom>
          <a:noFill/>
        </p:spPr>
      </p:pic>
    </p:spTree>
    <p:extLst>
      <p:ext uri="{BB962C8B-B14F-4D97-AF65-F5344CB8AC3E}">
        <p14:creationId xmlns:p14="http://schemas.microsoft.com/office/powerpoint/2010/main" val="1562538257"/>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4"/>
          <p:cNvSpPr txBox="1">
            <a:spLocks noChangeArrowheads="1"/>
          </p:cNvSpPr>
          <p:nvPr/>
        </p:nvSpPr>
        <p:spPr bwMode="auto">
          <a:xfrm>
            <a:off x="107504" y="332656"/>
            <a:ext cx="5510986" cy="400110"/>
          </a:xfrm>
          <a:prstGeom prst="rect">
            <a:avLst/>
          </a:prstGeom>
          <a:noFill/>
          <a:ln w="9525">
            <a:noFill/>
            <a:miter lim="800000"/>
            <a:headEnd/>
            <a:tailEnd/>
          </a:ln>
        </p:spPr>
        <p:txBody>
          <a:bodyPr wrap="square" lIns="54000" rIns="0">
            <a:spAutoFit/>
          </a:bodyPr>
          <a:lstStyle/>
          <a:p>
            <a:r>
              <a:rPr lang="en-US" b="1" dirty="0">
                <a:latin typeface="+mn-lt"/>
              </a:rPr>
              <a:t>TRANSPORT INFRASTRUCTURE</a:t>
            </a:r>
            <a:endParaRPr lang="es-PE" dirty="0">
              <a:latin typeface="+mn-lt"/>
            </a:endParaRPr>
          </a:p>
        </p:txBody>
      </p:sp>
      <p:pic>
        <p:nvPicPr>
          <p:cNvPr id="5" name="4 Imagen" descr="_MG_0779.jpg"/>
          <p:cNvPicPr preferRelativeResize="0">
            <a:picLocks/>
          </p:cNvPicPr>
          <p:nvPr/>
        </p:nvPicPr>
        <p:blipFill>
          <a:blip r:embed="rId3" cstate="email"/>
          <a:stretch>
            <a:fillRect/>
          </a:stretch>
        </p:blipFill>
        <p:spPr>
          <a:xfrm>
            <a:off x="323528" y="1700808"/>
            <a:ext cx="3456384" cy="4464496"/>
          </a:xfrm>
          <a:prstGeom prst="rect">
            <a:avLst/>
          </a:prstGeom>
        </p:spPr>
      </p:pic>
      <p:sp>
        <p:nvSpPr>
          <p:cNvPr id="7" name="Text Box 5"/>
          <p:cNvSpPr txBox="1">
            <a:spLocks noChangeArrowheads="1"/>
          </p:cNvSpPr>
          <p:nvPr/>
        </p:nvSpPr>
        <p:spPr bwMode="auto">
          <a:xfrm>
            <a:off x="3491880" y="1844824"/>
            <a:ext cx="5328592" cy="4092146"/>
          </a:xfrm>
          <a:prstGeom prst="rect">
            <a:avLst/>
          </a:prstGeom>
          <a:noFill/>
          <a:ln w="9525">
            <a:noFill/>
            <a:miter lim="800000"/>
            <a:headEnd/>
            <a:tailEnd/>
          </a:ln>
        </p:spPr>
        <p:txBody>
          <a:bodyPr wrap="square">
            <a:spAutoFit/>
          </a:bodyPr>
          <a:lstStyle/>
          <a:p>
            <a:pPr lvl="1" algn="just">
              <a:lnSpc>
                <a:spcPct val="85000"/>
              </a:lnSpc>
              <a:spcBef>
                <a:spcPts val="600"/>
              </a:spcBef>
              <a:buClr>
                <a:srgbClr val="C00000"/>
              </a:buClr>
            </a:pPr>
            <a:endParaRPr lang="es-PE" sz="1600" dirty="0" smtClean="0">
              <a:latin typeface="+mj-lt"/>
            </a:endParaRPr>
          </a:p>
          <a:p>
            <a:pPr marL="742950" lvl="1" indent="-285750" algn="just">
              <a:lnSpc>
                <a:spcPct val="85000"/>
              </a:lnSpc>
              <a:spcBef>
                <a:spcPts val="600"/>
              </a:spcBef>
              <a:buClr>
                <a:srgbClr val="C00000"/>
              </a:buClr>
              <a:buFont typeface="Wingdings" pitchFamily="2" charset="2"/>
              <a:buChar char="v"/>
            </a:pPr>
            <a:r>
              <a:rPr lang="en-US" sz="1600" dirty="0">
                <a:latin typeface="+mj-lt"/>
              </a:rPr>
              <a:t>Peru has prioritized the development of transport infrastructure (road, rail, port and airport) to increase competitiveness and set up a </a:t>
            </a:r>
            <a:r>
              <a:rPr lang="en-US" sz="1600" b="1" dirty="0">
                <a:latin typeface="+mj-lt"/>
              </a:rPr>
              <a:t>logistics hub that integrates Latin America, with the Asia – Pacific economic region</a:t>
            </a:r>
            <a:r>
              <a:rPr lang="es-PE" sz="1600" dirty="0" smtClean="0">
                <a:latin typeface="+mj-lt"/>
              </a:rPr>
              <a:t>.</a:t>
            </a:r>
            <a:endParaRPr lang="es-PE" sz="1600" dirty="0">
              <a:latin typeface="+mj-lt"/>
            </a:endParaRPr>
          </a:p>
          <a:p>
            <a:pPr marL="742950" lvl="1" indent="-285750" algn="just">
              <a:lnSpc>
                <a:spcPct val="85000"/>
              </a:lnSpc>
              <a:spcBef>
                <a:spcPts val="600"/>
              </a:spcBef>
              <a:buClr>
                <a:srgbClr val="C00000"/>
              </a:buClr>
              <a:buFont typeface="Wingdings" pitchFamily="2" charset="2"/>
              <a:buChar char="v"/>
            </a:pPr>
            <a:r>
              <a:rPr lang="en-US" sz="1600" b="1" dirty="0">
                <a:latin typeface="+mj-lt"/>
              </a:rPr>
              <a:t>With this in mind, the commitments for investment in concessions of </a:t>
            </a:r>
            <a:r>
              <a:rPr lang="en-US" sz="1600" dirty="0">
                <a:latin typeface="+mj-lt"/>
              </a:rPr>
              <a:t>the sector</a:t>
            </a:r>
            <a:r>
              <a:rPr lang="en-US" sz="1600" b="1" dirty="0">
                <a:latin typeface="+mj-lt"/>
              </a:rPr>
              <a:t>,</a:t>
            </a:r>
            <a:r>
              <a:rPr lang="en-US" sz="1600" dirty="0">
                <a:latin typeface="+mj-lt"/>
              </a:rPr>
              <a:t> around </a:t>
            </a:r>
            <a:r>
              <a:rPr lang="en-US" sz="1600" b="1" dirty="0">
                <a:latin typeface="+mj-lt"/>
              </a:rPr>
              <a:t>US$ </a:t>
            </a:r>
            <a:r>
              <a:rPr lang="en-US" sz="1600" b="1" dirty="0" smtClean="0">
                <a:latin typeface="+mj-lt"/>
              </a:rPr>
              <a:t>7.4 billion as of September 2013,</a:t>
            </a:r>
            <a:r>
              <a:rPr lang="en-US" sz="1600" dirty="0" smtClean="0">
                <a:latin typeface="+mj-lt"/>
              </a:rPr>
              <a:t> </a:t>
            </a:r>
            <a:r>
              <a:rPr lang="en-US" sz="1600" dirty="0">
                <a:latin typeface="+mj-lt"/>
              </a:rPr>
              <a:t>generating its modernization, with a reduction in logistics costs and driving, through the FTA, Peru's integration with global markets on a scale of greater competitiveness</a:t>
            </a:r>
            <a:r>
              <a:rPr lang="es-PE" sz="1600" dirty="0" smtClean="0">
                <a:latin typeface="+mj-lt"/>
              </a:rPr>
              <a:t>.</a:t>
            </a:r>
          </a:p>
          <a:p>
            <a:pPr marL="742950" lvl="1" indent="-285750" algn="just">
              <a:lnSpc>
                <a:spcPct val="85000"/>
              </a:lnSpc>
              <a:spcBef>
                <a:spcPts val="600"/>
              </a:spcBef>
              <a:buClr>
                <a:srgbClr val="C00000"/>
              </a:buClr>
              <a:buFont typeface="Wingdings" pitchFamily="2" charset="2"/>
              <a:buChar char="v"/>
            </a:pPr>
            <a:r>
              <a:rPr lang="en-US" sz="1600" dirty="0">
                <a:latin typeface="+mj-lt"/>
              </a:rPr>
              <a:t>The developed infrastructure will be complemented by </a:t>
            </a:r>
            <a:r>
              <a:rPr lang="en-US" sz="1600" b="1" dirty="0">
                <a:latin typeface="+mj-lt"/>
              </a:rPr>
              <a:t>new investments planned towards 2016,</a:t>
            </a:r>
            <a:r>
              <a:rPr lang="en-US" sz="1600" dirty="0">
                <a:latin typeface="+mj-lt"/>
              </a:rPr>
              <a:t> by the MTC, having planned </a:t>
            </a:r>
            <a:r>
              <a:rPr lang="en-US" sz="1600" b="1" dirty="0">
                <a:latin typeface="+mj-lt"/>
              </a:rPr>
              <a:t>projects over US$ </a:t>
            </a:r>
            <a:r>
              <a:rPr lang="en-US" sz="1600" b="1" dirty="0" smtClean="0">
                <a:latin typeface="+mj-lt"/>
              </a:rPr>
              <a:t>20.5 </a:t>
            </a:r>
            <a:r>
              <a:rPr lang="en-US" sz="1600" b="1" dirty="0">
                <a:latin typeface="+mj-lt"/>
              </a:rPr>
              <a:t>billion</a:t>
            </a:r>
            <a:r>
              <a:rPr lang="en-US" sz="1600" dirty="0">
                <a:latin typeface="+mj-lt"/>
              </a:rPr>
              <a:t> (Public Works and PPA), which represents significant investment opportunities for contractors and operators</a:t>
            </a:r>
            <a:r>
              <a:rPr lang="es-PE" sz="1600" dirty="0" smtClean="0">
                <a:latin typeface="+mj-lt"/>
              </a:rPr>
              <a:t>.</a:t>
            </a:r>
            <a:endParaRPr lang="es-PE" sz="1600" dirty="0">
              <a:latin typeface="+mj-lt"/>
            </a:endParaRPr>
          </a:p>
        </p:txBody>
      </p:sp>
    </p:spTree>
    <p:extLst>
      <p:ext uri="{BB962C8B-B14F-4D97-AF65-F5344CB8AC3E}">
        <p14:creationId xmlns:p14="http://schemas.microsoft.com/office/powerpoint/2010/main" val="28836806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79512" y="450959"/>
            <a:ext cx="5510986" cy="275460"/>
          </a:xfrm>
          <a:prstGeom prst="rect">
            <a:avLst/>
          </a:prstGeom>
          <a:noFill/>
          <a:ln w="9525">
            <a:noFill/>
            <a:miter lim="800000"/>
            <a:headEnd/>
            <a:tailEnd/>
          </a:ln>
        </p:spPr>
        <p:txBody>
          <a:bodyPr wrap="square" lIns="54000" rIns="0">
            <a:spAutoFit/>
          </a:bodyPr>
          <a:lstStyle/>
          <a:p>
            <a:pPr>
              <a:lnSpc>
                <a:spcPct val="50000"/>
              </a:lnSpc>
              <a:spcBef>
                <a:spcPct val="35000"/>
              </a:spcBef>
            </a:pPr>
            <a:r>
              <a:rPr lang="es-ES" altLang="zh-CN" b="1" dirty="0" smtClean="0">
                <a:latin typeface="+mn-lt"/>
                <a:ea typeface="宋体"/>
                <a:cs typeface="宋体"/>
              </a:rPr>
              <a:t>TRANSPORT INFRASTRUCTURE </a:t>
            </a:r>
            <a:endParaRPr lang="es-ES" b="1" dirty="0">
              <a:latin typeface="+mn-lt"/>
              <a:ea typeface="宋体"/>
              <a:cs typeface="宋体"/>
            </a:endParaRPr>
          </a:p>
        </p:txBody>
      </p:sp>
      <p:sp>
        <p:nvSpPr>
          <p:cNvPr id="6" name="Rectangle 7"/>
          <p:cNvSpPr>
            <a:spLocks noChangeArrowheads="1"/>
          </p:cNvSpPr>
          <p:nvPr/>
        </p:nvSpPr>
        <p:spPr bwMode="auto">
          <a:xfrm>
            <a:off x="323528" y="5229200"/>
            <a:ext cx="8640960" cy="1477328"/>
          </a:xfrm>
          <a:prstGeom prst="rect">
            <a:avLst/>
          </a:prstGeom>
          <a:noFill/>
          <a:ln w="9525" algn="ctr">
            <a:noFill/>
            <a:miter lim="800000"/>
            <a:headEnd/>
            <a:tailEnd/>
          </a:ln>
        </p:spPr>
        <p:txBody>
          <a:bodyPr wrap="square" anchor="ctr">
            <a:spAutoFit/>
          </a:bodyPr>
          <a:lstStyle/>
          <a:p>
            <a:pPr algn="just"/>
            <a:r>
              <a:rPr lang="en-US" sz="1000" dirty="0" smtClean="0">
                <a:latin typeface="Arial Narrow" pitchFamily="34" charset="0"/>
              </a:rPr>
              <a:t>Source : MTC </a:t>
            </a:r>
          </a:p>
          <a:p>
            <a:pPr marL="228600" indent="-228600">
              <a:buAutoNum type="arabicParenBoth"/>
            </a:pPr>
            <a:r>
              <a:rPr lang="en-US" sz="1000" dirty="0" smtClean="0"/>
              <a:t>Includes public works and concessions, 7,270 km of paved roads, achieving 85% of the paved National Network, 100% of the Longitudinal de la Sierra  road and construction and rehabilitation of bridges (PERU PRO BRIDGE Program)</a:t>
            </a:r>
          </a:p>
          <a:p>
            <a:r>
              <a:rPr lang="en-US" sz="1000" dirty="0" smtClean="0"/>
              <a:t>(2) Waterways System Development of the Amazon to maintain safe navigation conditions 365 days a year, Ucayali, Huallaga, </a:t>
            </a:r>
            <a:r>
              <a:rPr lang="en-US" sz="1000" dirty="0" err="1" smtClean="0"/>
              <a:t>Marañón</a:t>
            </a:r>
            <a:r>
              <a:rPr lang="en-US" sz="1000" dirty="0" smtClean="0"/>
              <a:t> and Amazon rivers. Estimated value</a:t>
            </a:r>
          </a:p>
          <a:p>
            <a:r>
              <a:rPr lang="en-US" sz="1000" dirty="0" smtClean="0"/>
              <a:t>(3) Comprises the concession of </a:t>
            </a:r>
            <a:r>
              <a:rPr lang="en-US" sz="1000" dirty="0" err="1" smtClean="0"/>
              <a:t>Chinchero</a:t>
            </a:r>
            <a:r>
              <a:rPr lang="en-US" sz="1000" dirty="0" smtClean="0"/>
              <a:t> International Airport  - Cusco. Estimated value</a:t>
            </a:r>
          </a:p>
          <a:p>
            <a:r>
              <a:rPr lang="en-US" sz="1000" dirty="0" smtClean="0"/>
              <a:t>(4) San Martin, San Juan de </a:t>
            </a:r>
            <a:r>
              <a:rPr lang="en-US" sz="1000" dirty="0" err="1" smtClean="0"/>
              <a:t>Marcona</a:t>
            </a:r>
            <a:r>
              <a:rPr lang="en-US" sz="1000" dirty="0" smtClean="0"/>
              <a:t>, </a:t>
            </a:r>
            <a:r>
              <a:rPr lang="en-US" sz="1000" dirty="0" err="1" smtClean="0"/>
              <a:t>Salaverry</a:t>
            </a:r>
            <a:r>
              <a:rPr lang="en-US" sz="1000" dirty="0" smtClean="0"/>
              <a:t>, </a:t>
            </a:r>
            <a:r>
              <a:rPr lang="en-US" sz="1000" dirty="0" err="1" smtClean="0"/>
              <a:t>Ilo</a:t>
            </a:r>
            <a:r>
              <a:rPr lang="en-US" sz="1000" dirty="0" smtClean="0"/>
              <a:t>, Pucallpa and Iquitos: Port Terminals committed investment</a:t>
            </a:r>
          </a:p>
          <a:p>
            <a:r>
              <a:rPr lang="en-US" sz="1000" dirty="0" smtClean="0"/>
              <a:t>(5) Committed investment: Line 1 section 2: 900 Mill USD; Line 2: Mill 5,701 USD. approximate value</a:t>
            </a:r>
          </a:p>
          <a:p>
            <a:r>
              <a:rPr lang="en-US" sz="1000" dirty="0" smtClean="0"/>
              <a:t>(6) Committed investment of granted concessions and other private initiatives are not included.</a:t>
            </a:r>
            <a:endParaRPr lang="en-US" sz="1000" dirty="0" smtClean="0">
              <a:latin typeface="Arial Narrow" pitchFamily="34" charset="0"/>
            </a:endParaRPr>
          </a:p>
        </p:txBody>
      </p:sp>
      <p:sp>
        <p:nvSpPr>
          <p:cNvPr id="7" name="9 CuadroTexto"/>
          <p:cNvSpPr txBox="1">
            <a:spLocks noChangeArrowheads="1"/>
          </p:cNvSpPr>
          <p:nvPr/>
        </p:nvSpPr>
        <p:spPr bwMode="auto">
          <a:xfrm>
            <a:off x="827584" y="1484784"/>
            <a:ext cx="7848872" cy="646331"/>
          </a:xfrm>
          <a:prstGeom prst="rect">
            <a:avLst/>
          </a:prstGeom>
          <a:noFill/>
          <a:ln w="9525">
            <a:noFill/>
            <a:miter lim="800000"/>
            <a:headEnd/>
            <a:tailEnd/>
          </a:ln>
        </p:spPr>
        <p:txBody>
          <a:bodyPr wrap="square">
            <a:spAutoFit/>
          </a:bodyPr>
          <a:lstStyle/>
          <a:p>
            <a:pPr algn="ctr" eaLnBrk="1" hangingPunct="1"/>
            <a:r>
              <a:rPr lang="en-US" sz="1800" b="1" dirty="0" smtClean="0"/>
              <a:t>New investment foreseen in transport infrastructure  to 2013 – 2016</a:t>
            </a:r>
          </a:p>
          <a:p>
            <a:pPr algn="ctr" eaLnBrk="1" hangingPunct="1"/>
            <a:r>
              <a:rPr lang="en-US" sz="1800" b="1" dirty="0" smtClean="0"/>
              <a:t>(US$ million including VAT)</a:t>
            </a:r>
            <a:endParaRPr lang="en-US" sz="1800" b="1" dirty="0"/>
          </a:p>
        </p:txBody>
      </p:sp>
      <p:graphicFrame>
        <p:nvGraphicFramePr>
          <p:cNvPr id="9" name="8 Tabla"/>
          <p:cNvGraphicFramePr>
            <a:graphicFrameLocks noGrp="1"/>
          </p:cNvGraphicFramePr>
          <p:nvPr>
            <p:extLst>
              <p:ext uri="{D42A27DB-BD31-4B8C-83A1-F6EECF244321}">
                <p14:modId xmlns:p14="http://schemas.microsoft.com/office/powerpoint/2010/main" val="1317301210"/>
              </p:ext>
            </p:extLst>
          </p:nvPr>
        </p:nvGraphicFramePr>
        <p:xfrm>
          <a:off x="827585" y="2388165"/>
          <a:ext cx="7848871" cy="2928669"/>
        </p:xfrm>
        <a:graphic>
          <a:graphicData uri="http://schemas.openxmlformats.org/drawingml/2006/table">
            <a:tbl>
              <a:tblPr/>
              <a:tblGrid>
                <a:gridCol w="2686030"/>
                <a:gridCol w="1720947"/>
                <a:gridCol w="1720947"/>
                <a:gridCol w="1720947"/>
              </a:tblGrid>
              <a:tr h="592377">
                <a:tc>
                  <a:txBody>
                    <a:bodyPr/>
                    <a:lstStyle/>
                    <a:p>
                      <a:pPr algn="ctr">
                        <a:lnSpc>
                          <a:spcPct val="115000"/>
                        </a:lnSpc>
                        <a:spcAft>
                          <a:spcPts val="0"/>
                        </a:spcAft>
                      </a:pPr>
                      <a:r>
                        <a:rPr lang="en-US" sz="1700" b="1" kern="1200" noProof="0" dirty="0" smtClean="0">
                          <a:solidFill>
                            <a:schemeClr val="bg1"/>
                          </a:solidFill>
                          <a:latin typeface="Arial Narrow" pitchFamily="34" charset="0"/>
                          <a:ea typeface="Times New Roman"/>
                          <a:cs typeface="Calibri"/>
                        </a:rPr>
                        <a:t>Infrastructure</a:t>
                      </a:r>
                      <a:endParaRPr lang="en-US" sz="1700" noProof="0" dirty="0">
                        <a:solidFill>
                          <a:schemeClr val="bg1"/>
                        </a:solidFill>
                        <a:latin typeface="Arial Narrow" pitchFamily="34" charset="0"/>
                        <a:ea typeface="Calibri"/>
                        <a:cs typeface="Times New Roman"/>
                      </a:endParaRPr>
                    </a:p>
                  </a:txBody>
                  <a:tcPr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s-MX" sz="1700" b="1" kern="1200" dirty="0" smtClean="0">
                          <a:solidFill>
                            <a:schemeClr val="bg1"/>
                          </a:solidFill>
                          <a:latin typeface="Arial Narrow" pitchFamily="34" charset="0"/>
                          <a:ea typeface="Times New Roman"/>
                          <a:cs typeface="Calibri"/>
                        </a:rPr>
                        <a:t>Public</a:t>
                      </a:r>
                      <a:r>
                        <a:rPr lang="es-MX" sz="1700" b="1" kern="1200" baseline="0" dirty="0" smtClean="0">
                          <a:solidFill>
                            <a:schemeClr val="bg1"/>
                          </a:solidFill>
                          <a:latin typeface="Arial Narrow" pitchFamily="34" charset="0"/>
                          <a:ea typeface="Times New Roman"/>
                          <a:cs typeface="Calibri"/>
                        </a:rPr>
                        <a:t> </a:t>
                      </a:r>
                      <a:r>
                        <a:rPr lang="es-MX" sz="1700" b="1" kern="1200" baseline="0" dirty="0" err="1" smtClean="0">
                          <a:solidFill>
                            <a:schemeClr val="bg1"/>
                          </a:solidFill>
                          <a:latin typeface="Arial Narrow" pitchFamily="34" charset="0"/>
                          <a:ea typeface="Times New Roman"/>
                          <a:cs typeface="Calibri"/>
                        </a:rPr>
                        <a:t>Work</a:t>
                      </a:r>
                      <a:endParaRPr lang="es-PE" sz="1700" dirty="0">
                        <a:solidFill>
                          <a:schemeClr val="bg1"/>
                        </a:solidFill>
                        <a:latin typeface="Arial Narrow" pitchFamily="34" charset="0"/>
                        <a:ea typeface="Calibri"/>
                        <a:cs typeface="Times New Roman"/>
                      </a:endParaRPr>
                    </a:p>
                  </a:txBody>
                  <a:tcPr anchor="ctr">
                    <a:lnL>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s-PE" sz="1700" dirty="0" smtClean="0">
                          <a:solidFill>
                            <a:schemeClr val="bg1"/>
                          </a:solidFill>
                          <a:latin typeface="Arial Narrow" pitchFamily="34" charset="0"/>
                          <a:ea typeface="Calibri"/>
                          <a:cs typeface="Times New Roman"/>
                        </a:rPr>
                        <a:t>PPP</a:t>
                      </a:r>
                      <a:endParaRPr lang="es-PE" sz="1700" dirty="0">
                        <a:solidFill>
                          <a:schemeClr val="bg1"/>
                        </a:solidFill>
                        <a:latin typeface="Arial Narrow" pitchFamily="34" charset="0"/>
                        <a:ea typeface="Calibri"/>
                        <a:cs typeface="Times New Roman"/>
                      </a:endParaRPr>
                    </a:p>
                  </a:txBody>
                  <a:tcPr anchor="ctr">
                    <a:lnL>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s-PE" sz="1700" dirty="0" smtClean="0">
                          <a:solidFill>
                            <a:schemeClr val="bg1"/>
                          </a:solidFill>
                          <a:latin typeface="Arial Narrow" pitchFamily="34" charset="0"/>
                          <a:ea typeface="Calibri"/>
                          <a:cs typeface="Times New Roman"/>
                        </a:rPr>
                        <a:t>Total</a:t>
                      </a:r>
                      <a:endParaRPr lang="es-PE" sz="1700" dirty="0">
                        <a:solidFill>
                          <a:schemeClr val="bg1"/>
                        </a:solidFill>
                        <a:latin typeface="Arial Narrow" pitchFamily="34" charset="0"/>
                        <a:ea typeface="Calibri"/>
                        <a:cs typeface="Times New Roman"/>
                      </a:endParaRPr>
                    </a:p>
                  </a:txBody>
                  <a:tcPr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75000"/>
                      </a:schemeClr>
                    </a:solidFill>
                  </a:tcPr>
                </a:tc>
              </a:tr>
              <a:tr h="369322">
                <a:tc>
                  <a:txBody>
                    <a:bodyPr/>
                    <a:lstStyle/>
                    <a:p>
                      <a:pPr>
                        <a:lnSpc>
                          <a:spcPct val="115000"/>
                        </a:lnSpc>
                        <a:spcAft>
                          <a:spcPts val="0"/>
                        </a:spcAft>
                      </a:pPr>
                      <a:r>
                        <a:rPr lang="en-US" sz="1700" kern="1200" noProof="0" dirty="0" smtClean="0">
                          <a:latin typeface="Arial Narrow" pitchFamily="34" charset="0"/>
                          <a:ea typeface="Times New Roman"/>
                          <a:cs typeface="Calibri"/>
                        </a:rPr>
                        <a:t>Vial (1)</a:t>
                      </a:r>
                      <a:endParaRPr lang="en-US" sz="1700" noProof="0" dirty="0">
                        <a:latin typeface="Arial Narrow" pitchFamily="34" charset="0"/>
                        <a:ea typeface="Calibri"/>
                        <a:cs typeface="Times New Roman"/>
                      </a:endParaRPr>
                    </a:p>
                  </a:txBody>
                  <a:tcPr>
                    <a:lnL w="12700" cap="flat" cmpd="sng" algn="ctr">
                      <a:solidFill>
                        <a:srgbClr val="FFFFF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PE" sz="1700" dirty="0" smtClean="0">
                          <a:latin typeface="Arial Narrow" pitchFamily="34" charset="0"/>
                          <a:ea typeface="Calibri"/>
                          <a:cs typeface="Times New Roman"/>
                        </a:rPr>
                        <a:t>8,225</a:t>
                      </a: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PE" sz="1700" dirty="0" smtClean="0">
                          <a:latin typeface="Arial Narrow" pitchFamily="34" charset="0"/>
                          <a:ea typeface="Calibri"/>
                          <a:cs typeface="Times New Roman"/>
                        </a:rPr>
                        <a:t>3,309</a:t>
                      </a: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PE" sz="1700" dirty="0" smtClean="0">
                          <a:latin typeface="Arial Narrow" pitchFamily="34" charset="0"/>
                          <a:ea typeface="Calibri"/>
                          <a:cs typeface="Times New Roman"/>
                        </a:rPr>
                        <a:t>11,534</a:t>
                      </a:r>
                      <a:endParaRPr lang="es-PE" sz="1700" dirty="0">
                        <a:latin typeface="Arial Narrow" pitchFamily="34" charset="0"/>
                        <a:ea typeface="Calibri"/>
                        <a:cs typeface="Times New Roman"/>
                      </a:endParaRPr>
                    </a:p>
                  </a:txBody>
                  <a:tcP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69322">
                <a:tc>
                  <a:txBody>
                    <a:bodyPr/>
                    <a:lstStyle/>
                    <a:p>
                      <a:pPr>
                        <a:lnSpc>
                          <a:spcPct val="115000"/>
                        </a:lnSpc>
                        <a:spcAft>
                          <a:spcPts val="0"/>
                        </a:spcAft>
                      </a:pPr>
                      <a:r>
                        <a:rPr lang="en-US" sz="1700" kern="1200" noProof="0" dirty="0" smtClean="0">
                          <a:latin typeface="Arial Narrow" pitchFamily="34" charset="0"/>
                          <a:ea typeface="Times New Roman"/>
                          <a:cs typeface="Calibri"/>
                        </a:rPr>
                        <a:t>Waterways (2)</a:t>
                      </a:r>
                      <a:endParaRPr lang="en-US" sz="1700" noProof="0" dirty="0">
                        <a:latin typeface="Arial Narrow" pitchFamily="34" charset="0"/>
                        <a:ea typeface="Calibri"/>
                        <a:cs typeface="Times New Roman"/>
                      </a:endParaRPr>
                    </a:p>
                  </a:txBody>
                  <a:tcPr>
                    <a:lnL w="12700" cap="flat" cmpd="sng" algn="ctr">
                      <a:solidFill>
                        <a:srgbClr val="FFFFF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a:lnSpc>
                          <a:spcPct val="115000"/>
                        </a:lnSpc>
                        <a:spcAft>
                          <a:spcPts val="0"/>
                        </a:spcAft>
                      </a:pP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a:lnSpc>
                          <a:spcPct val="115000"/>
                        </a:lnSpc>
                        <a:spcAft>
                          <a:spcPts val="0"/>
                        </a:spcAft>
                      </a:pPr>
                      <a:r>
                        <a:rPr lang="es-PE" sz="1700" dirty="0" smtClean="0">
                          <a:latin typeface="Arial Narrow" pitchFamily="34" charset="0"/>
                          <a:ea typeface="Calibri"/>
                          <a:cs typeface="Times New Roman"/>
                        </a:rPr>
                        <a:t>76</a:t>
                      </a: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a:lnSpc>
                          <a:spcPct val="115000"/>
                        </a:lnSpc>
                        <a:spcAft>
                          <a:spcPts val="0"/>
                        </a:spcAft>
                      </a:pPr>
                      <a:r>
                        <a:rPr lang="es-PE" sz="1700" dirty="0" smtClean="0">
                          <a:latin typeface="Arial Narrow" pitchFamily="34" charset="0"/>
                          <a:ea typeface="Calibri"/>
                          <a:cs typeface="Times New Roman"/>
                        </a:rPr>
                        <a:t>76</a:t>
                      </a:r>
                      <a:endParaRPr lang="es-PE" sz="1700" dirty="0">
                        <a:latin typeface="Arial Narrow" pitchFamily="34" charset="0"/>
                        <a:ea typeface="Calibri"/>
                        <a:cs typeface="Times New Roman"/>
                      </a:endParaRPr>
                    </a:p>
                  </a:txBody>
                  <a:tcP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20000"/>
                        <a:lumOff val="80000"/>
                      </a:schemeClr>
                    </a:solidFill>
                  </a:tcPr>
                </a:tc>
              </a:tr>
              <a:tr h="369322">
                <a:tc>
                  <a:txBody>
                    <a:bodyPr/>
                    <a:lstStyle/>
                    <a:p>
                      <a:pPr>
                        <a:lnSpc>
                          <a:spcPct val="115000"/>
                        </a:lnSpc>
                        <a:spcAft>
                          <a:spcPts val="0"/>
                        </a:spcAft>
                      </a:pPr>
                      <a:r>
                        <a:rPr lang="en-US" sz="1700" kern="1200" noProof="0" dirty="0" smtClean="0">
                          <a:latin typeface="Arial Narrow" pitchFamily="34" charset="0"/>
                          <a:ea typeface="Times New Roman"/>
                          <a:cs typeface="Calibri"/>
                        </a:rPr>
                        <a:t>Airports (3)</a:t>
                      </a:r>
                      <a:endParaRPr lang="en-US" sz="1700" noProof="0" dirty="0">
                        <a:latin typeface="Arial Narrow" pitchFamily="34" charset="0"/>
                        <a:ea typeface="Calibri"/>
                        <a:cs typeface="Times New Roman"/>
                      </a:endParaRPr>
                    </a:p>
                  </a:txBody>
                  <a:tcPr>
                    <a:lnL w="12700" cap="flat" cmpd="sng" algn="ctr">
                      <a:solidFill>
                        <a:srgbClr val="FFFFF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PE" sz="1700" dirty="0" smtClean="0">
                          <a:latin typeface="Arial Narrow" pitchFamily="34" charset="0"/>
                          <a:ea typeface="Calibri"/>
                          <a:cs typeface="Times New Roman"/>
                        </a:rPr>
                        <a:t>776</a:t>
                      </a: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PE" sz="1700" dirty="0" smtClean="0">
                          <a:latin typeface="Arial Narrow" pitchFamily="34" charset="0"/>
                          <a:ea typeface="Calibri"/>
                          <a:cs typeface="Times New Roman"/>
                        </a:rPr>
                        <a:t>776</a:t>
                      </a:r>
                      <a:endParaRPr lang="es-PE" sz="1700" dirty="0">
                        <a:latin typeface="Arial Narrow" pitchFamily="34" charset="0"/>
                        <a:ea typeface="Calibri"/>
                        <a:cs typeface="Times New Roman"/>
                      </a:endParaRPr>
                    </a:p>
                  </a:txBody>
                  <a:tcP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69322">
                <a:tc>
                  <a:txBody>
                    <a:bodyPr/>
                    <a:lstStyle/>
                    <a:p>
                      <a:pPr>
                        <a:lnSpc>
                          <a:spcPct val="115000"/>
                        </a:lnSpc>
                        <a:spcAft>
                          <a:spcPts val="0"/>
                        </a:spcAft>
                      </a:pPr>
                      <a:r>
                        <a:rPr lang="en-US" sz="1700" kern="1200" noProof="0" dirty="0" smtClean="0">
                          <a:latin typeface="Arial Narrow" pitchFamily="34" charset="0"/>
                          <a:ea typeface="Times New Roman"/>
                          <a:cs typeface="Calibri"/>
                        </a:rPr>
                        <a:t>Ports (4)</a:t>
                      </a:r>
                      <a:endParaRPr lang="en-US" sz="1700" noProof="0" dirty="0">
                        <a:latin typeface="Arial Narrow" pitchFamily="34" charset="0"/>
                        <a:ea typeface="Calibri"/>
                        <a:cs typeface="Times New Roman"/>
                      </a:endParaRPr>
                    </a:p>
                  </a:txBody>
                  <a:tcPr>
                    <a:lnL w="12700" cap="flat" cmpd="sng" algn="ctr">
                      <a:solidFill>
                        <a:srgbClr val="FFFFF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a:lnSpc>
                          <a:spcPct val="115000"/>
                        </a:lnSpc>
                        <a:spcAft>
                          <a:spcPts val="0"/>
                        </a:spcAft>
                      </a:pP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a:lnSpc>
                          <a:spcPct val="115000"/>
                        </a:lnSpc>
                        <a:spcAft>
                          <a:spcPts val="0"/>
                        </a:spcAft>
                      </a:pPr>
                      <a:r>
                        <a:rPr lang="es-PE" sz="1700" dirty="0" smtClean="0">
                          <a:latin typeface="Arial Narrow" pitchFamily="34" charset="0"/>
                          <a:ea typeface="Calibri"/>
                          <a:cs typeface="Times New Roman"/>
                        </a:rPr>
                        <a:t>548</a:t>
                      </a: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a:lnSpc>
                          <a:spcPct val="115000"/>
                        </a:lnSpc>
                        <a:spcAft>
                          <a:spcPts val="0"/>
                        </a:spcAft>
                      </a:pPr>
                      <a:r>
                        <a:rPr lang="es-PE" sz="1700" dirty="0" smtClean="0">
                          <a:latin typeface="Arial Narrow" pitchFamily="34" charset="0"/>
                          <a:ea typeface="Calibri"/>
                          <a:cs typeface="Times New Roman"/>
                        </a:rPr>
                        <a:t>548</a:t>
                      </a:r>
                      <a:endParaRPr lang="es-PE" sz="1700" dirty="0">
                        <a:latin typeface="Arial Narrow" pitchFamily="34" charset="0"/>
                        <a:ea typeface="Calibri"/>
                        <a:cs typeface="Times New Roman"/>
                      </a:endParaRPr>
                    </a:p>
                  </a:txBody>
                  <a:tcP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20000"/>
                        <a:lumOff val="80000"/>
                      </a:schemeClr>
                    </a:solidFill>
                  </a:tcPr>
                </a:tc>
              </a:tr>
              <a:tr h="369322">
                <a:tc>
                  <a:txBody>
                    <a:bodyPr/>
                    <a:lstStyle/>
                    <a:p>
                      <a:pPr>
                        <a:lnSpc>
                          <a:spcPct val="115000"/>
                        </a:lnSpc>
                        <a:spcAft>
                          <a:spcPts val="0"/>
                        </a:spcAft>
                      </a:pPr>
                      <a:r>
                        <a:rPr lang="en-US" sz="1700" kern="1200" noProof="0" dirty="0" smtClean="0">
                          <a:latin typeface="Arial Narrow" pitchFamily="34" charset="0"/>
                          <a:ea typeface="Calibri"/>
                          <a:cs typeface="Times New Roman"/>
                        </a:rPr>
                        <a:t>Railways (5)</a:t>
                      </a:r>
                      <a:endParaRPr lang="en-US" sz="1700" noProof="0" dirty="0">
                        <a:latin typeface="Arial Narrow" pitchFamily="34" charset="0"/>
                        <a:ea typeface="Calibri"/>
                        <a:cs typeface="Times New Roman"/>
                      </a:endParaRPr>
                    </a:p>
                  </a:txBody>
                  <a:tcPr>
                    <a:lnL w="12700" cap="flat" cmpd="sng" algn="ctr">
                      <a:solidFill>
                        <a:srgbClr val="FFFFF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PE" sz="1700" dirty="0" smtClean="0">
                          <a:latin typeface="Arial Narrow" pitchFamily="34" charset="0"/>
                          <a:ea typeface="Calibri"/>
                          <a:cs typeface="Times New Roman"/>
                        </a:rPr>
                        <a:t>7,627</a:t>
                      </a:r>
                      <a:endParaRPr lang="es-PE" sz="1700" dirty="0">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PE" sz="1700" dirty="0" smtClean="0">
                          <a:latin typeface="Arial Narrow" pitchFamily="34" charset="0"/>
                          <a:ea typeface="Calibri"/>
                          <a:cs typeface="Times New Roman"/>
                        </a:rPr>
                        <a:t>7,627</a:t>
                      </a:r>
                      <a:endParaRPr lang="es-PE" sz="1700" dirty="0">
                        <a:latin typeface="Arial Narrow" pitchFamily="34" charset="0"/>
                        <a:ea typeface="Calibri"/>
                        <a:cs typeface="Times New Roman"/>
                      </a:endParaRPr>
                    </a:p>
                  </a:txBody>
                  <a:tcP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69322">
                <a:tc>
                  <a:txBody>
                    <a:bodyPr/>
                    <a:lstStyle/>
                    <a:p>
                      <a:pPr>
                        <a:lnSpc>
                          <a:spcPct val="115000"/>
                        </a:lnSpc>
                        <a:spcAft>
                          <a:spcPts val="0"/>
                        </a:spcAft>
                      </a:pPr>
                      <a:r>
                        <a:rPr lang="es-MX" sz="1700" b="1" kern="1200" dirty="0">
                          <a:solidFill>
                            <a:schemeClr val="bg1"/>
                          </a:solidFill>
                          <a:latin typeface="Arial Narrow" pitchFamily="34" charset="0"/>
                          <a:ea typeface="Times New Roman"/>
                          <a:cs typeface="Calibri"/>
                        </a:rPr>
                        <a:t>Total</a:t>
                      </a:r>
                      <a:endParaRPr lang="es-PE" sz="1700" dirty="0">
                        <a:solidFill>
                          <a:schemeClr val="bg1"/>
                        </a:solidFill>
                        <a:latin typeface="Arial Narrow" pitchFamily="34" charset="0"/>
                        <a:ea typeface="Calibri"/>
                        <a:cs typeface="Times New Roman"/>
                      </a:endParaRPr>
                    </a:p>
                  </a:txBody>
                  <a:tcPr>
                    <a:lnL w="12700" cap="flat" cmpd="sng" algn="ctr">
                      <a:solidFill>
                        <a:srgbClr val="FFFFF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r">
                        <a:lnSpc>
                          <a:spcPct val="115000"/>
                        </a:lnSpc>
                        <a:spcAft>
                          <a:spcPts val="0"/>
                        </a:spcAft>
                      </a:pPr>
                      <a:r>
                        <a:rPr lang="es-MX" sz="1700" b="1" kern="1200" dirty="0" smtClean="0">
                          <a:solidFill>
                            <a:schemeClr val="bg1"/>
                          </a:solidFill>
                          <a:latin typeface="Arial Narrow" pitchFamily="34" charset="0"/>
                          <a:ea typeface="Times New Roman"/>
                          <a:cs typeface="Calibri"/>
                        </a:rPr>
                        <a:t>8,225</a:t>
                      </a:r>
                      <a:endParaRPr lang="es-PE" sz="1700" dirty="0">
                        <a:solidFill>
                          <a:schemeClr val="bg1"/>
                        </a:solidFill>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r">
                        <a:lnSpc>
                          <a:spcPct val="115000"/>
                        </a:lnSpc>
                        <a:spcAft>
                          <a:spcPts val="0"/>
                        </a:spcAft>
                      </a:pPr>
                      <a:r>
                        <a:rPr lang="es-PE" sz="1700" dirty="0" smtClean="0">
                          <a:solidFill>
                            <a:schemeClr val="bg1"/>
                          </a:solidFill>
                          <a:latin typeface="Arial Narrow" pitchFamily="34" charset="0"/>
                          <a:ea typeface="Calibri"/>
                          <a:cs typeface="Times New Roman"/>
                        </a:rPr>
                        <a:t>12,336</a:t>
                      </a:r>
                      <a:endParaRPr lang="es-PE" sz="1700" dirty="0">
                        <a:solidFill>
                          <a:schemeClr val="bg1"/>
                        </a:solidFill>
                        <a:latin typeface="Arial Narrow" pitchFamily="34" charset="0"/>
                        <a:ea typeface="Calibri"/>
                        <a:cs typeface="Times New Roman"/>
                      </a:endParaRPr>
                    </a:p>
                  </a:txBody>
                  <a:tcPr>
                    <a:lnL>
                      <a:noFill/>
                    </a:lnL>
                    <a:lnR w="12700" cap="flat" cmpd="sng" algn="ctr">
                      <a:noFill/>
                      <a:prstDash val="solid"/>
                      <a:round/>
                      <a:headEnd type="none" w="med" len="med"/>
                      <a:tailEnd type="none" w="med" len="med"/>
                    </a:lnR>
                    <a:lnT w="12700" cap="flat" cmpd="sng" algn="ctr">
                      <a:solidFill>
                        <a:srgbClr val="000000"/>
                      </a:solidFill>
                      <a:prstDash val="dot"/>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r">
                        <a:lnSpc>
                          <a:spcPct val="115000"/>
                        </a:lnSpc>
                        <a:spcAft>
                          <a:spcPts val="0"/>
                        </a:spcAft>
                      </a:pPr>
                      <a:r>
                        <a:rPr lang="es-PE" sz="1700" dirty="0" smtClean="0">
                          <a:solidFill>
                            <a:schemeClr val="bg1"/>
                          </a:solidFill>
                          <a:latin typeface="Arial Narrow" pitchFamily="34" charset="0"/>
                          <a:ea typeface="Calibri"/>
                          <a:cs typeface="Times New Roman"/>
                        </a:rPr>
                        <a:t>20,561</a:t>
                      </a:r>
                      <a:endParaRPr lang="es-PE" sz="1700" dirty="0">
                        <a:solidFill>
                          <a:schemeClr val="bg1"/>
                        </a:solidFill>
                        <a:latin typeface="Arial Narrow" pitchFamily="34" charset="0"/>
                        <a:ea typeface="Calibri"/>
                        <a:cs typeface="Times New Roman"/>
                      </a:endParaRPr>
                    </a:p>
                  </a:txBody>
                  <a:tcP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80220" y="5700614"/>
            <a:ext cx="2956707" cy="400110"/>
          </a:xfrm>
          <a:prstGeom prst="rect">
            <a:avLst/>
          </a:prstGeom>
        </p:spPr>
        <p:txBody>
          <a:bodyPr wrap="none">
            <a:spAutoFit/>
          </a:bodyPr>
          <a:lstStyle/>
          <a:p>
            <a:pPr lvl="0" algn="ctr"/>
            <a:r>
              <a:rPr lang="es-ES" b="1" dirty="0" smtClean="0">
                <a:solidFill>
                  <a:schemeClr val="bg1"/>
                </a:solidFill>
                <a:latin typeface="Calibri" pitchFamily="34" charset="0"/>
                <a:cs typeface="Arial" pitchFamily="34" charset="0"/>
              </a:rPr>
              <a:t>www.proinversion.gob.pe</a:t>
            </a:r>
            <a:endParaRPr lang="es-ES" b="1" dirty="0" smtClean="0">
              <a:solidFill>
                <a:srgbClr val="FFFFFF"/>
              </a:solidFill>
            </a:endParaRPr>
          </a:p>
        </p:txBody>
      </p:sp>
      <p:sp>
        <p:nvSpPr>
          <p:cNvPr id="3" name="2 Rectángulo"/>
          <p:cNvSpPr/>
          <p:nvPr/>
        </p:nvSpPr>
        <p:spPr>
          <a:xfrm>
            <a:off x="2940917" y="5993307"/>
            <a:ext cx="3345595" cy="707886"/>
          </a:xfrm>
          <a:prstGeom prst="rect">
            <a:avLst/>
          </a:prstGeom>
        </p:spPr>
        <p:txBody>
          <a:bodyPr wrap="none">
            <a:spAutoFit/>
          </a:bodyPr>
          <a:lstStyle/>
          <a:p>
            <a:pPr lvl="0" algn="ctr"/>
            <a:r>
              <a:rPr lang="es-MX" b="1" dirty="0" smtClean="0">
                <a:solidFill>
                  <a:schemeClr val="bg1"/>
                </a:solidFill>
                <a:latin typeface="Calibri" pitchFamily="34" charset="0"/>
                <a:cs typeface="Arial" pitchFamily="34" charset="0"/>
              </a:rPr>
              <a:t>contact@proinversion.gob.pe</a:t>
            </a:r>
          </a:p>
          <a:p>
            <a:pPr lvl="0" algn="ctr"/>
            <a:r>
              <a:rPr lang="es-MX" b="1" dirty="0" smtClean="0">
                <a:solidFill>
                  <a:schemeClr val="bg1"/>
                </a:solidFill>
                <a:latin typeface="Calibri" pitchFamily="34" charset="0"/>
                <a:cs typeface="Arial" pitchFamily="34" charset="0"/>
              </a:rPr>
              <a:t>info@embaperuchina.com.cn</a:t>
            </a:r>
            <a:endParaRPr lang="es-ES" b="1" dirty="0" smtClean="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5"/>
          <p:cNvSpPr>
            <a:spLocks noChangeArrowheads="1"/>
          </p:cNvSpPr>
          <p:nvPr/>
        </p:nvSpPr>
        <p:spPr bwMode="auto">
          <a:xfrm>
            <a:off x="8959850" y="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es-PE">
              <a:solidFill>
                <a:srgbClr val="000000"/>
              </a:solidFill>
              <a:latin typeface="Arial Narrow" pitchFamily="34" charset="0"/>
            </a:endParaRPr>
          </a:p>
        </p:txBody>
      </p:sp>
      <p:sp>
        <p:nvSpPr>
          <p:cNvPr id="15363"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5364" name="Rectangle 83"/>
          <p:cNvSpPr>
            <a:spLocks noChangeArrowheads="1"/>
          </p:cNvSpPr>
          <p:nvPr/>
        </p:nvSpPr>
        <p:spPr bwMode="auto">
          <a:xfrm>
            <a:off x="285750" y="1604963"/>
            <a:ext cx="8389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b="1">
                <a:solidFill>
                  <a:srgbClr val="000000"/>
                </a:solidFill>
                <a:latin typeface="Calibri" pitchFamily="34" charset="0"/>
                <a:cs typeface="Calibri" pitchFamily="34" charset="0"/>
              </a:rPr>
              <a:t>Peruvian economy rise rapidly in the last decade …  </a:t>
            </a:r>
          </a:p>
        </p:txBody>
      </p:sp>
      <p:sp>
        <p:nvSpPr>
          <p:cNvPr id="15365" name="15 CuadroTexto"/>
          <p:cNvSpPr txBox="1">
            <a:spLocks noChangeArrowheads="1"/>
          </p:cNvSpPr>
          <p:nvPr/>
        </p:nvSpPr>
        <p:spPr bwMode="auto">
          <a:xfrm>
            <a:off x="285750" y="22733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400" b="1">
                <a:solidFill>
                  <a:srgbClr val="000000"/>
                </a:solidFill>
                <a:latin typeface="Calibri" pitchFamily="34" charset="0"/>
                <a:cs typeface="Calibri" pitchFamily="34" charset="0"/>
              </a:rPr>
              <a:t>Real GDP 1952-2011 </a:t>
            </a:r>
          </a:p>
          <a:p>
            <a:pPr eaLnBrk="1" hangingPunct="1"/>
            <a:r>
              <a:rPr lang="en-US" sz="1400" i="1">
                <a:solidFill>
                  <a:srgbClr val="000000"/>
                </a:solidFill>
                <a:latin typeface="Calibri" pitchFamily="34" charset="0"/>
                <a:cs typeface="Calibri" pitchFamily="34" charset="0"/>
              </a:rPr>
              <a:t>(aver annual var. %)</a:t>
            </a:r>
            <a:endParaRPr lang="es-PE" sz="1400" i="1">
              <a:solidFill>
                <a:srgbClr val="000000"/>
              </a:solidFill>
              <a:latin typeface="Calibri" pitchFamily="34" charset="0"/>
              <a:cs typeface="Calibri" pitchFamily="34" charset="0"/>
            </a:endParaRPr>
          </a:p>
        </p:txBody>
      </p:sp>
      <p:cxnSp>
        <p:nvCxnSpPr>
          <p:cNvPr id="19" name="18 Conector recto"/>
          <p:cNvCxnSpPr/>
          <p:nvPr/>
        </p:nvCxnSpPr>
        <p:spPr>
          <a:xfrm>
            <a:off x="357188" y="207010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367" name="19 CuadroTexto"/>
          <p:cNvSpPr txBox="1">
            <a:spLocks noChangeArrowheads="1"/>
          </p:cNvSpPr>
          <p:nvPr/>
        </p:nvSpPr>
        <p:spPr bwMode="auto">
          <a:xfrm>
            <a:off x="179388" y="6308725"/>
            <a:ext cx="4575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000" dirty="0">
                <a:solidFill>
                  <a:srgbClr val="000000"/>
                </a:solidFill>
                <a:latin typeface="Arial Narrow" pitchFamily="34" charset="0"/>
              </a:rPr>
              <a:t>Source: Central Reserve Bank of Peru, Ministry of Economy and Finances and </a:t>
            </a:r>
            <a:r>
              <a:rPr lang="en-US" sz="1000" dirty="0" smtClean="0">
                <a:solidFill>
                  <a:srgbClr val="000000"/>
                </a:solidFill>
                <a:latin typeface="Arial Narrow" pitchFamily="34" charset="0"/>
              </a:rPr>
              <a:t>IMF</a:t>
            </a:r>
          </a:p>
          <a:p>
            <a:pPr eaLnBrk="1" hangingPunct="1"/>
            <a:r>
              <a:rPr lang="en-US" sz="1000" dirty="0" smtClean="0">
                <a:solidFill>
                  <a:srgbClr val="000000"/>
                </a:solidFill>
                <a:latin typeface="Arial Narrow" pitchFamily="34" charset="0"/>
              </a:rPr>
              <a:t>* Estimated figures of BCRP </a:t>
            </a:r>
            <a:endParaRPr lang="en-US" sz="1000" dirty="0">
              <a:solidFill>
                <a:srgbClr val="000000"/>
              </a:solidFill>
              <a:latin typeface="Arial Narrow" pitchFamily="34" charset="0"/>
            </a:endParaRPr>
          </a:p>
        </p:txBody>
      </p:sp>
      <p:sp>
        <p:nvSpPr>
          <p:cNvPr id="15" name="Text Box 6"/>
          <p:cNvSpPr txBox="1">
            <a:spLocks noChangeArrowheads="1"/>
          </p:cNvSpPr>
          <p:nvPr/>
        </p:nvSpPr>
        <p:spPr bwMode="auto">
          <a:xfrm>
            <a:off x="4862717" y="2132856"/>
            <a:ext cx="37830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Real GDP</a:t>
            </a:r>
            <a:r>
              <a:rPr lang="es-PE" sz="1400" b="1" dirty="0">
                <a:latin typeface="Calibri" pitchFamily="34" charset="0"/>
                <a:cs typeface="Calibri" pitchFamily="34" charset="0"/>
              </a:rPr>
              <a:t>, </a:t>
            </a:r>
            <a:r>
              <a:rPr lang="es-PE" sz="1400" b="1" dirty="0" smtClean="0">
                <a:latin typeface="Calibri" pitchFamily="34" charset="0"/>
                <a:cs typeface="Calibri" pitchFamily="34" charset="0"/>
              </a:rPr>
              <a:t>2002-2014*</a:t>
            </a:r>
            <a:endParaRPr lang="es-PE" sz="1400" b="1" dirty="0">
              <a:latin typeface="Calibri" pitchFamily="34" charset="0"/>
              <a:cs typeface="Calibri" pitchFamily="34" charset="0"/>
            </a:endParaRPr>
          </a:p>
          <a:p>
            <a:pPr eaLnBrk="1" hangingPunct="1">
              <a:lnSpc>
                <a:spcPct val="90000"/>
              </a:lnSpc>
            </a:pPr>
            <a:r>
              <a:rPr lang="es-PE" sz="1400" i="1" dirty="0">
                <a:latin typeface="Calibri" pitchFamily="34" charset="0"/>
                <a:cs typeface="Calibri" pitchFamily="34" charset="0"/>
              </a:rPr>
              <a:t>(</a:t>
            </a:r>
            <a:r>
              <a:rPr lang="es-PE" sz="1400" i="1" dirty="0" err="1">
                <a:latin typeface="Calibri" pitchFamily="34" charset="0"/>
                <a:cs typeface="Calibri" pitchFamily="34" charset="0"/>
              </a:rPr>
              <a:t>Variation</a:t>
            </a:r>
            <a:r>
              <a:rPr lang="es-PE" sz="1400" i="1" dirty="0">
                <a:latin typeface="Calibri" pitchFamily="34" charset="0"/>
                <a:cs typeface="Calibri" pitchFamily="34" charset="0"/>
              </a:rPr>
              <a:t> %)</a:t>
            </a:r>
          </a:p>
        </p:txBody>
      </p:sp>
      <p:sp>
        <p:nvSpPr>
          <p:cNvPr id="16" name="Text Box 6"/>
          <p:cNvSpPr txBox="1">
            <a:spLocks noChangeArrowheads="1"/>
          </p:cNvSpPr>
          <p:nvPr/>
        </p:nvSpPr>
        <p:spPr bwMode="auto">
          <a:xfrm>
            <a:off x="4893443" y="4270124"/>
            <a:ext cx="37830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s-PE" sz="1400" b="1" dirty="0">
                <a:latin typeface="Calibri" pitchFamily="34" charset="0"/>
                <a:cs typeface="Calibri" pitchFamily="34" charset="0"/>
              </a:rPr>
              <a:t>GDP , </a:t>
            </a:r>
            <a:r>
              <a:rPr lang="es-PE" sz="1400" b="1" dirty="0" smtClean="0">
                <a:latin typeface="Calibri" pitchFamily="34" charset="0"/>
                <a:cs typeface="Calibri" pitchFamily="34" charset="0"/>
              </a:rPr>
              <a:t>2002-2014*</a:t>
            </a:r>
            <a:endParaRPr lang="es-PE" sz="1400" b="1" dirty="0">
              <a:latin typeface="Calibri" pitchFamily="34" charset="0"/>
              <a:cs typeface="Calibri" pitchFamily="34" charset="0"/>
            </a:endParaRPr>
          </a:p>
          <a:p>
            <a:pPr eaLnBrk="1" hangingPunct="1">
              <a:lnSpc>
                <a:spcPct val="90000"/>
              </a:lnSpc>
            </a:pPr>
            <a:r>
              <a:rPr lang="es-PE" sz="1400" i="1" dirty="0" smtClean="0">
                <a:latin typeface="Calibri" pitchFamily="34" charset="0"/>
                <a:cs typeface="Calibri" pitchFamily="34" charset="0"/>
              </a:rPr>
              <a:t>(USD </a:t>
            </a:r>
            <a:r>
              <a:rPr lang="en-US" sz="1400" i="1" dirty="0" smtClean="0">
                <a:latin typeface="Calibri" pitchFamily="34" charset="0"/>
                <a:cs typeface="Calibri" pitchFamily="34" charset="0"/>
              </a:rPr>
              <a:t>thousands </a:t>
            </a:r>
            <a:r>
              <a:rPr lang="en-US" sz="1400" i="1" dirty="0">
                <a:latin typeface="Calibri" pitchFamily="34" charset="0"/>
                <a:cs typeface="Calibri" pitchFamily="34" charset="0"/>
              </a:rPr>
              <a:t>of million </a:t>
            </a:r>
            <a:r>
              <a:rPr lang="en-US" sz="1400" i="1" dirty="0" smtClean="0">
                <a:latin typeface="Calibri" pitchFamily="34" charset="0"/>
                <a:cs typeface="Calibri" pitchFamily="34" charset="0"/>
              </a:rPr>
              <a:t>)</a:t>
            </a:r>
            <a:endParaRPr lang="en-US" sz="1400" i="1" dirty="0">
              <a:latin typeface="Calibri" pitchFamily="34" charset="0"/>
              <a:cs typeface="Calibri" pitchFamily="34" charset="0"/>
            </a:endParaRPr>
          </a:p>
        </p:txBody>
      </p:sp>
      <p:graphicFrame>
        <p:nvGraphicFramePr>
          <p:cNvPr id="18" name="9 Gráfico"/>
          <p:cNvGraphicFramePr/>
          <p:nvPr>
            <p:extLst>
              <p:ext uri="{D42A27DB-BD31-4B8C-83A1-F6EECF244321}">
                <p14:modId xmlns:p14="http://schemas.microsoft.com/office/powerpoint/2010/main" val="3054814609"/>
              </p:ext>
            </p:extLst>
          </p:nvPr>
        </p:nvGraphicFramePr>
        <p:xfrm>
          <a:off x="323528" y="3140968"/>
          <a:ext cx="3240360"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1 Gráfico"/>
          <p:cNvGraphicFramePr>
            <a:graphicFrameLocks/>
          </p:cNvGraphicFramePr>
          <p:nvPr>
            <p:extLst>
              <p:ext uri="{D42A27DB-BD31-4B8C-83A1-F6EECF244321}">
                <p14:modId xmlns:p14="http://schemas.microsoft.com/office/powerpoint/2010/main" val="2938090522"/>
              </p:ext>
            </p:extLst>
          </p:nvPr>
        </p:nvGraphicFramePr>
        <p:xfrm>
          <a:off x="4474641" y="2540976"/>
          <a:ext cx="4485209" cy="1751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1 Gráfico"/>
          <p:cNvGraphicFramePr>
            <a:graphicFrameLocks/>
          </p:cNvGraphicFramePr>
          <p:nvPr>
            <p:extLst>
              <p:ext uri="{D42A27DB-BD31-4B8C-83A1-F6EECF244321}">
                <p14:modId xmlns:p14="http://schemas.microsoft.com/office/powerpoint/2010/main" val="503391679"/>
              </p:ext>
            </p:extLst>
          </p:nvPr>
        </p:nvGraphicFramePr>
        <p:xfrm>
          <a:off x="4454004" y="4509836"/>
          <a:ext cx="4464496" cy="2025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28920047"/>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5"/>
          <p:cNvSpPr>
            <a:spLocks noChangeArrowheads="1"/>
          </p:cNvSpPr>
          <p:nvPr/>
        </p:nvSpPr>
        <p:spPr bwMode="auto">
          <a:xfrm>
            <a:off x="8959850" y="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es-PE">
              <a:solidFill>
                <a:srgbClr val="000000"/>
              </a:solidFill>
              <a:latin typeface="Candara" pitchFamily="34" charset="0"/>
            </a:endParaRPr>
          </a:p>
        </p:txBody>
      </p:sp>
      <p:sp>
        <p:nvSpPr>
          <p:cNvPr id="17411" name="Text Box 17"/>
          <p:cNvSpPr txBox="1">
            <a:spLocks noChangeArrowheads="1"/>
          </p:cNvSpPr>
          <p:nvPr/>
        </p:nvSpPr>
        <p:spPr bwMode="auto">
          <a:xfrm>
            <a:off x="241300" y="252413"/>
            <a:ext cx="4618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514350" indent="-5143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s-ES_tradnl" sz="2400" b="1">
                <a:solidFill>
                  <a:srgbClr val="FFFFFF"/>
                </a:solidFill>
                <a:latin typeface="Calibri" pitchFamily="34" charset="0"/>
                <a:cs typeface="Tahoma" pitchFamily="34" charset="0"/>
              </a:rPr>
              <a:t>ESTABILIDAD MACROECONÓMICA</a:t>
            </a:r>
            <a:r>
              <a:rPr lang="es-ES_tradnl" sz="3000" b="1">
                <a:solidFill>
                  <a:srgbClr val="FFFFFF"/>
                </a:solidFill>
                <a:latin typeface="Calibri" pitchFamily="34" charset="0"/>
                <a:cs typeface="Tahoma" pitchFamily="34" charset="0"/>
              </a:rPr>
              <a:t> </a:t>
            </a:r>
          </a:p>
        </p:txBody>
      </p:sp>
      <p:sp>
        <p:nvSpPr>
          <p:cNvPr id="13" name="Rectangle 45"/>
          <p:cNvSpPr>
            <a:spLocks noChangeArrowheads="1"/>
          </p:cNvSpPr>
          <p:nvPr/>
        </p:nvSpPr>
        <p:spPr bwMode="auto">
          <a:xfrm>
            <a:off x="428625" y="6303963"/>
            <a:ext cx="40719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s-ES_tradnl" sz="1000" dirty="0" err="1">
                <a:solidFill>
                  <a:srgbClr val="000000"/>
                </a:solidFill>
                <a:latin typeface="Arial Narrow" pitchFamily="34" charset="0"/>
              </a:rPr>
              <a:t>Source</a:t>
            </a:r>
            <a:r>
              <a:rPr lang="es-ES_tradnl" sz="1000" dirty="0">
                <a:solidFill>
                  <a:srgbClr val="000000"/>
                </a:solidFill>
                <a:latin typeface="Arial Narrow" pitchFamily="34" charset="0"/>
              </a:rPr>
              <a:t>: </a:t>
            </a:r>
            <a:r>
              <a:rPr lang="en-US" sz="1000" dirty="0">
                <a:solidFill>
                  <a:srgbClr val="000000"/>
                </a:solidFill>
                <a:latin typeface="Arial Narrow" pitchFamily="34" charset="0"/>
              </a:rPr>
              <a:t>Central Reserve Bank of Peru and Ministry of Economy  and Finance </a:t>
            </a:r>
          </a:p>
          <a:p>
            <a:r>
              <a:rPr lang="en-US" sz="1000" dirty="0">
                <a:solidFill>
                  <a:srgbClr val="000000"/>
                </a:solidFill>
                <a:latin typeface="Arial Narrow" pitchFamily="34" charset="0"/>
              </a:rPr>
              <a:t>* </a:t>
            </a:r>
            <a:r>
              <a:rPr lang="es-PE" sz="1000" dirty="0">
                <a:latin typeface="Arial Narrow" pitchFamily="34" charset="0"/>
              </a:rPr>
              <a:t>* BCRP </a:t>
            </a:r>
            <a:r>
              <a:rPr lang="es-PE" sz="1000" dirty="0" smtClean="0">
                <a:latin typeface="Arial Narrow" pitchFamily="34" charset="0"/>
              </a:rPr>
              <a:t> </a:t>
            </a:r>
            <a:r>
              <a:rPr lang="es-PE" sz="1000" dirty="0" err="1" smtClean="0">
                <a:latin typeface="Arial Narrow" pitchFamily="34" charset="0"/>
              </a:rPr>
              <a:t>Estimated</a:t>
            </a:r>
            <a:r>
              <a:rPr lang="es-PE" sz="1000" dirty="0" smtClean="0">
                <a:latin typeface="Arial Narrow" pitchFamily="34" charset="0"/>
              </a:rPr>
              <a:t> figures (</a:t>
            </a:r>
            <a:r>
              <a:rPr lang="es-PE" sz="1000" dirty="0" err="1" smtClean="0">
                <a:latin typeface="Arial Narrow" pitchFamily="34" charset="0"/>
              </a:rPr>
              <a:t>inflation</a:t>
            </a:r>
            <a:r>
              <a:rPr lang="es-PE" sz="1000" dirty="0" smtClean="0">
                <a:latin typeface="Arial Narrow" pitchFamily="34" charset="0"/>
              </a:rPr>
              <a:t> </a:t>
            </a:r>
            <a:r>
              <a:rPr lang="es-PE" sz="1000" dirty="0" err="1" smtClean="0">
                <a:latin typeface="Arial Narrow" pitchFamily="34" charset="0"/>
              </a:rPr>
              <a:t>report</a:t>
            </a:r>
            <a:r>
              <a:rPr lang="es-PE" sz="1000" dirty="0" smtClean="0">
                <a:latin typeface="Arial Narrow" pitchFamily="34" charset="0"/>
              </a:rPr>
              <a:t>, </a:t>
            </a:r>
            <a:r>
              <a:rPr lang="es-PE" sz="1000" dirty="0" err="1" smtClean="0">
                <a:latin typeface="Arial Narrow" pitchFamily="34" charset="0"/>
              </a:rPr>
              <a:t>December</a:t>
            </a:r>
            <a:r>
              <a:rPr lang="es-PE" sz="1000" dirty="0" smtClean="0">
                <a:latin typeface="Arial Narrow" pitchFamily="34" charset="0"/>
              </a:rPr>
              <a:t> 2013</a:t>
            </a:r>
            <a:r>
              <a:rPr lang="es-PE" sz="1000" dirty="0">
                <a:latin typeface="Arial Narrow" pitchFamily="34" charset="0"/>
              </a:rPr>
              <a:t>) </a:t>
            </a:r>
            <a:r>
              <a:rPr lang="es-PE" sz="1000" dirty="0" smtClean="0">
                <a:latin typeface="Arial Narrow" pitchFamily="34" charset="0"/>
              </a:rPr>
              <a:t>and MEF </a:t>
            </a:r>
            <a:r>
              <a:rPr lang="es-PE" sz="1000" dirty="0">
                <a:latin typeface="Arial Narrow" pitchFamily="34" charset="0"/>
              </a:rPr>
              <a:t>(MMM 2014-2016)</a:t>
            </a:r>
          </a:p>
          <a:p>
            <a:endParaRPr lang="en-US" sz="1000" dirty="0">
              <a:solidFill>
                <a:srgbClr val="000000"/>
              </a:solidFill>
              <a:latin typeface="Arial Narrow" pitchFamily="34" charset="0"/>
            </a:endParaRPr>
          </a:p>
        </p:txBody>
      </p:sp>
      <p:sp>
        <p:nvSpPr>
          <p:cNvPr id="17413" name="Text Box 17"/>
          <p:cNvSpPr txBox="1">
            <a:spLocks noChangeArrowheads="1"/>
          </p:cNvSpPr>
          <p:nvPr/>
        </p:nvSpPr>
        <p:spPr bwMode="auto">
          <a:xfrm>
            <a:off x="241300" y="252413"/>
            <a:ext cx="4835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514350" indent="-5143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a:solidFill>
                  <a:srgbClr val="FFFFFF"/>
                </a:solidFill>
                <a:latin typeface="Calibri" pitchFamily="34" charset="0"/>
                <a:cs typeface="Tahoma" pitchFamily="34" charset="0"/>
              </a:rPr>
              <a:t>MACROECONOMIC STABILITY</a:t>
            </a:r>
          </a:p>
        </p:txBody>
      </p:sp>
      <p:sp>
        <p:nvSpPr>
          <p:cNvPr id="17414"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6" name="Rectangle 83"/>
          <p:cNvSpPr>
            <a:spLocks noChangeArrowheads="1"/>
          </p:cNvSpPr>
          <p:nvPr/>
        </p:nvSpPr>
        <p:spPr bwMode="auto">
          <a:xfrm>
            <a:off x="285750" y="1530350"/>
            <a:ext cx="83899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b="1" dirty="0" smtClean="0">
                <a:solidFill>
                  <a:srgbClr val="000000"/>
                </a:solidFill>
                <a:latin typeface="Calibri" pitchFamily="34" charset="0"/>
                <a:cs typeface="Calibri" pitchFamily="34" charset="0"/>
              </a:rPr>
              <a:t>Economic growth has been driven by rising private investment….</a:t>
            </a:r>
            <a:endParaRPr lang="en-US" b="1" dirty="0">
              <a:solidFill>
                <a:srgbClr val="000000"/>
              </a:solidFill>
              <a:latin typeface="Calibri" pitchFamily="34" charset="0"/>
              <a:cs typeface="Calibri" pitchFamily="34" charset="0"/>
            </a:endParaRPr>
          </a:p>
        </p:txBody>
      </p:sp>
      <p:cxnSp>
        <p:nvCxnSpPr>
          <p:cNvPr id="17" name="16 Conector recto"/>
          <p:cNvCxnSpPr/>
          <p:nvPr/>
        </p:nvCxnSpPr>
        <p:spPr>
          <a:xfrm>
            <a:off x="357188" y="19637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428625" y="2143125"/>
            <a:ext cx="328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Private Investment </a:t>
            </a:r>
            <a:r>
              <a:rPr lang="en-US" sz="1400" b="1" dirty="0" smtClean="0">
                <a:solidFill>
                  <a:srgbClr val="000000"/>
                </a:solidFill>
                <a:latin typeface="Calibri" pitchFamily="34" charset="0"/>
                <a:cs typeface="Calibri" pitchFamily="34" charset="0"/>
              </a:rPr>
              <a:t>2002-2014 </a:t>
            </a:r>
            <a:endParaRPr lang="en-US" sz="1400" b="1" dirty="0">
              <a:solidFill>
                <a:srgbClr val="000000"/>
              </a:solidFill>
              <a:latin typeface="Calibri" pitchFamily="34" charset="0"/>
              <a:cs typeface="Calibri" pitchFamily="34" charset="0"/>
            </a:endParaRPr>
          </a:p>
          <a:p>
            <a:pPr eaLnBrk="1" hangingPunct="1">
              <a:lnSpc>
                <a:spcPct val="90000"/>
              </a:lnSpc>
            </a:pPr>
            <a:r>
              <a:rPr lang="en-US" sz="1400" i="1" dirty="0">
                <a:solidFill>
                  <a:srgbClr val="000000"/>
                </a:solidFill>
                <a:latin typeface="Calibri" pitchFamily="34" charset="0"/>
                <a:cs typeface="Calibri" pitchFamily="34" charset="0"/>
              </a:rPr>
              <a:t>(Annual average variation %)</a:t>
            </a:r>
          </a:p>
        </p:txBody>
      </p:sp>
      <p:sp>
        <p:nvSpPr>
          <p:cNvPr id="19" name="Text Box 6"/>
          <p:cNvSpPr txBox="1">
            <a:spLocks noChangeArrowheads="1"/>
          </p:cNvSpPr>
          <p:nvPr/>
        </p:nvSpPr>
        <p:spPr bwMode="auto">
          <a:xfrm>
            <a:off x="4429125" y="2143125"/>
            <a:ext cx="328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Private Investment </a:t>
            </a:r>
            <a:r>
              <a:rPr lang="en-US" sz="1400" b="1" dirty="0" smtClean="0">
                <a:solidFill>
                  <a:srgbClr val="000000"/>
                </a:solidFill>
                <a:latin typeface="Calibri" pitchFamily="34" charset="0"/>
                <a:cs typeface="Calibri" pitchFamily="34" charset="0"/>
              </a:rPr>
              <a:t>2002-2014 </a:t>
            </a:r>
            <a:endParaRPr lang="en-US" sz="1400" b="1" dirty="0">
              <a:solidFill>
                <a:srgbClr val="000000"/>
              </a:solidFill>
              <a:latin typeface="Calibri" pitchFamily="34" charset="0"/>
              <a:cs typeface="Calibri" pitchFamily="34" charset="0"/>
            </a:endParaRPr>
          </a:p>
          <a:p>
            <a:pPr eaLnBrk="1" hangingPunct="1">
              <a:lnSpc>
                <a:spcPct val="90000"/>
              </a:lnSpc>
            </a:pPr>
            <a:r>
              <a:rPr lang="en-US" sz="1400" i="1" dirty="0">
                <a:solidFill>
                  <a:srgbClr val="000000"/>
                </a:solidFill>
                <a:latin typeface="Calibri" pitchFamily="34" charset="0"/>
                <a:cs typeface="Calibri" pitchFamily="34" charset="0"/>
              </a:rPr>
              <a:t>(US$ Billion)</a:t>
            </a:r>
          </a:p>
        </p:txBody>
      </p:sp>
      <p:graphicFrame>
        <p:nvGraphicFramePr>
          <p:cNvPr id="22" name="Chart 2"/>
          <p:cNvGraphicFramePr>
            <a:graphicFrameLocks/>
          </p:cNvGraphicFramePr>
          <p:nvPr>
            <p:extLst>
              <p:ext uri="{D42A27DB-BD31-4B8C-83A1-F6EECF244321}">
                <p14:modId xmlns:p14="http://schemas.microsoft.com/office/powerpoint/2010/main" val="903877157"/>
              </p:ext>
            </p:extLst>
          </p:nvPr>
        </p:nvGraphicFramePr>
        <p:xfrm>
          <a:off x="357158" y="2924944"/>
          <a:ext cx="3500467"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
          <p:cNvGraphicFramePr>
            <a:graphicFrameLocks/>
          </p:cNvGraphicFramePr>
          <p:nvPr>
            <p:extLst>
              <p:ext uri="{D42A27DB-BD31-4B8C-83A1-F6EECF244321}">
                <p14:modId xmlns:p14="http://schemas.microsoft.com/office/powerpoint/2010/main" val="3118164990"/>
              </p:ext>
            </p:extLst>
          </p:nvPr>
        </p:nvGraphicFramePr>
        <p:xfrm>
          <a:off x="4500563" y="2780928"/>
          <a:ext cx="3311797" cy="3273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26359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11 Gráfico"/>
          <p:cNvGraphicFramePr>
            <a:graphicFrameLocks/>
          </p:cNvGraphicFramePr>
          <p:nvPr>
            <p:extLst>
              <p:ext uri="{D42A27DB-BD31-4B8C-83A1-F6EECF244321}">
                <p14:modId xmlns:p14="http://schemas.microsoft.com/office/powerpoint/2010/main" val="1656811312"/>
              </p:ext>
            </p:extLst>
          </p:nvPr>
        </p:nvGraphicFramePr>
        <p:xfrm>
          <a:off x="4786313" y="2658993"/>
          <a:ext cx="412712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8434" name="Rectangle 125"/>
          <p:cNvSpPr>
            <a:spLocks noChangeArrowheads="1"/>
          </p:cNvSpPr>
          <p:nvPr/>
        </p:nvSpPr>
        <p:spPr bwMode="auto">
          <a:xfrm>
            <a:off x="8959850" y="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endParaRPr lang="es-PE">
              <a:solidFill>
                <a:srgbClr val="000000"/>
              </a:solidFill>
              <a:latin typeface="Arial Narrow" pitchFamily="34" charset="0"/>
            </a:endParaRPr>
          </a:p>
        </p:txBody>
      </p:sp>
      <p:sp>
        <p:nvSpPr>
          <p:cNvPr id="18435"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4" name="Rectangle 83"/>
          <p:cNvSpPr>
            <a:spLocks noChangeArrowheads="1"/>
          </p:cNvSpPr>
          <p:nvPr/>
        </p:nvSpPr>
        <p:spPr bwMode="auto">
          <a:xfrm>
            <a:off x="285750" y="1522413"/>
            <a:ext cx="8030666"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defTabSz="877888" eaLnBrk="0" hangingPunct="0"/>
            <a:r>
              <a:rPr lang="en-US" b="1" dirty="0" smtClean="0">
                <a:solidFill>
                  <a:srgbClr val="000000"/>
                </a:solidFill>
                <a:latin typeface="Calibri" pitchFamily="34" charset="0"/>
                <a:cs typeface="Calibri" pitchFamily="34" charset="0"/>
              </a:rPr>
              <a:t>Private investment </a:t>
            </a:r>
            <a:r>
              <a:rPr lang="en-US" b="1" dirty="0">
                <a:solidFill>
                  <a:srgbClr val="000000"/>
                </a:solidFill>
                <a:latin typeface="Calibri" pitchFamily="34" charset="0"/>
                <a:cs typeface="Calibri" pitchFamily="34" charset="0"/>
              </a:rPr>
              <a:t>today represents almost </a:t>
            </a:r>
            <a:r>
              <a:rPr lang="en-US" b="1" dirty="0" smtClean="0">
                <a:solidFill>
                  <a:srgbClr val="000000"/>
                </a:solidFill>
                <a:latin typeface="Calibri" pitchFamily="34" charset="0"/>
                <a:cs typeface="Calibri" pitchFamily="34" charset="0"/>
              </a:rPr>
              <a:t>22% </a:t>
            </a:r>
            <a:r>
              <a:rPr lang="en-US" b="1" dirty="0">
                <a:solidFill>
                  <a:srgbClr val="000000"/>
                </a:solidFill>
                <a:latin typeface="Calibri" pitchFamily="34" charset="0"/>
                <a:cs typeface="Calibri" pitchFamily="34" charset="0"/>
              </a:rPr>
              <a:t>of GDP ….</a:t>
            </a:r>
          </a:p>
        </p:txBody>
      </p:sp>
      <p:sp>
        <p:nvSpPr>
          <p:cNvPr id="5" name="Text Box 6"/>
          <p:cNvSpPr txBox="1">
            <a:spLocks noChangeArrowheads="1"/>
          </p:cNvSpPr>
          <p:nvPr/>
        </p:nvSpPr>
        <p:spPr bwMode="auto">
          <a:xfrm>
            <a:off x="428625" y="2143125"/>
            <a:ext cx="328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Total investment  </a:t>
            </a:r>
            <a:r>
              <a:rPr lang="en-US" sz="1400" b="1" dirty="0" smtClean="0">
                <a:solidFill>
                  <a:srgbClr val="000000"/>
                </a:solidFill>
                <a:latin typeface="Calibri" pitchFamily="34" charset="0"/>
                <a:cs typeface="Calibri" pitchFamily="34" charset="0"/>
              </a:rPr>
              <a:t>2002-2014 </a:t>
            </a:r>
            <a:endParaRPr lang="en-US" sz="1400" b="1" dirty="0">
              <a:solidFill>
                <a:srgbClr val="000000"/>
              </a:solidFill>
              <a:latin typeface="Calibri" pitchFamily="34" charset="0"/>
              <a:cs typeface="Calibri" pitchFamily="34" charset="0"/>
            </a:endParaRPr>
          </a:p>
          <a:p>
            <a:pPr eaLnBrk="1" hangingPunct="1">
              <a:lnSpc>
                <a:spcPct val="90000"/>
              </a:lnSpc>
            </a:pPr>
            <a:r>
              <a:rPr lang="en-US" sz="1400" i="1" dirty="0">
                <a:solidFill>
                  <a:srgbClr val="000000"/>
                </a:solidFill>
                <a:latin typeface="Calibri" pitchFamily="34" charset="0"/>
                <a:cs typeface="Calibri" pitchFamily="34" charset="0"/>
              </a:rPr>
              <a:t>(% of GDP)</a:t>
            </a:r>
          </a:p>
        </p:txBody>
      </p:sp>
      <p:cxnSp>
        <p:nvCxnSpPr>
          <p:cNvPr id="7" name="6 Conector recto"/>
          <p:cNvCxnSpPr/>
          <p:nvPr/>
        </p:nvCxnSpPr>
        <p:spPr>
          <a:xfrm>
            <a:off x="357188" y="19637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45"/>
          <p:cNvSpPr>
            <a:spLocks noChangeArrowheads="1"/>
          </p:cNvSpPr>
          <p:nvPr/>
        </p:nvSpPr>
        <p:spPr bwMode="auto">
          <a:xfrm>
            <a:off x="428625" y="6446838"/>
            <a:ext cx="4071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s-ES_tradnl" sz="1000">
                <a:solidFill>
                  <a:srgbClr val="000000"/>
                </a:solidFill>
                <a:latin typeface="Arial Narrow" pitchFamily="34" charset="0"/>
              </a:rPr>
              <a:t>Source: </a:t>
            </a:r>
            <a:r>
              <a:rPr lang="en-US" sz="1000">
                <a:solidFill>
                  <a:srgbClr val="000000"/>
                </a:solidFill>
                <a:latin typeface="Arial Narrow" pitchFamily="34" charset="0"/>
              </a:rPr>
              <a:t>Central Reserve Bank of Peru</a:t>
            </a:r>
          </a:p>
        </p:txBody>
      </p:sp>
      <p:sp>
        <p:nvSpPr>
          <p:cNvPr id="28" name="Rectangle 45"/>
          <p:cNvSpPr>
            <a:spLocks noChangeArrowheads="1"/>
          </p:cNvSpPr>
          <p:nvPr/>
        </p:nvSpPr>
        <p:spPr bwMode="auto">
          <a:xfrm>
            <a:off x="4862513" y="6483350"/>
            <a:ext cx="40719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1000" dirty="0" smtClean="0">
                <a:solidFill>
                  <a:srgbClr val="000000"/>
                </a:solidFill>
                <a:latin typeface="Arial Narrow" pitchFamily="34" charset="0"/>
              </a:rPr>
              <a:t>Source: International </a:t>
            </a:r>
            <a:r>
              <a:rPr lang="en-US" sz="1000" dirty="0">
                <a:solidFill>
                  <a:srgbClr val="000000"/>
                </a:solidFill>
                <a:latin typeface="Arial Narrow" pitchFamily="34" charset="0"/>
              </a:rPr>
              <a:t>Monetary </a:t>
            </a:r>
            <a:r>
              <a:rPr lang="en-US" sz="1000" dirty="0" smtClean="0">
                <a:solidFill>
                  <a:srgbClr val="000000"/>
                </a:solidFill>
                <a:latin typeface="Arial Narrow" pitchFamily="34" charset="0"/>
              </a:rPr>
              <a:t>Fund and Central Reserve Bank  </a:t>
            </a:r>
            <a:endParaRPr lang="en-US" sz="1000" dirty="0">
              <a:solidFill>
                <a:srgbClr val="000000"/>
              </a:solidFill>
              <a:latin typeface="Arial Narrow" pitchFamily="34" charset="0"/>
            </a:endParaRPr>
          </a:p>
        </p:txBody>
      </p:sp>
      <p:grpSp>
        <p:nvGrpSpPr>
          <p:cNvPr id="3" name="2 Grupo"/>
          <p:cNvGrpSpPr/>
          <p:nvPr/>
        </p:nvGrpSpPr>
        <p:grpSpPr>
          <a:xfrm>
            <a:off x="4786313" y="2143125"/>
            <a:ext cx="4034159" cy="4011146"/>
            <a:chOff x="4786313" y="2143125"/>
            <a:chExt cx="4034159" cy="4011146"/>
          </a:xfrm>
        </p:grpSpPr>
        <p:sp>
          <p:nvSpPr>
            <p:cNvPr id="10" name="Text Box 6"/>
            <p:cNvSpPr txBox="1">
              <a:spLocks noChangeArrowheads="1"/>
            </p:cNvSpPr>
            <p:nvPr/>
          </p:nvSpPr>
          <p:spPr bwMode="auto">
            <a:xfrm>
              <a:off x="4786313" y="2143125"/>
              <a:ext cx="32861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Total investment – LATAM </a:t>
              </a:r>
              <a:r>
                <a:rPr lang="en-US" sz="1400" b="1" dirty="0" smtClean="0">
                  <a:solidFill>
                    <a:srgbClr val="000000"/>
                  </a:solidFill>
                  <a:latin typeface="Calibri" pitchFamily="34" charset="0"/>
                  <a:cs typeface="Calibri" pitchFamily="34" charset="0"/>
                </a:rPr>
                <a:t>2013</a:t>
              </a:r>
              <a:endParaRPr lang="en-US" sz="1400" b="1" dirty="0">
                <a:solidFill>
                  <a:srgbClr val="000000"/>
                </a:solidFill>
                <a:latin typeface="Calibri" pitchFamily="34" charset="0"/>
                <a:cs typeface="Calibri" pitchFamily="34" charset="0"/>
              </a:endParaRPr>
            </a:p>
            <a:p>
              <a:pPr eaLnBrk="1" hangingPunct="1">
                <a:lnSpc>
                  <a:spcPct val="90000"/>
                </a:lnSpc>
              </a:pPr>
              <a:r>
                <a:rPr lang="en-US" sz="1400" b="1" dirty="0">
                  <a:solidFill>
                    <a:srgbClr val="000000"/>
                  </a:solidFill>
                  <a:latin typeface="Calibri" pitchFamily="34" charset="0"/>
                  <a:cs typeface="Calibri" pitchFamily="34" charset="0"/>
                </a:rPr>
                <a:t> </a:t>
              </a:r>
              <a:r>
                <a:rPr lang="en-US" sz="1400" i="1" dirty="0">
                  <a:solidFill>
                    <a:srgbClr val="000000"/>
                  </a:solidFill>
                  <a:latin typeface="Calibri" pitchFamily="34" charset="0"/>
                  <a:cs typeface="Calibri" pitchFamily="34" charset="0"/>
                </a:rPr>
                <a:t>(% of GDP)</a:t>
              </a:r>
            </a:p>
            <a:p>
              <a:pPr eaLnBrk="1" hangingPunct="1">
                <a:lnSpc>
                  <a:spcPct val="90000"/>
                </a:lnSpc>
              </a:pPr>
              <a:endParaRPr lang="en-US" sz="1400" b="1" dirty="0">
                <a:solidFill>
                  <a:srgbClr val="000000"/>
                </a:solidFill>
                <a:latin typeface="Calibri" pitchFamily="34" charset="0"/>
                <a:cs typeface="Calibri" pitchFamily="34" charset="0"/>
              </a:endParaRPr>
            </a:p>
          </p:txBody>
        </p:sp>
        <p:sp>
          <p:nvSpPr>
            <p:cNvPr id="2" name="1 CuadroTexto"/>
            <p:cNvSpPr txBox="1"/>
            <p:nvPr/>
          </p:nvSpPr>
          <p:spPr>
            <a:xfrm>
              <a:off x="5076056" y="5877272"/>
              <a:ext cx="3744416" cy="276999"/>
            </a:xfrm>
            <a:prstGeom prst="rect">
              <a:avLst/>
            </a:prstGeom>
            <a:solidFill>
              <a:schemeClr val="bg1"/>
            </a:solidFill>
          </p:spPr>
          <p:txBody>
            <a:bodyPr wrap="square" rtlCol="0">
              <a:spAutoFit/>
            </a:bodyPr>
            <a:lstStyle/>
            <a:p>
              <a:r>
                <a:rPr lang="en-US" sz="1200" dirty="0" smtClean="0"/>
                <a:t>Peru  Chile   Mexico   Argentina   Colombia  Brazil</a:t>
              </a:r>
              <a:endParaRPr lang="en-US" sz="1200" dirty="0"/>
            </a:p>
          </p:txBody>
        </p:sp>
      </p:grpSp>
      <p:graphicFrame>
        <p:nvGraphicFramePr>
          <p:cNvPr id="27" name="Chart 2"/>
          <p:cNvGraphicFramePr>
            <a:graphicFrameLocks/>
          </p:cNvGraphicFramePr>
          <p:nvPr>
            <p:extLst>
              <p:ext uri="{D42A27DB-BD31-4B8C-83A1-F6EECF244321}">
                <p14:modId xmlns:p14="http://schemas.microsoft.com/office/powerpoint/2010/main" val="4047510999"/>
              </p:ext>
            </p:extLst>
          </p:nvPr>
        </p:nvGraphicFramePr>
        <p:xfrm>
          <a:off x="271198" y="2780928"/>
          <a:ext cx="4084777"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8830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smtClean="0">
                <a:solidFill>
                  <a:schemeClr val="bg1"/>
                </a:solidFill>
                <a:latin typeface="Calibri" pitchFamily="34" charset="0"/>
                <a:cs typeface="Tahoma" pitchFamily="34" charset="0"/>
              </a:rPr>
              <a:t>ESTABILIDAD MACROECONÓMICA</a:t>
            </a:r>
            <a:r>
              <a:rPr lang="es-PE" sz="3000" b="1" smtClean="0">
                <a:solidFill>
                  <a:schemeClr val="bg1"/>
                </a:solidFill>
                <a:latin typeface="Calibri" pitchFamily="34" charset="0"/>
                <a:cs typeface="Tahoma" pitchFamily="34" charset="0"/>
              </a:rPr>
              <a:t> </a:t>
            </a:r>
            <a:endParaRPr lang="es-PE" sz="3000" b="1">
              <a:solidFill>
                <a:schemeClr val="bg1"/>
              </a:solidFill>
              <a:latin typeface="Calibri" pitchFamily="34" charset="0"/>
              <a:cs typeface="Tahoma" pitchFamily="34" charset="0"/>
            </a:endParaRPr>
          </a:p>
        </p:txBody>
      </p:sp>
      <p:sp>
        <p:nvSpPr>
          <p:cNvPr id="5"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smtClean="0">
                <a:solidFill>
                  <a:schemeClr val="bg1"/>
                </a:solidFill>
                <a:latin typeface="Calibri" pitchFamily="34" charset="0"/>
                <a:cs typeface="Tahoma" pitchFamily="34" charset="0"/>
              </a:rPr>
              <a:t>MACROECONOMIC STABILITY</a:t>
            </a:r>
            <a:endParaRPr lang="es-PE" sz="2400" b="1">
              <a:solidFill>
                <a:schemeClr val="bg1"/>
              </a:solidFill>
              <a:latin typeface="Calibri" pitchFamily="34" charset="0"/>
              <a:cs typeface="Tahoma" pitchFamily="34" charset="0"/>
            </a:endParaRPr>
          </a:p>
        </p:txBody>
      </p:sp>
      <p:sp>
        <p:nvSpPr>
          <p:cNvPr id="6" name="Rectangle 83"/>
          <p:cNvSpPr>
            <a:spLocks noChangeArrowheads="1"/>
          </p:cNvSpPr>
          <p:nvPr/>
        </p:nvSpPr>
        <p:spPr bwMode="auto">
          <a:xfrm>
            <a:off x="285720" y="1507869"/>
            <a:ext cx="8715436" cy="430887"/>
          </a:xfrm>
          <a:prstGeom prst="rect">
            <a:avLst/>
          </a:prstGeom>
          <a:noFill/>
          <a:ln w="9525">
            <a:noFill/>
            <a:miter lim="800000"/>
            <a:headEnd/>
            <a:tailEnd/>
          </a:ln>
        </p:spPr>
        <p:txBody>
          <a:bodyPr wrap="square" anchor="ctr">
            <a:spAutoFit/>
          </a:bodyPr>
          <a:lstStyle/>
          <a:p>
            <a:pPr eaLnBrk="0" hangingPunct="0">
              <a:defRPr/>
            </a:pPr>
            <a:r>
              <a:rPr lang="en-US" sz="2200" b="1" dirty="0" smtClean="0">
                <a:latin typeface="Arial Narrow" pitchFamily="34" charset="0"/>
                <a:cs typeface="Tahoma" pitchFamily="34" charset="0"/>
              </a:rPr>
              <a:t>Investment announcement 2014-2015 reach US$ 29 million</a:t>
            </a:r>
            <a:endParaRPr lang="en-US" sz="2200" b="1" dirty="0">
              <a:latin typeface="Arial Narrow" pitchFamily="34" charset="0"/>
              <a:cs typeface="Tahoma" pitchFamily="34" charset="0"/>
            </a:endParaRPr>
          </a:p>
        </p:txBody>
      </p:sp>
      <p:cxnSp>
        <p:nvCxnSpPr>
          <p:cNvPr id="7" name="6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1547664" y="2196451"/>
            <a:ext cx="5544616" cy="523220"/>
          </a:xfrm>
          <a:prstGeom prst="rect">
            <a:avLst/>
          </a:prstGeom>
          <a:noFill/>
        </p:spPr>
        <p:txBody>
          <a:bodyPr wrap="square" rtlCol="0">
            <a:spAutoFit/>
          </a:bodyPr>
          <a:lstStyle/>
          <a:p>
            <a:pPr algn="ctr"/>
            <a:r>
              <a:rPr lang="en-US" sz="1400" b="1" dirty="0" smtClean="0">
                <a:latin typeface="Arial Narrow" pitchFamily="34" charset="0"/>
              </a:rPr>
              <a:t>Private Investment projects 2014-2015</a:t>
            </a:r>
          </a:p>
          <a:p>
            <a:pPr algn="ctr"/>
            <a:r>
              <a:rPr lang="en-US" sz="1400" b="1" dirty="0" smtClean="0">
                <a:latin typeface="Arial Narrow" pitchFamily="34" charset="0"/>
              </a:rPr>
              <a:t>(US$ million )</a:t>
            </a:r>
            <a:endParaRPr lang="en-US" sz="1400" b="1" dirty="0">
              <a:latin typeface="Arial Narrow" pitchFamily="34" charset="0"/>
            </a:endParaRPr>
          </a:p>
        </p:txBody>
      </p:sp>
      <p:sp>
        <p:nvSpPr>
          <p:cNvPr id="10" name="Rectangle 45"/>
          <p:cNvSpPr>
            <a:spLocks noChangeArrowheads="1"/>
          </p:cNvSpPr>
          <p:nvPr/>
        </p:nvSpPr>
        <p:spPr bwMode="auto">
          <a:xfrm>
            <a:off x="179512" y="6444044"/>
            <a:ext cx="4500594" cy="230832"/>
          </a:xfrm>
          <a:prstGeom prst="rect">
            <a:avLst/>
          </a:prstGeom>
          <a:noFill/>
          <a:ln w="9525" algn="ctr">
            <a:noFill/>
            <a:miter lim="800000"/>
            <a:headEnd/>
            <a:tailEnd/>
          </a:ln>
        </p:spPr>
        <p:txBody>
          <a:bodyPr wrap="square">
            <a:spAutoFit/>
          </a:bodyPr>
          <a:lstStyle/>
          <a:p>
            <a:r>
              <a:rPr lang="es-PE" sz="900" dirty="0" err="1" smtClean="0">
                <a:latin typeface="Arial Narrow" pitchFamily="34" charset="0"/>
              </a:rPr>
              <a:t>Source</a:t>
            </a:r>
            <a:r>
              <a:rPr lang="es-PE" sz="900" dirty="0" smtClean="0">
                <a:latin typeface="Arial Narrow" pitchFamily="34" charset="0"/>
              </a:rPr>
              <a:t>: BCRP. </a:t>
            </a:r>
            <a:r>
              <a:rPr lang="es-PE" sz="900" dirty="0" err="1" smtClean="0">
                <a:latin typeface="Arial Narrow" pitchFamily="34" charset="0"/>
              </a:rPr>
              <a:t>Inflation</a:t>
            </a:r>
            <a:r>
              <a:rPr lang="es-PE" sz="900" dirty="0" smtClean="0">
                <a:latin typeface="Arial Narrow" pitchFamily="34" charset="0"/>
              </a:rPr>
              <a:t> </a:t>
            </a:r>
            <a:r>
              <a:rPr lang="es-PE" sz="900" dirty="0" err="1" smtClean="0">
                <a:latin typeface="Arial Narrow" pitchFamily="34" charset="0"/>
              </a:rPr>
              <a:t>report</a:t>
            </a:r>
            <a:r>
              <a:rPr lang="es-PE" sz="900" dirty="0" smtClean="0">
                <a:latin typeface="Arial Narrow" pitchFamily="34" charset="0"/>
              </a:rPr>
              <a:t>, </a:t>
            </a:r>
            <a:r>
              <a:rPr lang="es-PE" sz="900" dirty="0" err="1" smtClean="0">
                <a:latin typeface="Arial Narrow" pitchFamily="34" charset="0"/>
              </a:rPr>
              <a:t>December</a:t>
            </a:r>
            <a:r>
              <a:rPr lang="es-PE" sz="900" dirty="0" smtClean="0">
                <a:latin typeface="Arial Narrow" pitchFamily="34" charset="0"/>
              </a:rPr>
              <a:t> 2013</a:t>
            </a:r>
            <a:endParaRPr lang="es-PE" sz="900" dirty="0">
              <a:latin typeface="Arial Narrow"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096946474"/>
              </p:ext>
            </p:extLst>
          </p:nvPr>
        </p:nvGraphicFramePr>
        <p:xfrm>
          <a:off x="1547664" y="2852936"/>
          <a:ext cx="5616624" cy="2952328"/>
        </p:xfrm>
        <a:graphic>
          <a:graphicData uri="http://schemas.openxmlformats.org/drawingml/2006/table">
            <a:tbl>
              <a:tblPr firstRow="1" bandRow="1">
                <a:tableStyleId>{21E4AEA4-8DFA-4A89-87EB-49C32662AFE0}</a:tableStyleId>
              </a:tblPr>
              <a:tblGrid>
                <a:gridCol w="1836204"/>
                <a:gridCol w="1260140"/>
                <a:gridCol w="1260140"/>
                <a:gridCol w="1260140"/>
              </a:tblGrid>
              <a:tr h="369041">
                <a:tc>
                  <a:txBody>
                    <a:bodyPr/>
                    <a:lstStyle/>
                    <a:p>
                      <a:pPr algn="ctr" fontAlgn="b"/>
                      <a:endParaRPr lang="es-PE" sz="1400" b="0" i="0" u="none" strike="noStrike" dirty="0">
                        <a:solidFill>
                          <a:srgbClr val="000000"/>
                        </a:solidFill>
                        <a:effectLst/>
                        <a:latin typeface="Arial Narrow"/>
                      </a:endParaRPr>
                    </a:p>
                  </a:txBody>
                  <a:tcPr marL="0" marR="0" marT="0" marB="0" anchor="ctr"/>
                </a:tc>
                <a:tc>
                  <a:txBody>
                    <a:bodyPr/>
                    <a:lstStyle/>
                    <a:p>
                      <a:pPr algn="ctr" fontAlgn="b"/>
                      <a:r>
                        <a:rPr lang="es-PE" sz="1400" b="1" i="0" u="none" strike="noStrike" dirty="0">
                          <a:solidFill>
                            <a:schemeClr val="bg1"/>
                          </a:solidFill>
                          <a:effectLst/>
                          <a:latin typeface="Arial Narrow"/>
                        </a:rPr>
                        <a:t>Set.13</a:t>
                      </a:r>
                    </a:p>
                  </a:txBody>
                  <a:tcPr marL="0" marR="0" marT="0" marB="0" anchor="ctr"/>
                </a:tc>
                <a:tc>
                  <a:txBody>
                    <a:bodyPr/>
                    <a:lstStyle/>
                    <a:p>
                      <a:pPr algn="ctr" fontAlgn="b"/>
                      <a:r>
                        <a:rPr lang="es-PE" sz="1400" b="1" i="0" u="none" strike="noStrike" dirty="0">
                          <a:solidFill>
                            <a:schemeClr val="bg1"/>
                          </a:solidFill>
                          <a:effectLst/>
                          <a:latin typeface="Arial Narrow"/>
                        </a:rPr>
                        <a:t>Dic.13</a:t>
                      </a:r>
                    </a:p>
                  </a:txBody>
                  <a:tcPr marL="0" marR="0" marT="0" marB="0" anchor="ctr"/>
                </a:tc>
                <a:tc>
                  <a:txBody>
                    <a:bodyPr/>
                    <a:lstStyle/>
                    <a:p>
                      <a:pPr algn="ctr" fontAlgn="b"/>
                      <a:r>
                        <a:rPr lang="en-US" sz="1400" b="1" i="0" u="none" strike="noStrike" noProof="0" dirty="0" smtClean="0">
                          <a:solidFill>
                            <a:schemeClr val="bg1"/>
                          </a:solidFill>
                          <a:effectLst/>
                          <a:latin typeface="Arial Narrow"/>
                        </a:rPr>
                        <a:t>Differences</a:t>
                      </a:r>
                      <a:endParaRPr lang="en-US" sz="1400" b="1" i="0" u="none" strike="noStrike" noProof="0" dirty="0">
                        <a:solidFill>
                          <a:schemeClr val="bg1"/>
                        </a:solidFill>
                        <a:effectLst/>
                        <a:latin typeface="Arial Narrow"/>
                      </a:endParaRPr>
                    </a:p>
                  </a:txBody>
                  <a:tcPr marL="0" marR="0" marT="0" marB="0" anchor="ctr"/>
                </a:tc>
              </a:tr>
              <a:tr h="369041">
                <a:tc>
                  <a:txBody>
                    <a:bodyPr/>
                    <a:lstStyle/>
                    <a:p>
                      <a:pPr algn="l" fontAlgn="b"/>
                      <a:r>
                        <a:rPr lang="en-US" sz="1400" b="0" i="0" u="none" strike="noStrike" noProof="0" smtClean="0">
                          <a:solidFill>
                            <a:srgbClr val="000000"/>
                          </a:solidFill>
                          <a:effectLst/>
                          <a:latin typeface="Arial Narrow"/>
                        </a:rPr>
                        <a:t>Mining</a:t>
                      </a:r>
                      <a:r>
                        <a:rPr lang="en-US" sz="1400" b="0" i="0" u="none" strike="noStrike" baseline="0" noProof="0" smtClean="0">
                          <a:solidFill>
                            <a:srgbClr val="000000"/>
                          </a:solidFill>
                          <a:effectLst/>
                          <a:latin typeface="Arial Narrow"/>
                        </a:rPr>
                        <a:t> </a:t>
                      </a:r>
                      <a:endParaRPr lang="en-US" sz="1400" b="0" i="0" u="none" strike="noStrike" noProof="0">
                        <a:solidFill>
                          <a:srgbClr val="000000"/>
                        </a:solidFill>
                        <a:effectLst/>
                        <a:latin typeface="Arial Narrow"/>
                      </a:endParaRPr>
                    </a:p>
                  </a:txBody>
                  <a:tcPr marL="108000" marR="0" marT="0" marB="0" anchor="ctr"/>
                </a:tc>
                <a:tc>
                  <a:txBody>
                    <a:bodyPr/>
                    <a:lstStyle/>
                    <a:p>
                      <a:pPr algn="ctr" fontAlgn="b"/>
                      <a:r>
                        <a:rPr lang="es-PE" sz="1400" b="0" i="0" u="none" strike="noStrike">
                          <a:solidFill>
                            <a:srgbClr val="000000"/>
                          </a:solidFill>
                          <a:effectLst/>
                          <a:latin typeface="Arial Narrow"/>
                        </a:rPr>
                        <a:t>13,880</a:t>
                      </a:r>
                    </a:p>
                  </a:txBody>
                  <a:tcPr marL="0" marR="0" marT="0" marB="0" anchor="ctr"/>
                </a:tc>
                <a:tc>
                  <a:txBody>
                    <a:bodyPr/>
                    <a:lstStyle/>
                    <a:p>
                      <a:pPr algn="ctr" fontAlgn="b"/>
                      <a:r>
                        <a:rPr lang="es-PE" sz="1400" b="0" i="0" u="none" strike="noStrike">
                          <a:solidFill>
                            <a:srgbClr val="000000"/>
                          </a:solidFill>
                          <a:effectLst/>
                          <a:latin typeface="Arial Narrow"/>
                        </a:rPr>
                        <a:t>14,110</a:t>
                      </a:r>
                    </a:p>
                  </a:txBody>
                  <a:tcPr marL="0" marR="0" marT="0" marB="0" anchor="ctr"/>
                </a:tc>
                <a:tc>
                  <a:txBody>
                    <a:bodyPr/>
                    <a:lstStyle/>
                    <a:p>
                      <a:pPr algn="ctr" fontAlgn="b"/>
                      <a:r>
                        <a:rPr lang="es-PE" sz="1400" b="0" i="0" u="none" strike="noStrike">
                          <a:solidFill>
                            <a:srgbClr val="000000"/>
                          </a:solidFill>
                          <a:effectLst/>
                          <a:latin typeface="Arial Narrow"/>
                        </a:rPr>
                        <a:t>230</a:t>
                      </a:r>
                    </a:p>
                  </a:txBody>
                  <a:tcPr marL="0" marR="0" marT="0" marB="0" anchor="ctr"/>
                </a:tc>
              </a:tr>
              <a:tr h="369041">
                <a:tc>
                  <a:txBody>
                    <a:bodyPr/>
                    <a:lstStyle/>
                    <a:p>
                      <a:pPr algn="l" fontAlgn="b"/>
                      <a:r>
                        <a:rPr lang="en-US" sz="1400" b="0" i="0" u="none" strike="noStrike" noProof="0" smtClean="0">
                          <a:solidFill>
                            <a:srgbClr val="000000"/>
                          </a:solidFill>
                          <a:effectLst/>
                          <a:latin typeface="Arial Narrow"/>
                        </a:rPr>
                        <a:t>Hidrocarbons</a:t>
                      </a:r>
                      <a:endParaRPr lang="en-US" sz="1400" b="0" i="0" u="none" strike="noStrike" noProof="0">
                        <a:solidFill>
                          <a:srgbClr val="000000"/>
                        </a:solidFill>
                        <a:effectLst/>
                        <a:latin typeface="Arial Narrow"/>
                      </a:endParaRPr>
                    </a:p>
                  </a:txBody>
                  <a:tcPr marL="108000" marR="0" marT="0" marB="0" anchor="ctr"/>
                </a:tc>
                <a:tc>
                  <a:txBody>
                    <a:bodyPr/>
                    <a:lstStyle/>
                    <a:p>
                      <a:pPr algn="ctr" fontAlgn="b"/>
                      <a:r>
                        <a:rPr lang="es-PE" sz="1400" b="0" i="0" u="none" strike="noStrike">
                          <a:solidFill>
                            <a:srgbClr val="000000"/>
                          </a:solidFill>
                          <a:effectLst/>
                          <a:latin typeface="Arial Narrow"/>
                        </a:rPr>
                        <a:t>3,797</a:t>
                      </a:r>
                    </a:p>
                  </a:txBody>
                  <a:tcPr marL="0" marR="0" marT="0" marB="0" anchor="ctr"/>
                </a:tc>
                <a:tc>
                  <a:txBody>
                    <a:bodyPr/>
                    <a:lstStyle/>
                    <a:p>
                      <a:pPr algn="ctr" fontAlgn="b"/>
                      <a:r>
                        <a:rPr lang="es-PE" sz="1400" b="0" i="0" u="none" strike="noStrike">
                          <a:solidFill>
                            <a:srgbClr val="000000"/>
                          </a:solidFill>
                          <a:effectLst/>
                          <a:latin typeface="Arial Narrow"/>
                        </a:rPr>
                        <a:t>4,036</a:t>
                      </a:r>
                    </a:p>
                  </a:txBody>
                  <a:tcPr marL="0" marR="0" marT="0" marB="0" anchor="ctr"/>
                </a:tc>
                <a:tc>
                  <a:txBody>
                    <a:bodyPr/>
                    <a:lstStyle/>
                    <a:p>
                      <a:pPr algn="ctr" fontAlgn="b"/>
                      <a:r>
                        <a:rPr lang="es-PE" sz="1400" b="0" i="0" u="none" strike="noStrike" dirty="0">
                          <a:solidFill>
                            <a:srgbClr val="000000"/>
                          </a:solidFill>
                          <a:effectLst/>
                          <a:latin typeface="Arial Narrow"/>
                        </a:rPr>
                        <a:t>239</a:t>
                      </a:r>
                    </a:p>
                  </a:txBody>
                  <a:tcPr marL="0" marR="0" marT="0" marB="0" anchor="ctr"/>
                </a:tc>
              </a:tr>
              <a:tr h="369041">
                <a:tc>
                  <a:txBody>
                    <a:bodyPr/>
                    <a:lstStyle/>
                    <a:p>
                      <a:pPr algn="l" fontAlgn="b"/>
                      <a:r>
                        <a:rPr lang="en-US" sz="1400" b="0" i="0" u="none" strike="noStrike" noProof="0" smtClean="0">
                          <a:solidFill>
                            <a:srgbClr val="000000"/>
                          </a:solidFill>
                          <a:effectLst/>
                          <a:latin typeface="Arial Narrow"/>
                        </a:rPr>
                        <a:t>Electricity</a:t>
                      </a:r>
                      <a:endParaRPr lang="en-US" sz="1400" b="0" i="0" u="none" strike="noStrike" noProof="0">
                        <a:solidFill>
                          <a:srgbClr val="000000"/>
                        </a:solidFill>
                        <a:effectLst/>
                        <a:latin typeface="Arial Narrow"/>
                      </a:endParaRPr>
                    </a:p>
                  </a:txBody>
                  <a:tcPr marL="108000" marR="0" marT="0" marB="0" anchor="ctr"/>
                </a:tc>
                <a:tc>
                  <a:txBody>
                    <a:bodyPr/>
                    <a:lstStyle/>
                    <a:p>
                      <a:pPr algn="ctr" fontAlgn="b"/>
                      <a:r>
                        <a:rPr lang="es-PE" sz="1400" b="0" i="0" u="none" strike="noStrike">
                          <a:solidFill>
                            <a:srgbClr val="000000"/>
                          </a:solidFill>
                          <a:effectLst/>
                          <a:latin typeface="Arial Narrow"/>
                        </a:rPr>
                        <a:t>2,813</a:t>
                      </a:r>
                    </a:p>
                  </a:txBody>
                  <a:tcPr marL="0" marR="0" marT="0" marB="0" anchor="ctr"/>
                </a:tc>
                <a:tc>
                  <a:txBody>
                    <a:bodyPr/>
                    <a:lstStyle/>
                    <a:p>
                      <a:pPr algn="ctr" fontAlgn="b"/>
                      <a:r>
                        <a:rPr lang="es-PE" sz="1400" b="0" i="0" u="none" strike="noStrike">
                          <a:solidFill>
                            <a:srgbClr val="000000"/>
                          </a:solidFill>
                          <a:effectLst/>
                          <a:latin typeface="Arial Narrow"/>
                        </a:rPr>
                        <a:t>3,293</a:t>
                      </a:r>
                    </a:p>
                  </a:txBody>
                  <a:tcPr marL="0" marR="0" marT="0" marB="0" anchor="ctr"/>
                </a:tc>
                <a:tc>
                  <a:txBody>
                    <a:bodyPr/>
                    <a:lstStyle/>
                    <a:p>
                      <a:pPr algn="ctr" fontAlgn="b"/>
                      <a:r>
                        <a:rPr lang="es-PE" sz="1400" b="0" i="0" u="none" strike="noStrike">
                          <a:solidFill>
                            <a:srgbClr val="000000"/>
                          </a:solidFill>
                          <a:effectLst/>
                          <a:latin typeface="Arial Narrow"/>
                        </a:rPr>
                        <a:t>480</a:t>
                      </a:r>
                    </a:p>
                  </a:txBody>
                  <a:tcPr marL="0" marR="0" marT="0" marB="0" anchor="ctr"/>
                </a:tc>
              </a:tr>
              <a:tr h="369041">
                <a:tc>
                  <a:txBody>
                    <a:bodyPr/>
                    <a:lstStyle/>
                    <a:p>
                      <a:pPr algn="l" fontAlgn="b"/>
                      <a:r>
                        <a:rPr lang="en-US" sz="1400" b="0" i="0" u="none" strike="noStrike" noProof="0" smtClean="0">
                          <a:solidFill>
                            <a:srgbClr val="000000"/>
                          </a:solidFill>
                          <a:effectLst/>
                          <a:latin typeface="Arial Narrow"/>
                        </a:rPr>
                        <a:t>Industry</a:t>
                      </a:r>
                      <a:endParaRPr lang="en-US" sz="1400" b="0" i="0" u="none" strike="noStrike" noProof="0">
                        <a:solidFill>
                          <a:srgbClr val="000000"/>
                        </a:solidFill>
                        <a:effectLst/>
                        <a:latin typeface="Arial Narrow"/>
                      </a:endParaRPr>
                    </a:p>
                  </a:txBody>
                  <a:tcPr marL="108000" marR="0" marT="0" marB="0" anchor="ctr"/>
                </a:tc>
                <a:tc>
                  <a:txBody>
                    <a:bodyPr/>
                    <a:lstStyle/>
                    <a:p>
                      <a:pPr algn="ctr" fontAlgn="b"/>
                      <a:r>
                        <a:rPr lang="es-PE" sz="1400" b="0" i="0" u="none" strike="noStrike">
                          <a:solidFill>
                            <a:srgbClr val="000000"/>
                          </a:solidFill>
                          <a:effectLst/>
                          <a:latin typeface="Arial Narrow"/>
                        </a:rPr>
                        <a:t>1,671</a:t>
                      </a:r>
                    </a:p>
                  </a:txBody>
                  <a:tcPr marL="0" marR="0" marT="0" marB="0" anchor="ctr"/>
                </a:tc>
                <a:tc>
                  <a:txBody>
                    <a:bodyPr/>
                    <a:lstStyle/>
                    <a:p>
                      <a:pPr algn="ctr" fontAlgn="b"/>
                      <a:r>
                        <a:rPr lang="es-PE" sz="1400" b="0" i="0" u="none" strike="noStrike">
                          <a:solidFill>
                            <a:srgbClr val="000000"/>
                          </a:solidFill>
                          <a:effectLst/>
                          <a:latin typeface="Arial Narrow"/>
                        </a:rPr>
                        <a:t>1,991</a:t>
                      </a:r>
                    </a:p>
                  </a:txBody>
                  <a:tcPr marL="0" marR="0" marT="0" marB="0" anchor="ctr"/>
                </a:tc>
                <a:tc>
                  <a:txBody>
                    <a:bodyPr/>
                    <a:lstStyle/>
                    <a:p>
                      <a:pPr algn="ctr" fontAlgn="b"/>
                      <a:r>
                        <a:rPr lang="es-PE" sz="1400" b="0" i="0" u="none" strike="noStrike">
                          <a:solidFill>
                            <a:srgbClr val="000000"/>
                          </a:solidFill>
                          <a:effectLst/>
                          <a:latin typeface="Arial Narrow"/>
                        </a:rPr>
                        <a:t>320</a:t>
                      </a:r>
                    </a:p>
                  </a:txBody>
                  <a:tcPr marL="0" marR="0" marT="0" marB="0" anchor="ctr"/>
                </a:tc>
              </a:tr>
              <a:tr h="369041">
                <a:tc>
                  <a:txBody>
                    <a:bodyPr/>
                    <a:lstStyle/>
                    <a:p>
                      <a:pPr algn="l" fontAlgn="b"/>
                      <a:r>
                        <a:rPr lang="en-US" sz="1400" b="0" i="0" u="none" strike="noStrike" noProof="0" smtClean="0">
                          <a:solidFill>
                            <a:srgbClr val="000000"/>
                          </a:solidFill>
                          <a:effectLst/>
                          <a:latin typeface="Arial Narrow"/>
                        </a:rPr>
                        <a:t>Infrastructure</a:t>
                      </a:r>
                      <a:endParaRPr lang="en-US" sz="1400" b="0" i="0" u="none" strike="noStrike" noProof="0">
                        <a:solidFill>
                          <a:srgbClr val="000000"/>
                        </a:solidFill>
                        <a:effectLst/>
                        <a:latin typeface="Arial Narrow"/>
                      </a:endParaRPr>
                    </a:p>
                  </a:txBody>
                  <a:tcPr marL="108000" marR="0" marT="0" marB="0" anchor="ctr"/>
                </a:tc>
                <a:tc>
                  <a:txBody>
                    <a:bodyPr/>
                    <a:lstStyle/>
                    <a:p>
                      <a:pPr algn="ctr" fontAlgn="b"/>
                      <a:r>
                        <a:rPr lang="es-PE" sz="1400" b="0" i="0" u="none" strike="noStrike">
                          <a:solidFill>
                            <a:srgbClr val="000000"/>
                          </a:solidFill>
                          <a:effectLst/>
                          <a:latin typeface="Arial Narrow"/>
                        </a:rPr>
                        <a:t>1,133</a:t>
                      </a:r>
                    </a:p>
                  </a:txBody>
                  <a:tcPr marL="0" marR="0" marT="0" marB="0" anchor="ctr"/>
                </a:tc>
                <a:tc>
                  <a:txBody>
                    <a:bodyPr/>
                    <a:lstStyle/>
                    <a:p>
                      <a:pPr algn="ctr" fontAlgn="b"/>
                      <a:r>
                        <a:rPr lang="es-PE" sz="1400" b="0" i="0" u="none" strike="noStrike">
                          <a:solidFill>
                            <a:srgbClr val="000000"/>
                          </a:solidFill>
                          <a:effectLst/>
                          <a:latin typeface="Arial Narrow"/>
                        </a:rPr>
                        <a:t>1,133</a:t>
                      </a:r>
                    </a:p>
                  </a:txBody>
                  <a:tcPr marL="0" marR="0" marT="0" marB="0" anchor="ctr"/>
                </a:tc>
                <a:tc>
                  <a:txBody>
                    <a:bodyPr/>
                    <a:lstStyle/>
                    <a:p>
                      <a:pPr algn="ctr" fontAlgn="b"/>
                      <a:r>
                        <a:rPr lang="es-PE" sz="1400" b="0" i="0" u="none" strike="noStrike">
                          <a:solidFill>
                            <a:srgbClr val="000000"/>
                          </a:solidFill>
                          <a:effectLst/>
                          <a:latin typeface="Arial Narrow"/>
                        </a:rPr>
                        <a:t>0</a:t>
                      </a:r>
                    </a:p>
                  </a:txBody>
                  <a:tcPr marL="0" marR="0" marT="0" marB="0" anchor="ctr"/>
                </a:tc>
              </a:tr>
              <a:tr h="369041">
                <a:tc>
                  <a:txBody>
                    <a:bodyPr/>
                    <a:lstStyle/>
                    <a:p>
                      <a:pPr algn="l" fontAlgn="b"/>
                      <a:r>
                        <a:rPr lang="en-US" sz="1400" b="0" i="0" u="none" strike="noStrike" noProof="0" dirty="0" smtClean="0">
                          <a:solidFill>
                            <a:srgbClr val="000000"/>
                          </a:solidFill>
                          <a:effectLst/>
                          <a:latin typeface="Arial Narrow"/>
                        </a:rPr>
                        <a:t>Other sectors</a:t>
                      </a:r>
                      <a:endParaRPr lang="en-US" sz="1400" b="0" i="0" u="none" strike="noStrike" noProof="0" dirty="0">
                        <a:solidFill>
                          <a:srgbClr val="000000"/>
                        </a:solidFill>
                        <a:effectLst/>
                        <a:latin typeface="Arial Narrow"/>
                      </a:endParaRPr>
                    </a:p>
                  </a:txBody>
                  <a:tcPr marL="108000" marR="0" marT="0" marB="0" anchor="ctr"/>
                </a:tc>
                <a:tc>
                  <a:txBody>
                    <a:bodyPr/>
                    <a:lstStyle/>
                    <a:p>
                      <a:pPr algn="ctr" fontAlgn="b"/>
                      <a:r>
                        <a:rPr lang="es-PE" sz="1400" b="0" i="0" u="none" strike="noStrike">
                          <a:solidFill>
                            <a:srgbClr val="000000"/>
                          </a:solidFill>
                          <a:effectLst/>
                          <a:latin typeface="Arial Narrow"/>
                        </a:rPr>
                        <a:t>3,431</a:t>
                      </a:r>
                    </a:p>
                  </a:txBody>
                  <a:tcPr marL="0" marR="0" marT="0" marB="0" anchor="ctr"/>
                </a:tc>
                <a:tc>
                  <a:txBody>
                    <a:bodyPr/>
                    <a:lstStyle/>
                    <a:p>
                      <a:pPr algn="ctr" fontAlgn="b"/>
                      <a:r>
                        <a:rPr lang="es-PE" sz="1400" b="0" i="0" u="none" strike="noStrike">
                          <a:solidFill>
                            <a:srgbClr val="000000"/>
                          </a:solidFill>
                          <a:effectLst/>
                          <a:latin typeface="Arial Narrow"/>
                        </a:rPr>
                        <a:t>3,952</a:t>
                      </a:r>
                    </a:p>
                  </a:txBody>
                  <a:tcPr marL="0" marR="0" marT="0" marB="0" anchor="ctr"/>
                </a:tc>
                <a:tc>
                  <a:txBody>
                    <a:bodyPr/>
                    <a:lstStyle/>
                    <a:p>
                      <a:pPr algn="ctr" fontAlgn="b"/>
                      <a:r>
                        <a:rPr lang="es-PE" sz="1400" b="0" i="0" u="none" strike="noStrike">
                          <a:solidFill>
                            <a:srgbClr val="000000"/>
                          </a:solidFill>
                          <a:effectLst/>
                          <a:latin typeface="Arial Narrow"/>
                        </a:rPr>
                        <a:t>521</a:t>
                      </a:r>
                    </a:p>
                  </a:txBody>
                  <a:tcPr marL="0" marR="0" marT="0" marB="0" anchor="ctr"/>
                </a:tc>
              </a:tr>
              <a:tr h="369041">
                <a:tc>
                  <a:txBody>
                    <a:bodyPr/>
                    <a:lstStyle/>
                    <a:p>
                      <a:pPr algn="ctr" fontAlgn="b"/>
                      <a:r>
                        <a:rPr lang="es-PE" sz="1400" b="1" i="0" u="none" strike="noStrike" dirty="0">
                          <a:solidFill>
                            <a:schemeClr val="bg1"/>
                          </a:solidFill>
                          <a:effectLst/>
                          <a:latin typeface="Arial Narrow"/>
                        </a:rPr>
                        <a:t>Total</a:t>
                      </a:r>
                    </a:p>
                  </a:txBody>
                  <a:tcPr marL="0" marR="0" marT="0" marB="0" anchor="ctr">
                    <a:solidFill>
                      <a:schemeClr val="accent2">
                        <a:lumMod val="75000"/>
                      </a:schemeClr>
                    </a:solidFill>
                  </a:tcPr>
                </a:tc>
                <a:tc>
                  <a:txBody>
                    <a:bodyPr/>
                    <a:lstStyle/>
                    <a:p>
                      <a:pPr algn="ctr" fontAlgn="b"/>
                      <a:r>
                        <a:rPr lang="es-PE" sz="1400" b="1" i="0" u="none" strike="noStrike" dirty="0">
                          <a:solidFill>
                            <a:schemeClr val="bg1"/>
                          </a:solidFill>
                          <a:effectLst/>
                          <a:latin typeface="Arial Narrow"/>
                        </a:rPr>
                        <a:t>26,725</a:t>
                      </a:r>
                    </a:p>
                  </a:txBody>
                  <a:tcPr marL="0" marR="0" marT="0" marB="0" anchor="ctr">
                    <a:solidFill>
                      <a:schemeClr val="accent2">
                        <a:lumMod val="75000"/>
                      </a:schemeClr>
                    </a:solidFill>
                  </a:tcPr>
                </a:tc>
                <a:tc>
                  <a:txBody>
                    <a:bodyPr/>
                    <a:lstStyle/>
                    <a:p>
                      <a:pPr algn="ctr" fontAlgn="b"/>
                      <a:r>
                        <a:rPr lang="es-PE" sz="1400" b="1" i="0" u="none" strike="noStrike" dirty="0">
                          <a:solidFill>
                            <a:schemeClr val="bg1"/>
                          </a:solidFill>
                          <a:effectLst/>
                          <a:latin typeface="Arial Narrow"/>
                        </a:rPr>
                        <a:t>28,515</a:t>
                      </a:r>
                    </a:p>
                  </a:txBody>
                  <a:tcPr marL="0" marR="0" marT="0" marB="0" anchor="ctr">
                    <a:solidFill>
                      <a:schemeClr val="accent2">
                        <a:lumMod val="75000"/>
                      </a:schemeClr>
                    </a:solidFill>
                  </a:tcPr>
                </a:tc>
                <a:tc>
                  <a:txBody>
                    <a:bodyPr/>
                    <a:lstStyle/>
                    <a:p>
                      <a:pPr algn="ctr" fontAlgn="b"/>
                      <a:r>
                        <a:rPr lang="es-PE" sz="1400" b="1" i="0" u="none" strike="noStrike" dirty="0">
                          <a:solidFill>
                            <a:schemeClr val="bg1"/>
                          </a:solidFill>
                          <a:effectLst/>
                          <a:latin typeface="Arial Narrow"/>
                        </a:rPr>
                        <a:t>1,790</a:t>
                      </a:r>
                    </a:p>
                  </a:txBody>
                  <a:tcPr marL="0" marR="0" marT="0" marB="0" anchor="ctr">
                    <a:solidFill>
                      <a:schemeClr val="accent2">
                        <a:lumMod val="75000"/>
                      </a:schemeClr>
                    </a:solidFill>
                  </a:tcPr>
                </a:tc>
              </a:tr>
            </a:tbl>
          </a:graphicData>
        </a:graphic>
      </p:graphicFrame>
      <p:sp>
        <p:nvSpPr>
          <p:cNvPr id="11"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Tree>
    <p:extLst>
      <p:ext uri="{BB962C8B-B14F-4D97-AF65-F5344CB8AC3E}">
        <p14:creationId xmlns:p14="http://schemas.microsoft.com/office/powerpoint/2010/main" val="97232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9" name="Rectangle 83"/>
          <p:cNvSpPr>
            <a:spLocks noChangeArrowheads="1"/>
          </p:cNvSpPr>
          <p:nvPr/>
        </p:nvSpPr>
        <p:spPr bwMode="auto">
          <a:xfrm>
            <a:off x="252413" y="1281113"/>
            <a:ext cx="8207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dirty="0">
                <a:solidFill>
                  <a:srgbClr val="000000"/>
                </a:solidFill>
                <a:latin typeface="Calibri" pitchFamily="34" charset="0"/>
                <a:cs typeface="Calibri" pitchFamily="34" charset="0"/>
              </a:rPr>
              <a:t>… Peru is an attractive market for foreign investment, which </a:t>
            </a:r>
          </a:p>
          <a:p>
            <a:r>
              <a:rPr lang="en-US" b="1" dirty="0" smtClean="0">
                <a:solidFill>
                  <a:srgbClr val="000000"/>
                </a:solidFill>
                <a:latin typeface="Calibri" pitchFamily="34" charset="0"/>
                <a:cs typeface="Calibri" pitchFamily="34" charset="0"/>
              </a:rPr>
              <a:t>Register a 12,000 millions  in 2012</a:t>
            </a:r>
            <a:endParaRPr lang="es-PE" b="1" dirty="0">
              <a:solidFill>
                <a:srgbClr val="000000"/>
              </a:solidFill>
              <a:latin typeface="Calibri" pitchFamily="34" charset="0"/>
              <a:cs typeface="Calibri" pitchFamily="34" charset="0"/>
            </a:endParaRPr>
          </a:p>
        </p:txBody>
      </p:sp>
      <p:cxnSp>
        <p:nvCxnSpPr>
          <p:cNvPr id="13" name="12 Conector recto"/>
          <p:cNvCxnSpPr/>
          <p:nvPr/>
        </p:nvCxnSpPr>
        <p:spPr>
          <a:xfrm>
            <a:off x="357188" y="19637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5"/>
          <p:cNvSpPr>
            <a:spLocks noChangeArrowheads="1"/>
          </p:cNvSpPr>
          <p:nvPr/>
        </p:nvSpPr>
        <p:spPr bwMode="auto">
          <a:xfrm>
            <a:off x="428625" y="6303963"/>
            <a:ext cx="40719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900" smtClean="0">
                <a:solidFill>
                  <a:srgbClr val="000000"/>
                </a:solidFill>
                <a:latin typeface="Arial Narrow" pitchFamily="34" charset="0"/>
              </a:rPr>
              <a:t>Source: Central Reserve Bank of Peru (BCR) </a:t>
            </a:r>
            <a:endParaRPr lang="en-US" sz="900">
              <a:solidFill>
                <a:srgbClr val="000000"/>
              </a:solidFill>
              <a:latin typeface="Arial Narrow" pitchFamily="34" charset="0"/>
            </a:endParaRPr>
          </a:p>
        </p:txBody>
      </p:sp>
      <p:sp>
        <p:nvSpPr>
          <p:cNvPr id="16" name="Text Box 6"/>
          <p:cNvSpPr txBox="1">
            <a:spLocks noChangeArrowheads="1"/>
          </p:cNvSpPr>
          <p:nvPr/>
        </p:nvSpPr>
        <p:spPr bwMode="auto">
          <a:xfrm>
            <a:off x="493713" y="2155825"/>
            <a:ext cx="357346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Foreign direct investment flow  </a:t>
            </a:r>
            <a:r>
              <a:rPr lang="en-US" sz="1400" b="1" dirty="0" smtClean="0">
                <a:solidFill>
                  <a:srgbClr val="000000"/>
                </a:solidFill>
                <a:latin typeface="Calibri" pitchFamily="34" charset="0"/>
                <a:cs typeface="Calibri" pitchFamily="34" charset="0"/>
              </a:rPr>
              <a:t>2002 </a:t>
            </a:r>
            <a:r>
              <a:rPr lang="en-US" sz="1400" b="1" dirty="0">
                <a:solidFill>
                  <a:srgbClr val="000000"/>
                </a:solidFill>
                <a:latin typeface="Calibri" pitchFamily="34" charset="0"/>
                <a:cs typeface="Calibri" pitchFamily="34" charset="0"/>
              </a:rPr>
              <a:t>- </a:t>
            </a:r>
            <a:r>
              <a:rPr lang="en-US" sz="1400" b="1" dirty="0" smtClean="0">
                <a:solidFill>
                  <a:srgbClr val="000000"/>
                </a:solidFill>
                <a:latin typeface="Calibri" pitchFamily="34" charset="0"/>
                <a:cs typeface="Calibri" pitchFamily="34" charset="0"/>
              </a:rPr>
              <a:t>2014</a:t>
            </a:r>
            <a:endParaRPr lang="en-US" sz="1400" b="1" dirty="0">
              <a:solidFill>
                <a:srgbClr val="000000"/>
              </a:solidFill>
              <a:latin typeface="Calibri" pitchFamily="34" charset="0"/>
              <a:cs typeface="Calibri" pitchFamily="34" charset="0"/>
            </a:endParaRPr>
          </a:p>
          <a:p>
            <a:pPr eaLnBrk="1" hangingPunct="1">
              <a:lnSpc>
                <a:spcPct val="90000"/>
              </a:lnSpc>
            </a:pPr>
            <a:r>
              <a:rPr lang="en-US" sz="1400" i="1" dirty="0">
                <a:solidFill>
                  <a:srgbClr val="000000"/>
                </a:solidFill>
                <a:latin typeface="Calibri" pitchFamily="34" charset="0"/>
                <a:cs typeface="Calibri" pitchFamily="34" charset="0"/>
              </a:rPr>
              <a:t>(US$ Billion)</a:t>
            </a:r>
          </a:p>
        </p:txBody>
      </p:sp>
      <p:sp>
        <p:nvSpPr>
          <p:cNvPr id="17" name="Text Box 6"/>
          <p:cNvSpPr txBox="1">
            <a:spLocks noChangeArrowheads="1"/>
          </p:cNvSpPr>
          <p:nvPr/>
        </p:nvSpPr>
        <p:spPr bwMode="auto">
          <a:xfrm>
            <a:off x="4714875" y="2143125"/>
            <a:ext cx="3497015" cy="48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Foreign direct investment – LATAM </a:t>
            </a:r>
            <a:r>
              <a:rPr lang="en-US" sz="1400" b="1" dirty="0" smtClean="0">
                <a:solidFill>
                  <a:srgbClr val="000000"/>
                </a:solidFill>
                <a:latin typeface="Calibri" pitchFamily="34" charset="0"/>
                <a:cs typeface="Calibri" pitchFamily="34" charset="0"/>
              </a:rPr>
              <a:t>2012 </a:t>
            </a:r>
            <a:r>
              <a:rPr lang="en-US" sz="900" b="1" dirty="0" smtClean="0">
                <a:solidFill>
                  <a:srgbClr val="000000"/>
                </a:solidFill>
                <a:latin typeface="Calibri" pitchFamily="34" charset="0"/>
                <a:cs typeface="Calibri" pitchFamily="34" charset="0"/>
              </a:rPr>
              <a:t>/1</a:t>
            </a:r>
            <a:endParaRPr lang="en-US" sz="900" b="1" dirty="0">
              <a:solidFill>
                <a:srgbClr val="000000"/>
              </a:solidFill>
              <a:latin typeface="Calibri" pitchFamily="34" charset="0"/>
              <a:cs typeface="Calibri" pitchFamily="34" charset="0"/>
            </a:endParaRPr>
          </a:p>
          <a:p>
            <a:pPr eaLnBrk="1" hangingPunct="1">
              <a:lnSpc>
                <a:spcPct val="90000"/>
              </a:lnSpc>
            </a:pPr>
            <a:r>
              <a:rPr lang="en-US" sz="1400" i="1" dirty="0">
                <a:solidFill>
                  <a:srgbClr val="000000"/>
                </a:solidFill>
                <a:latin typeface="Calibri" pitchFamily="34" charset="0"/>
                <a:cs typeface="Calibri" pitchFamily="34" charset="0"/>
              </a:rPr>
              <a:t>(% GDP)</a:t>
            </a:r>
          </a:p>
        </p:txBody>
      </p:sp>
      <p:graphicFrame>
        <p:nvGraphicFramePr>
          <p:cNvPr id="12" name="2 Gráfico"/>
          <p:cNvGraphicFramePr/>
          <p:nvPr>
            <p:extLst>
              <p:ext uri="{D42A27DB-BD31-4B8C-83A1-F6EECF244321}">
                <p14:modId xmlns:p14="http://schemas.microsoft.com/office/powerpoint/2010/main" val="1725733888"/>
              </p:ext>
            </p:extLst>
          </p:nvPr>
        </p:nvGraphicFramePr>
        <p:xfrm>
          <a:off x="5000628" y="2714620"/>
          <a:ext cx="3929090" cy="3571900"/>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45"/>
          <p:cNvSpPr>
            <a:spLocks noChangeArrowheads="1"/>
          </p:cNvSpPr>
          <p:nvPr/>
        </p:nvSpPr>
        <p:spPr bwMode="auto">
          <a:xfrm>
            <a:off x="5004048" y="6279281"/>
            <a:ext cx="320784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en-US" sz="900" dirty="0">
                <a:solidFill>
                  <a:srgbClr val="000000"/>
                </a:solidFill>
                <a:latin typeface="Arial Narrow" pitchFamily="34" charset="0"/>
              </a:rPr>
              <a:t>Source: IDB </a:t>
            </a:r>
          </a:p>
          <a:p>
            <a:r>
              <a:rPr lang="en-US" sz="900" dirty="0">
                <a:solidFill>
                  <a:srgbClr val="000000"/>
                </a:solidFill>
                <a:latin typeface="Arial Narrow" pitchFamily="34" charset="0"/>
              </a:rPr>
              <a:t>1/ Peru and Chile are closing figures</a:t>
            </a:r>
          </a:p>
          <a:p>
            <a:r>
              <a:rPr lang="en-US" sz="900" dirty="0">
                <a:solidFill>
                  <a:srgbClr val="000000"/>
                </a:solidFill>
                <a:latin typeface="Arial Narrow" pitchFamily="34" charset="0"/>
              </a:rPr>
              <a:t>Source:  BCR  and Central Reserve Bank of Chile</a:t>
            </a:r>
          </a:p>
        </p:txBody>
      </p:sp>
      <p:graphicFrame>
        <p:nvGraphicFramePr>
          <p:cNvPr id="18" name="29 Gráfico"/>
          <p:cNvGraphicFramePr>
            <a:graphicFrameLocks/>
          </p:cNvGraphicFramePr>
          <p:nvPr>
            <p:extLst>
              <p:ext uri="{D42A27DB-BD31-4B8C-83A1-F6EECF244321}">
                <p14:modId xmlns:p14="http://schemas.microsoft.com/office/powerpoint/2010/main" val="3745317439"/>
              </p:ext>
            </p:extLst>
          </p:nvPr>
        </p:nvGraphicFramePr>
        <p:xfrm>
          <a:off x="4591221" y="2639462"/>
          <a:ext cx="4157243" cy="3309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26 Gráfico"/>
          <p:cNvGraphicFramePr>
            <a:graphicFrameLocks/>
          </p:cNvGraphicFramePr>
          <p:nvPr>
            <p:extLst>
              <p:ext uri="{D42A27DB-BD31-4B8C-83A1-F6EECF244321}">
                <p14:modId xmlns:p14="http://schemas.microsoft.com/office/powerpoint/2010/main" val="1996827326"/>
              </p:ext>
            </p:extLst>
          </p:nvPr>
        </p:nvGraphicFramePr>
        <p:xfrm>
          <a:off x="357188" y="2780928"/>
          <a:ext cx="3646239" cy="34983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08474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childTnLst>
                          </p:cTn>
                        </p:par>
                        <p:par>
                          <p:cTn id="11" fill="hold" nodeType="afterGroup">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1000"/>
                                        <p:tgtEl>
                                          <p:spTgt spid="16"/>
                                        </p:tgtEl>
                                      </p:cBhvr>
                                    </p:animEffect>
                                  </p:childTnLst>
                                </p:cTn>
                              </p:par>
                            </p:childTnLst>
                          </p:cTn>
                        </p:par>
                        <p:par>
                          <p:cTn id="15" fill="hold" nodeType="afterGroup">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1000"/>
                                        <p:tgtEl>
                                          <p:spTgt spid="1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9" name="Rectangle 83"/>
          <p:cNvSpPr>
            <a:spLocks noChangeArrowheads="1"/>
          </p:cNvSpPr>
          <p:nvPr/>
        </p:nvSpPr>
        <p:spPr bwMode="auto">
          <a:xfrm>
            <a:off x="285750" y="1514475"/>
            <a:ext cx="90725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solidFill>
                  <a:srgbClr val="000000"/>
                </a:solidFill>
                <a:latin typeface="Calibri" pitchFamily="34" charset="0"/>
                <a:cs typeface="Calibri" pitchFamily="34" charset="0"/>
              </a:rPr>
              <a:t>…Furthermore, the domestic demand is strengthening ….  </a:t>
            </a:r>
            <a:endParaRPr lang="es-PE" b="1">
              <a:solidFill>
                <a:srgbClr val="000000"/>
              </a:solidFill>
              <a:latin typeface="Calibri" pitchFamily="34" charset="0"/>
              <a:cs typeface="Calibri" pitchFamily="34" charset="0"/>
            </a:endParaRPr>
          </a:p>
        </p:txBody>
      </p:sp>
      <p:cxnSp>
        <p:nvCxnSpPr>
          <p:cNvPr id="13" name="12 Conector recto"/>
          <p:cNvCxnSpPr/>
          <p:nvPr/>
        </p:nvCxnSpPr>
        <p:spPr>
          <a:xfrm>
            <a:off x="357188" y="19637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5"/>
          <p:cNvSpPr>
            <a:spLocks noChangeArrowheads="1"/>
          </p:cNvSpPr>
          <p:nvPr/>
        </p:nvSpPr>
        <p:spPr bwMode="auto">
          <a:xfrm>
            <a:off x="244475" y="6453188"/>
            <a:ext cx="4071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s-ES_tradnl" sz="1000">
                <a:solidFill>
                  <a:srgbClr val="000000"/>
                </a:solidFill>
                <a:latin typeface="Arial Narrow" pitchFamily="34" charset="0"/>
              </a:rPr>
              <a:t>Source: </a:t>
            </a:r>
            <a:r>
              <a:rPr lang="en-US" sz="1000">
                <a:solidFill>
                  <a:srgbClr val="000000"/>
                </a:solidFill>
                <a:latin typeface="Arial Narrow" pitchFamily="34" charset="0"/>
              </a:rPr>
              <a:t>Central Reserve Bank of Peru and SUNAT</a:t>
            </a:r>
          </a:p>
        </p:txBody>
      </p:sp>
      <p:sp>
        <p:nvSpPr>
          <p:cNvPr id="16" name="Text Box 6"/>
          <p:cNvSpPr txBox="1">
            <a:spLocks noChangeArrowheads="1"/>
          </p:cNvSpPr>
          <p:nvPr/>
        </p:nvSpPr>
        <p:spPr bwMode="auto">
          <a:xfrm>
            <a:off x="493713" y="2205038"/>
            <a:ext cx="35734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Real domestic </a:t>
            </a:r>
            <a:r>
              <a:rPr lang="en-US" sz="1400" b="1" dirty="0" smtClean="0">
                <a:solidFill>
                  <a:srgbClr val="000000"/>
                </a:solidFill>
                <a:latin typeface="Calibri" pitchFamily="34" charset="0"/>
                <a:cs typeface="Calibri" pitchFamily="34" charset="0"/>
              </a:rPr>
              <a:t>demand  2002 - 2014</a:t>
            </a:r>
            <a:endParaRPr lang="en-US" sz="1400" b="1" dirty="0">
              <a:solidFill>
                <a:srgbClr val="000000"/>
              </a:solidFill>
              <a:latin typeface="Calibri" pitchFamily="34" charset="0"/>
              <a:cs typeface="Calibri" pitchFamily="34" charset="0"/>
            </a:endParaRPr>
          </a:p>
          <a:p>
            <a:pPr eaLnBrk="1" hangingPunct="1">
              <a:lnSpc>
                <a:spcPct val="90000"/>
              </a:lnSpc>
            </a:pPr>
            <a:r>
              <a:rPr lang="en-US" sz="1400" i="1" dirty="0">
                <a:solidFill>
                  <a:srgbClr val="000000"/>
                </a:solidFill>
                <a:latin typeface="Calibri" pitchFamily="34" charset="0"/>
                <a:cs typeface="Calibri" pitchFamily="34" charset="0"/>
              </a:rPr>
              <a:t>(real annual Var. % )</a:t>
            </a:r>
          </a:p>
        </p:txBody>
      </p:sp>
      <p:sp>
        <p:nvSpPr>
          <p:cNvPr id="17" name="Text Box 6"/>
          <p:cNvSpPr txBox="1">
            <a:spLocks noChangeArrowheads="1"/>
          </p:cNvSpPr>
          <p:nvPr/>
        </p:nvSpPr>
        <p:spPr bwMode="auto">
          <a:xfrm>
            <a:off x="4500563" y="2133600"/>
            <a:ext cx="16430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Imports of vehicles </a:t>
            </a:r>
          </a:p>
          <a:p>
            <a:pPr eaLnBrk="1" hangingPunct="1">
              <a:lnSpc>
                <a:spcPct val="90000"/>
              </a:lnSpc>
            </a:pPr>
            <a:r>
              <a:rPr lang="en-US" sz="1400" b="1" dirty="0">
                <a:solidFill>
                  <a:srgbClr val="000000"/>
                </a:solidFill>
                <a:latin typeface="Calibri" pitchFamily="34" charset="0"/>
                <a:cs typeface="Calibri" pitchFamily="34" charset="0"/>
              </a:rPr>
              <a:t>for private use</a:t>
            </a:r>
          </a:p>
          <a:p>
            <a:pPr eaLnBrk="1" hangingPunct="1">
              <a:lnSpc>
                <a:spcPct val="90000"/>
              </a:lnSpc>
            </a:pPr>
            <a:r>
              <a:rPr lang="en-US" sz="1400" i="1" dirty="0">
                <a:solidFill>
                  <a:srgbClr val="000000"/>
                </a:solidFill>
                <a:latin typeface="Calibri" pitchFamily="34" charset="0"/>
                <a:cs typeface="Calibri" pitchFamily="34" charset="0"/>
              </a:rPr>
              <a:t>(US$ million)</a:t>
            </a:r>
          </a:p>
          <a:p>
            <a:pPr eaLnBrk="1" hangingPunct="1">
              <a:lnSpc>
                <a:spcPct val="90000"/>
              </a:lnSpc>
            </a:pPr>
            <a:endParaRPr lang="en-US" sz="1400" b="1" dirty="0">
              <a:solidFill>
                <a:srgbClr val="000000"/>
              </a:solidFill>
              <a:latin typeface="Calibri" pitchFamily="34" charset="0"/>
              <a:cs typeface="Calibri" pitchFamily="34" charset="0"/>
            </a:endParaRPr>
          </a:p>
        </p:txBody>
      </p:sp>
      <p:sp>
        <p:nvSpPr>
          <p:cNvPr id="33" name="Text Box 6"/>
          <p:cNvSpPr txBox="1">
            <a:spLocks noChangeArrowheads="1"/>
          </p:cNvSpPr>
          <p:nvPr/>
        </p:nvSpPr>
        <p:spPr bwMode="auto">
          <a:xfrm>
            <a:off x="6876256" y="2132856"/>
            <a:ext cx="2016224" cy="86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Imports of </a:t>
            </a:r>
            <a:r>
              <a:rPr lang="en-US" sz="1400" b="1" dirty="0" smtClean="0">
                <a:solidFill>
                  <a:srgbClr val="000000"/>
                </a:solidFill>
                <a:latin typeface="Calibri" pitchFamily="34" charset="0"/>
                <a:cs typeface="Calibri" pitchFamily="34" charset="0"/>
              </a:rPr>
              <a:t>domestic assets</a:t>
            </a:r>
            <a:endParaRPr lang="en-US" sz="1400" b="1" dirty="0">
              <a:solidFill>
                <a:srgbClr val="000000"/>
              </a:solidFill>
              <a:latin typeface="Calibri" pitchFamily="34" charset="0"/>
              <a:cs typeface="Calibri" pitchFamily="34" charset="0"/>
            </a:endParaRPr>
          </a:p>
          <a:p>
            <a:pPr eaLnBrk="1" hangingPunct="1">
              <a:lnSpc>
                <a:spcPct val="90000"/>
              </a:lnSpc>
            </a:pPr>
            <a:r>
              <a:rPr lang="en-US" sz="1400" i="1" dirty="0">
                <a:solidFill>
                  <a:srgbClr val="000000"/>
                </a:solidFill>
                <a:latin typeface="Calibri" pitchFamily="34" charset="0"/>
                <a:cs typeface="Calibri" pitchFamily="34" charset="0"/>
              </a:rPr>
              <a:t>(US$ million)</a:t>
            </a:r>
          </a:p>
          <a:p>
            <a:pPr eaLnBrk="1" hangingPunct="1">
              <a:lnSpc>
                <a:spcPct val="90000"/>
              </a:lnSpc>
            </a:pPr>
            <a:endParaRPr lang="en-US" sz="1400" b="1" dirty="0">
              <a:solidFill>
                <a:srgbClr val="000000"/>
              </a:solidFill>
              <a:latin typeface="Calibri" pitchFamily="34" charset="0"/>
              <a:cs typeface="Calibri" pitchFamily="34" charset="0"/>
            </a:endParaRPr>
          </a:p>
        </p:txBody>
      </p:sp>
      <p:grpSp>
        <p:nvGrpSpPr>
          <p:cNvPr id="36" name="18 Grupo"/>
          <p:cNvGrpSpPr/>
          <p:nvPr/>
        </p:nvGrpSpPr>
        <p:grpSpPr>
          <a:xfrm>
            <a:off x="4499992" y="3212976"/>
            <a:ext cx="941061" cy="1656184"/>
            <a:chOff x="6156176" y="2996952"/>
            <a:chExt cx="1080120" cy="997348"/>
          </a:xfrm>
        </p:grpSpPr>
        <p:cxnSp>
          <p:nvCxnSpPr>
            <p:cNvPr id="37" name="36 Conector recto de flecha"/>
            <p:cNvCxnSpPr/>
            <p:nvPr/>
          </p:nvCxnSpPr>
          <p:spPr>
            <a:xfrm flipV="1">
              <a:off x="6156176" y="2996952"/>
              <a:ext cx="1008112" cy="8547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6297271" y="3645024"/>
              <a:ext cx="939025" cy="349276"/>
            </a:xfrm>
            <a:prstGeom prst="rect">
              <a:avLst/>
            </a:prstGeom>
            <a:noFill/>
          </p:spPr>
          <p:txBody>
            <a:bodyPr wrap="square" rtlCol="0">
              <a:spAutoFit/>
            </a:bodyPr>
            <a:lstStyle/>
            <a:p>
              <a:pPr algn="ctr"/>
              <a:r>
                <a:rPr lang="es-PE" sz="1200" b="1" dirty="0" smtClean="0">
                  <a:solidFill>
                    <a:srgbClr val="C00000"/>
                  </a:solidFill>
                  <a:latin typeface="Arial Narrow" pitchFamily="34" charset="0"/>
                </a:rPr>
                <a:t>10 veces</a:t>
              </a:r>
              <a:endParaRPr lang="es-PE" sz="1200" b="1" dirty="0">
                <a:solidFill>
                  <a:srgbClr val="C00000"/>
                </a:solidFill>
                <a:latin typeface="Arial Narrow" pitchFamily="34" charset="0"/>
              </a:endParaRPr>
            </a:p>
          </p:txBody>
        </p:sp>
      </p:grpSp>
      <p:graphicFrame>
        <p:nvGraphicFramePr>
          <p:cNvPr id="40" name="9 Gráfico"/>
          <p:cNvGraphicFramePr/>
          <p:nvPr>
            <p:extLst>
              <p:ext uri="{D42A27DB-BD31-4B8C-83A1-F6EECF244321}">
                <p14:modId xmlns:p14="http://schemas.microsoft.com/office/powerpoint/2010/main" val="3518471050"/>
              </p:ext>
            </p:extLst>
          </p:nvPr>
        </p:nvGraphicFramePr>
        <p:xfrm>
          <a:off x="3923928" y="2780928"/>
          <a:ext cx="2376264" cy="3312368"/>
        </p:xfrm>
        <a:graphic>
          <a:graphicData uri="http://schemas.openxmlformats.org/drawingml/2006/chart">
            <c:chart xmlns:c="http://schemas.openxmlformats.org/drawingml/2006/chart" xmlns:r="http://schemas.openxmlformats.org/officeDocument/2006/relationships" r:id="rId2"/>
          </a:graphicData>
        </a:graphic>
      </p:graphicFrame>
      <p:cxnSp>
        <p:nvCxnSpPr>
          <p:cNvPr id="41" name="40 Conector recto de flecha"/>
          <p:cNvCxnSpPr/>
          <p:nvPr/>
        </p:nvCxnSpPr>
        <p:spPr>
          <a:xfrm flipV="1">
            <a:off x="7056699" y="3068961"/>
            <a:ext cx="936104" cy="12241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310103" y="4088105"/>
            <a:ext cx="733446" cy="276999"/>
          </a:xfrm>
          <a:prstGeom prst="rect">
            <a:avLst/>
          </a:prstGeom>
          <a:noFill/>
        </p:spPr>
        <p:txBody>
          <a:bodyPr wrap="square" rtlCol="0">
            <a:spAutoFit/>
          </a:bodyPr>
          <a:lstStyle/>
          <a:p>
            <a:pPr algn="ctr"/>
            <a:r>
              <a:rPr lang="es-PE" sz="1200" b="1" dirty="0" smtClean="0">
                <a:solidFill>
                  <a:srgbClr val="C00000"/>
                </a:solidFill>
                <a:latin typeface="Arial Narrow" pitchFamily="34" charset="0"/>
              </a:rPr>
              <a:t>4 veces</a:t>
            </a:r>
            <a:endParaRPr lang="es-PE" sz="1200" b="1" dirty="0">
              <a:solidFill>
                <a:srgbClr val="C00000"/>
              </a:solidFill>
              <a:latin typeface="Arial Narrow" pitchFamily="34" charset="0"/>
            </a:endParaRPr>
          </a:p>
        </p:txBody>
      </p:sp>
      <p:graphicFrame>
        <p:nvGraphicFramePr>
          <p:cNvPr id="43" name="18 Gráfico"/>
          <p:cNvGraphicFramePr/>
          <p:nvPr>
            <p:extLst>
              <p:ext uri="{D42A27DB-BD31-4B8C-83A1-F6EECF244321}">
                <p14:modId xmlns:p14="http://schemas.microsoft.com/office/powerpoint/2010/main" val="2791729188"/>
              </p:ext>
            </p:extLst>
          </p:nvPr>
        </p:nvGraphicFramePr>
        <p:xfrm>
          <a:off x="6308332" y="2708853"/>
          <a:ext cx="2843893"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2" name="1 Rectángulo"/>
          <p:cNvSpPr/>
          <p:nvPr/>
        </p:nvSpPr>
        <p:spPr>
          <a:xfrm>
            <a:off x="4934197" y="4367075"/>
            <a:ext cx="501899" cy="214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b="1" dirty="0" smtClean="0">
                <a:solidFill>
                  <a:srgbClr val="FF0000"/>
                </a:solidFill>
              </a:rPr>
              <a:t>Times</a:t>
            </a:r>
            <a:endParaRPr lang="en-US" sz="1000" b="1" dirty="0">
              <a:solidFill>
                <a:srgbClr val="FF0000"/>
              </a:solidFill>
            </a:endParaRPr>
          </a:p>
        </p:txBody>
      </p:sp>
      <p:sp>
        <p:nvSpPr>
          <p:cNvPr id="44" name="43 Rectángulo"/>
          <p:cNvSpPr/>
          <p:nvPr/>
        </p:nvSpPr>
        <p:spPr>
          <a:xfrm>
            <a:off x="7524328" y="4149080"/>
            <a:ext cx="501899" cy="214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b="1" dirty="0" smtClean="0">
                <a:solidFill>
                  <a:srgbClr val="FF0000"/>
                </a:solidFill>
              </a:rPr>
              <a:t>Times</a:t>
            </a:r>
            <a:endParaRPr lang="en-US" sz="1000" b="1" dirty="0">
              <a:solidFill>
                <a:srgbClr val="FF0000"/>
              </a:solidFill>
            </a:endParaRPr>
          </a:p>
        </p:txBody>
      </p:sp>
      <p:sp>
        <p:nvSpPr>
          <p:cNvPr id="45" name="Rectangle 45"/>
          <p:cNvSpPr>
            <a:spLocks noChangeArrowheads="1"/>
          </p:cNvSpPr>
          <p:nvPr/>
        </p:nvSpPr>
        <p:spPr bwMode="auto">
          <a:xfrm>
            <a:off x="4077980" y="6068388"/>
            <a:ext cx="4814499" cy="553998"/>
          </a:xfrm>
          <a:prstGeom prst="rect">
            <a:avLst/>
          </a:prstGeom>
          <a:noFill/>
          <a:ln w="9525" algn="ctr">
            <a:noFill/>
            <a:miter lim="800000"/>
            <a:headEnd/>
            <a:tailEnd/>
          </a:ln>
        </p:spPr>
        <p:txBody>
          <a:bodyPr wrap="square">
            <a:spAutoFit/>
          </a:bodyPr>
          <a:lstStyle/>
          <a:p>
            <a:r>
              <a:rPr lang="en-US" sz="1000" smtClean="0">
                <a:latin typeface="Arial Narrow" pitchFamily="34" charset="0"/>
              </a:rPr>
              <a:t>Source: SUNAT and MEF</a:t>
            </a:r>
          </a:p>
          <a:p>
            <a:r>
              <a:rPr lang="en-US" sz="1000" smtClean="0">
                <a:latin typeface="Arial Narrow" pitchFamily="34" charset="0"/>
              </a:rPr>
              <a:t>Estimated figures</a:t>
            </a:r>
          </a:p>
          <a:p>
            <a:r>
              <a:rPr lang="en-US" sz="1000" smtClean="0">
                <a:latin typeface="Arial Narrow" pitchFamily="34" charset="0"/>
              </a:rPr>
              <a:t>1/ Includes imports of refrigerators, lavadoras, televidores y electrodomésticos.</a:t>
            </a:r>
          </a:p>
        </p:txBody>
      </p:sp>
      <p:graphicFrame>
        <p:nvGraphicFramePr>
          <p:cNvPr id="20" name="2 Gráfico"/>
          <p:cNvGraphicFramePr>
            <a:graphicFrameLocks/>
          </p:cNvGraphicFramePr>
          <p:nvPr>
            <p:extLst>
              <p:ext uri="{D42A27DB-BD31-4B8C-83A1-F6EECF244321}">
                <p14:modId xmlns:p14="http://schemas.microsoft.com/office/powerpoint/2010/main" val="3898109552"/>
              </p:ext>
            </p:extLst>
          </p:nvPr>
        </p:nvGraphicFramePr>
        <p:xfrm>
          <a:off x="285720" y="2684463"/>
          <a:ext cx="3494192" cy="36248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2506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childTnLst>
                          </p:cTn>
                        </p:par>
                        <p:par>
                          <p:cTn id="11" fill="hold" nodeType="afterGroup">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1000"/>
                                        <p:tgtEl>
                                          <p:spTgt spid="16"/>
                                        </p:tgtEl>
                                      </p:cBhvr>
                                    </p:animEffect>
                                  </p:childTnLst>
                                </p:cTn>
                              </p:par>
                            </p:childTnLst>
                          </p:cTn>
                        </p:par>
                        <p:par>
                          <p:cTn id="15" fill="hold" nodeType="afterGroup">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1000"/>
                                        <p:tgtEl>
                                          <p:spTgt spid="17"/>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33" grpId="0"/>
    </p:bldLst>
  </p:timing>
</p:sld>
</file>

<file path=ppt/theme/theme1.xml><?xml version="1.0" encoding="utf-8"?>
<a:theme xmlns:a="http://schemas.openxmlformats.org/drawingml/2006/main" name="1_MODELO">
  <a:themeElements>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E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E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E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E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E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E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E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E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E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E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E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40445</TotalTime>
  <Words>5342</Words>
  <Application>Microsoft Office PowerPoint</Application>
  <PresentationFormat>On-screen Show (4:3)</PresentationFormat>
  <Paragraphs>664</Paragraphs>
  <Slides>37</Slides>
  <Notes>25</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1_MODELO</vt:lpstr>
      <vt:lpstr>1_Diseño personalizado</vt:lpstr>
      <vt:lpstr>Diseño personalizado</vt:lpstr>
      <vt:lpstr>WHY INVEST IN PERU?</vt:lpstr>
      <vt:lpstr>PowerPoint Presentation</vt:lpstr>
      <vt:lpstr>  MACROECONOMIC SOUNDNESS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steady tax regime: </vt:lpstr>
      <vt:lpstr>PowerPoint Presentation</vt:lpstr>
      <vt:lpstr>PowerPoint Presentation</vt:lpstr>
      <vt:lpstr>Reduced tariff structure with low tariff dispersion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MRasmussen</dc:creator>
  <cp:lastModifiedBy>Mercedes</cp:lastModifiedBy>
  <cp:revision>3929</cp:revision>
  <cp:lastPrinted>2014-02-24T03:11:09Z</cp:lastPrinted>
  <dcterms:created xsi:type="dcterms:W3CDTF">2009-03-03T17:39:46Z</dcterms:created>
  <dcterms:modified xsi:type="dcterms:W3CDTF">2014-02-24T03:39:35Z</dcterms:modified>
</cp:coreProperties>
</file>